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2"/>
  </p:notesMasterIdLst>
  <p:sldIdLst>
    <p:sldId id="256" r:id="rId2"/>
    <p:sldId id="615" r:id="rId3"/>
    <p:sldId id="616" r:id="rId4"/>
    <p:sldId id="617" r:id="rId5"/>
    <p:sldId id="505" r:id="rId6"/>
    <p:sldId id="260" r:id="rId7"/>
    <p:sldId id="520" r:id="rId8"/>
    <p:sldId id="618" r:id="rId9"/>
    <p:sldId id="619" r:id="rId10"/>
    <p:sldId id="620" r:id="rId11"/>
    <p:sldId id="621" r:id="rId12"/>
    <p:sldId id="319" r:id="rId13"/>
    <p:sldId id="320" r:id="rId14"/>
    <p:sldId id="637" r:id="rId15"/>
    <p:sldId id="638" r:id="rId16"/>
    <p:sldId id="639" r:id="rId17"/>
    <p:sldId id="557" r:id="rId18"/>
    <p:sldId id="553" r:id="rId19"/>
    <p:sldId id="634" r:id="rId20"/>
    <p:sldId id="511" r:id="rId21"/>
    <p:sldId id="523" r:id="rId22"/>
    <p:sldId id="477" r:id="rId23"/>
    <p:sldId id="636" r:id="rId24"/>
    <p:sldId id="622" r:id="rId25"/>
    <p:sldId id="623" r:id="rId26"/>
    <p:sldId id="624" r:id="rId27"/>
    <p:sldId id="257" r:id="rId28"/>
    <p:sldId id="625" r:id="rId29"/>
    <p:sldId id="626" r:id="rId30"/>
    <p:sldId id="627" r:id="rId31"/>
    <p:sldId id="628" r:id="rId32"/>
    <p:sldId id="259" r:id="rId33"/>
    <p:sldId id="629" r:id="rId34"/>
    <p:sldId id="258" r:id="rId35"/>
    <p:sldId id="630" r:id="rId36"/>
    <p:sldId id="631" r:id="rId37"/>
    <p:sldId id="632" r:id="rId38"/>
    <p:sldId id="633" r:id="rId39"/>
    <p:sldId id="526" r:id="rId40"/>
    <p:sldId id="533" r:id="rId41"/>
    <p:sldId id="297" r:id="rId42"/>
    <p:sldId id="298" r:id="rId43"/>
    <p:sldId id="299" r:id="rId44"/>
    <p:sldId id="300" r:id="rId45"/>
    <p:sldId id="301" r:id="rId46"/>
    <p:sldId id="302" r:id="rId47"/>
    <p:sldId id="529" r:id="rId48"/>
    <p:sldId id="313" r:id="rId49"/>
    <p:sldId id="534" r:id="rId50"/>
    <p:sldId id="535" r:id="rId51"/>
    <p:sldId id="334" r:id="rId52"/>
    <p:sldId id="335" r:id="rId53"/>
    <p:sldId id="336" r:id="rId54"/>
    <p:sldId id="337" r:id="rId55"/>
    <p:sldId id="338" r:id="rId56"/>
    <p:sldId id="339" r:id="rId57"/>
    <p:sldId id="340" r:id="rId58"/>
    <p:sldId id="341" r:id="rId59"/>
    <p:sldId id="342" r:id="rId60"/>
    <p:sldId id="343" r:id="rId61"/>
    <p:sldId id="344" r:id="rId62"/>
    <p:sldId id="345" r:id="rId63"/>
    <p:sldId id="346" r:id="rId64"/>
    <p:sldId id="347" r:id="rId65"/>
    <p:sldId id="348" r:id="rId66"/>
    <p:sldId id="349" r:id="rId67"/>
    <p:sldId id="350" r:id="rId68"/>
    <p:sldId id="527" r:id="rId69"/>
    <p:sldId id="266" r:id="rId70"/>
    <p:sldId id="267" r:id="rId71"/>
    <p:sldId id="275" r:id="rId72"/>
    <p:sldId id="276" r:id="rId73"/>
    <p:sldId id="277" r:id="rId74"/>
    <p:sldId id="278" r:id="rId75"/>
    <p:sldId id="528" r:id="rId76"/>
    <p:sldId id="280" r:id="rId77"/>
    <p:sldId id="281" r:id="rId78"/>
    <p:sldId id="289" r:id="rId79"/>
    <p:sldId id="291" r:id="rId80"/>
    <p:sldId id="293" r:id="rId81"/>
    <p:sldId id="294" r:id="rId82"/>
    <p:sldId id="361" r:id="rId83"/>
    <p:sldId id="362" r:id="rId84"/>
    <p:sldId id="363" r:id="rId85"/>
    <p:sldId id="364" r:id="rId86"/>
    <p:sldId id="370" r:id="rId87"/>
    <p:sldId id="512" r:id="rId88"/>
    <p:sldId id="614" r:id="rId89"/>
    <p:sldId id="635" r:id="rId90"/>
    <p:sldId id="513" r:id="rId91"/>
    <p:sldId id="498" r:id="rId92"/>
    <p:sldId id="279" r:id="rId93"/>
    <p:sldId id="502" r:id="rId94"/>
    <p:sldId id="503" r:id="rId95"/>
    <p:sldId id="536" r:id="rId96"/>
    <p:sldId id="508" r:id="rId97"/>
    <p:sldId id="509" r:id="rId98"/>
    <p:sldId id="510" r:id="rId99"/>
    <p:sldId id="559" r:id="rId100"/>
    <p:sldId id="263" r:id="rId101"/>
    <p:sldId id="268" r:id="rId102"/>
    <p:sldId id="269" r:id="rId103"/>
    <p:sldId id="312" r:id="rId104"/>
    <p:sldId id="270" r:id="rId105"/>
    <p:sldId id="271" r:id="rId106"/>
    <p:sldId id="272" r:id="rId107"/>
    <p:sldId id="517" r:id="rId108"/>
    <p:sldId id="518" r:id="rId109"/>
    <p:sldId id="558" r:id="rId110"/>
    <p:sldId id="265" r:id="rId111"/>
    <p:sldId id="599" r:id="rId112"/>
    <p:sldId id="600" r:id="rId113"/>
    <p:sldId id="601" r:id="rId114"/>
    <p:sldId id="602" r:id="rId115"/>
    <p:sldId id="603" r:id="rId116"/>
    <p:sldId id="604" r:id="rId117"/>
    <p:sldId id="605" r:id="rId118"/>
    <p:sldId id="273" r:id="rId119"/>
    <p:sldId id="261" r:id="rId120"/>
    <p:sldId id="262" r:id="rId121"/>
    <p:sldId id="606" r:id="rId122"/>
    <p:sldId id="264" r:id="rId123"/>
    <p:sldId id="274" r:id="rId124"/>
    <p:sldId id="607" r:id="rId125"/>
    <p:sldId id="608" r:id="rId126"/>
    <p:sldId id="609" r:id="rId127"/>
    <p:sldId id="610" r:id="rId128"/>
    <p:sldId id="611" r:id="rId129"/>
    <p:sldId id="612" r:id="rId130"/>
    <p:sldId id="519" r:id="rId1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innamanur Rajamani Muthukrishnan" initials="CRM" lastIdx="1" clrIdx="0">
    <p:extLst>
      <p:ext uri="{19B8F6BF-5375-455C-9EA6-DF929625EA0E}">
        <p15:presenceInfo xmlns:p15="http://schemas.microsoft.com/office/powerpoint/2012/main" userId="f852cd764141429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27" autoAdjust="0"/>
    <p:restoredTop sz="94713" autoAdjust="0"/>
  </p:normalViewPr>
  <p:slideViewPr>
    <p:cSldViewPr snapToGrid="0">
      <p:cViewPr varScale="1">
        <p:scale>
          <a:sx n="105" d="100"/>
          <a:sy n="105" d="100"/>
        </p:scale>
        <p:origin x="510" y="102"/>
      </p:cViewPr>
      <p:guideLst/>
    </p:cSldViewPr>
  </p:slideViewPr>
  <p:outlineViewPr>
    <p:cViewPr>
      <p:scale>
        <a:sx n="33" d="100"/>
        <a:sy n="33" d="100"/>
      </p:scale>
      <p:origin x="0" y="-92650"/>
    </p:cViewPr>
  </p:outlineViewPr>
  <p:notesTextViewPr>
    <p:cViewPr>
      <p:scale>
        <a:sx n="1" d="1"/>
        <a:sy n="1" d="1"/>
      </p:scale>
      <p:origin x="0" y="0"/>
    </p:cViewPr>
  </p:notesTextViewPr>
  <p:sorterViewPr>
    <p:cViewPr varScale="1">
      <p:scale>
        <a:sx n="100" d="100"/>
        <a:sy n="100" d="100"/>
      </p:scale>
      <p:origin x="0" y="-11170"/>
    </p:cViewPr>
  </p:sorter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presProps" Target="pres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viewProps" Target="view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notesMaster" Target="notesMasters/notesMaster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35BD84-8EBC-4836-B3B4-DAA3774ABBCE}" type="datetimeFigureOut">
              <a:rPr lang="en-IN" smtClean="0"/>
              <a:t>22-09-2023</a:t>
            </a:fld>
            <a:endParaRPr lang="en-IN"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D7C642-253B-4A3B-9852-08F1C592DE8C}" type="slidenum">
              <a:rPr lang="en-IN" smtClean="0"/>
              <a:t>‹#›</a:t>
            </a:fld>
            <a:endParaRPr lang="en-IN" dirty="0"/>
          </a:p>
        </p:txBody>
      </p:sp>
    </p:spTree>
    <p:extLst>
      <p:ext uri="{BB962C8B-B14F-4D97-AF65-F5344CB8AC3E}">
        <p14:creationId xmlns:p14="http://schemas.microsoft.com/office/powerpoint/2010/main" val="2995107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11</a:t>
            </a:fld>
            <a:endParaRPr lang="en-IN" dirty="0"/>
          </a:p>
        </p:txBody>
      </p:sp>
    </p:spTree>
    <p:extLst>
      <p:ext uri="{BB962C8B-B14F-4D97-AF65-F5344CB8AC3E}">
        <p14:creationId xmlns:p14="http://schemas.microsoft.com/office/powerpoint/2010/main" val="18676603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8"/>
        <p:cNvGrpSpPr/>
        <p:nvPr/>
      </p:nvGrpSpPr>
      <p:grpSpPr>
        <a:xfrm>
          <a:off x="0" y="0"/>
          <a:ext cx="0" cy="0"/>
          <a:chOff x="0" y="0"/>
          <a:chExt cx="0" cy="0"/>
        </a:xfrm>
      </p:grpSpPr>
      <p:sp>
        <p:nvSpPr>
          <p:cNvPr id="599" name="Google Shape;599;ga26c9256cb_6_86: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600" name="Google Shape;600;ga26c9256cb_6_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3"/>
        <p:cNvGrpSpPr/>
        <p:nvPr/>
      </p:nvGrpSpPr>
      <p:grpSpPr>
        <a:xfrm>
          <a:off x="0" y="0"/>
          <a:ext cx="0" cy="0"/>
          <a:chOff x="0" y="0"/>
          <a:chExt cx="0" cy="0"/>
        </a:xfrm>
      </p:grpSpPr>
      <p:sp>
        <p:nvSpPr>
          <p:cNvPr id="694" name="Google Shape;694;ga26c9256cb_2_384: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695" name="Google Shape;695;ga26c9256cb_2_3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0"/>
        <p:cNvGrpSpPr/>
        <p:nvPr/>
      </p:nvGrpSpPr>
      <p:grpSpPr>
        <a:xfrm>
          <a:off x="0" y="0"/>
          <a:ext cx="0" cy="0"/>
          <a:chOff x="0" y="0"/>
          <a:chExt cx="0" cy="0"/>
        </a:xfrm>
      </p:grpSpPr>
      <p:sp>
        <p:nvSpPr>
          <p:cNvPr id="711" name="Google Shape;711;gad37dc10ef_1_0: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712" name="Google Shape;712;gad37dc10ef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9"/>
        <p:cNvGrpSpPr/>
        <p:nvPr/>
      </p:nvGrpSpPr>
      <p:grpSpPr>
        <a:xfrm>
          <a:off x="0" y="0"/>
          <a:ext cx="0" cy="0"/>
          <a:chOff x="0" y="0"/>
          <a:chExt cx="0" cy="0"/>
        </a:xfrm>
      </p:grpSpPr>
      <p:sp>
        <p:nvSpPr>
          <p:cNvPr id="890" name="Google Shape;890;ga26c9256cb_2_443: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891" name="Google Shape;891;ga26c9256cb_2_4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6"/>
        <p:cNvGrpSpPr/>
        <p:nvPr/>
      </p:nvGrpSpPr>
      <p:grpSpPr>
        <a:xfrm>
          <a:off x="0" y="0"/>
          <a:ext cx="0" cy="0"/>
          <a:chOff x="0" y="0"/>
          <a:chExt cx="0" cy="0"/>
        </a:xfrm>
      </p:grpSpPr>
      <p:sp>
        <p:nvSpPr>
          <p:cNvPr id="907" name="Google Shape;907;gad02265263_0_136: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08" name="Google Shape;908;gad02265263_0_1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7"/>
        <p:cNvGrpSpPr/>
        <p:nvPr/>
      </p:nvGrpSpPr>
      <p:grpSpPr>
        <a:xfrm>
          <a:off x="0" y="0"/>
          <a:ext cx="0" cy="0"/>
          <a:chOff x="0" y="0"/>
          <a:chExt cx="0" cy="0"/>
        </a:xfrm>
      </p:grpSpPr>
      <p:sp>
        <p:nvSpPr>
          <p:cNvPr id="918" name="Google Shape;918;gad37dc10ef_0_70: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19" name="Google Shape;919;gad37dc10ef_0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8"/>
        <p:cNvGrpSpPr/>
        <p:nvPr/>
      </p:nvGrpSpPr>
      <p:grpSpPr>
        <a:xfrm>
          <a:off x="0" y="0"/>
          <a:ext cx="0" cy="0"/>
          <a:chOff x="0" y="0"/>
          <a:chExt cx="0" cy="0"/>
        </a:xfrm>
      </p:grpSpPr>
      <p:sp>
        <p:nvSpPr>
          <p:cNvPr id="929" name="Google Shape;929;ga26c9256cb_2_460: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30" name="Google Shape;930;ga26c9256cb_2_4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7"/>
        <p:cNvGrpSpPr/>
        <p:nvPr/>
      </p:nvGrpSpPr>
      <p:grpSpPr>
        <a:xfrm>
          <a:off x="0" y="0"/>
          <a:ext cx="0" cy="0"/>
          <a:chOff x="0" y="0"/>
          <a:chExt cx="0" cy="0"/>
        </a:xfrm>
      </p:grpSpPr>
      <p:sp>
        <p:nvSpPr>
          <p:cNvPr id="938" name="Google Shape;938;ga26c9256cb_8_43: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39" name="Google Shape;939;ga26c9256cb_8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4"/>
        <p:cNvGrpSpPr/>
        <p:nvPr/>
      </p:nvGrpSpPr>
      <p:grpSpPr>
        <a:xfrm>
          <a:off x="0" y="0"/>
          <a:ext cx="0" cy="0"/>
          <a:chOff x="0" y="0"/>
          <a:chExt cx="0" cy="0"/>
        </a:xfrm>
      </p:grpSpPr>
      <p:sp>
        <p:nvSpPr>
          <p:cNvPr id="945" name="Google Shape;945;gad02265263_0_156: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46" name="Google Shape;946;gad02265263_0_1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1"/>
        <p:cNvGrpSpPr/>
        <p:nvPr/>
      </p:nvGrpSpPr>
      <p:grpSpPr>
        <a:xfrm>
          <a:off x="0" y="0"/>
          <a:ext cx="0" cy="0"/>
          <a:chOff x="0" y="0"/>
          <a:chExt cx="0" cy="0"/>
        </a:xfrm>
      </p:grpSpPr>
      <p:sp>
        <p:nvSpPr>
          <p:cNvPr id="952" name="Google Shape;952;ga26c9256cb_2_469: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53" name="Google Shape;953;ga26c9256cb_2_4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12</a:t>
            </a:fld>
            <a:endParaRPr lang="en-IN" dirty="0"/>
          </a:p>
        </p:txBody>
      </p:sp>
    </p:spTree>
    <p:extLst>
      <p:ext uri="{BB962C8B-B14F-4D97-AF65-F5344CB8AC3E}">
        <p14:creationId xmlns:p14="http://schemas.microsoft.com/office/powerpoint/2010/main" val="23465657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4"/>
        <p:cNvGrpSpPr/>
        <p:nvPr/>
      </p:nvGrpSpPr>
      <p:grpSpPr>
        <a:xfrm>
          <a:off x="0" y="0"/>
          <a:ext cx="0" cy="0"/>
          <a:chOff x="0" y="0"/>
          <a:chExt cx="0" cy="0"/>
        </a:xfrm>
      </p:grpSpPr>
      <p:sp>
        <p:nvSpPr>
          <p:cNvPr id="965" name="Google Shape;965;gad02265263_0_162: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66" name="Google Shape;966;gad02265263_0_1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7"/>
        <p:cNvGrpSpPr/>
        <p:nvPr/>
      </p:nvGrpSpPr>
      <p:grpSpPr>
        <a:xfrm>
          <a:off x="0" y="0"/>
          <a:ext cx="0" cy="0"/>
          <a:chOff x="0" y="0"/>
          <a:chExt cx="0" cy="0"/>
        </a:xfrm>
      </p:grpSpPr>
      <p:sp>
        <p:nvSpPr>
          <p:cNvPr id="978" name="Google Shape;978;ga26c9256cb_2_484: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79" name="Google Shape;979;ga26c9256cb_2_4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6"/>
        <p:cNvGrpSpPr/>
        <p:nvPr/>
      </p:nvGrpSpPr>
      <p:grpSpPr>
        <a:xfrm>
          <a:off x="0" y="0"/>
          <a:ext cx="0" cy="0"/>
          <a:chOff x="0" y="0"/>
          <a:chExt cx="0" cy="0"/>
        </a:xfrm>
      </p:grpSpPr>
      <p:sp>
        <p:nvSpPr>
          <p:cNvPr id="987" name="Google Shape;987;gad02265263_2_3: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88" name="Google Shape;988;gad02265263_2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5"/>
        <p:cNvGrpSpPr/>
        <p:nvPr/>
      </p:nvGrpSpPr>
      <p:grpSpPr>
        <a:xfrm>
          <a:off x="0" y="0"/>
          <a:ext cx="0" cy="0"/>
          <a:chOff x="0" y="0"/>
          <a:chExt cx="0" cy="0"/>
        </a:xfrm>
      </p:grpSpPr>
      <p:sp>
        <p:nvSpPr>
          <p:cNvPr id="996" name="Google Shape;996;ga26c9256cb_2_497: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97" name="Google Shape;997;ga26c9256cb_2_4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8"/>
        <p:cNvGrpSpPr/>
        <p:nvPr/>
      </p:nvGrpSpPr>
      <p:grpSpPr>
        <a:xfrm>
          <a:off x="0" y="0"/>
          <a:ext cx="0" cy="0"/>
          <a:chOff x="0" y="0"/>
          <a:chExt cx="0" cy="0"/>
        </a:xfrm>
      </p:grpSpPr>
      <p:sp>
        <p:nvSpPr>
          <p:cNvPr id="1009" name="Google Shape;1009;gad02265263_2_14: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010" name="Google Shape;1010;gad02265263_2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9"/>
        <p:cNvGrpSpPr/>
        <p:nvPr/>
      </p:nvGrpSpPr>
      <p:grpSpPr>
        <a:xfrm>
          <a:off x="0" y="0"/>
          <a:ext cx="0" cy="0"/>
          <a:chOff x="0" y="0"/>
          <a:chExt cx="0" cy="0"/>
        </a:xfrm>
      </p:grpSpPr>
      <p:sp>
        <p:nvSpPr>
          <p:cNvPr id="1020" name="Google Shape;1020;gad37dc10ef_0_80: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021" name="Google Shape;1021;gad37dc10ef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1"/>
        <p:cNvGrpSpPr/>
        <p:nvPr/>
      </p:nvGrpSpPr>
      <p:grpSpPr>
        <a:xfrm>
          <a:off x="0" y="0"/>
          <a:ext cx="0" cy="0"/>
          <a:chOff x="0" y="0"/>
          <a:chExt cx="0" cy="0"/>
        </a:xfrm>
      </p:grpSpPr>
      <p:sp>
        <p:nvSpPr>
          <p:cNvPr id="1032" name="Google Shape;1032;ga26c9256cb_2_512: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033" name="Google Shape;1033;ga26c9256cb_2_5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0"/>
        <p:cNvGrpSpPr/>
        <p:nvPr/>
      </p:nvGrpSpPr>
      <p:grpSpPr>
        <a:xfrm>
          <a:off x="0" y="0"/>
          <a:ext cx="0" cy="0"/>
          <a:chOff x="0" y="0"/>
          <a:chExt cx="0" cy="0"/>
        </a:xfrm>
      </p:grpSpPr>
      <p:sp>
        <p:nvSpPr>
          <p:cNvPr id="1041" name="Google Shape;1041;gad02265263_2_27: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042" name="Google Shape;1042;gad02265263_2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8"/>
        <p:cNvGrpSpPr/>
        <p:nvPr/>
      </p:nvGrpSpPr>
      <p:grpSpPr>
        <a:xfrm>
          <a:off x="0" y="0"/>
          <a:ext cx="0" cy="0"/>
          <a:chOff x="0" y="0"/>
          <a:chExt cx="0" cy="0"/>
        </a:xfrm>
      </p:grpSpPr>
      <p:sp>
        <p:nvSpPr>
          <p:cNvPr id="1049" name="Google Shape;1049;ga26c9256cb_2_519: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050" name="Google Shape;1050;ga26c9256cb_2_5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5"/>
        <p:cNvGrpSpPr/>
        <p:nvPr/>
      </p:nvGrpSpPr>
      <p:grpSpPr>
        <a:xfrm>
          <a:off x="0" y="0"/>
          <a:ext cx="0" cy="0"/>
          <a:chOff x="0" y="0"/>
          <a:chExt cx="0" cy="0"/>
        </a:xfrm>
      </p:grpSpPr>
      <p:sp>
        <p:nvSpPr>
          <p:cNvPr id="1066" name="Google Shape;1066;gad02265263_2_37: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067" name="Google Shape;1067;gad02265263_2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13</a:t>
            </a:fld>
            <a:endParaRPr lang="en-IN" dirty="0"/>
          </a:p>
        </p:txBody>
      </p:sp>
    </p:spTree>
    <p:extLst>
      <p:ext uri="{BB962C8B-B14F-4D97-AF65-F5344CB8AC3E}">
        <p14:creationId xmlns:p14="http://schemas.microsoft.com/office/powerpoint/2010/main" val="195522654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6"/>
        <p:cNvGrpSpPr/>
        <p:nvPr/>
      </p:nvGrpSpPr>
      <p:grpSpPr>
        <a:xfrm>
          <a:off x="0" y="0"/>
          <a:ext cx="0" cy="0"/>
          <a:chOff x="0" y="0"/>
          <a:chExt cx="0" cy="0"/>
        </a:xfrm>
      </p:grpSpPr>
      <p:sp>
        <p:nvSpPr>
          <p:cNvPr id="1077" name="Google Shape;1077;ga26c9256cb_2_535: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078" name="Google Shape;1078;ga26c9256cb_2_5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5"/>
        <p:cNvGrpSpPr/>
        <p:nvPr/>
      </p:nvGrpSpPr>
      <p:grpSpPr>
        <a:xfrm>
          <a:off x="0" y="0"/>
          <a:ext cx="0" cy="0"/>
          <a:chOff x="0" y="0"/>
          <a:chExt cx="0" cy="0"/>
        </a:xfrm>
      </p:grpSpPr>
      <p:sp>
        <p:nvSpPr>
          <p:cNvPr id="1086" name="Google Shape;1086;gad02265263_2_53: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087" name="Google Shape;1087;gad02265263_2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a26c9256cb_2_38: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90" name="Google Shape;90;ga26c9256cb_2_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0820003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a26c9256cb_2_117: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87" name="Google Shape;187;ga26c9256cb_2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993011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gad02265263_0_58: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201" name="Google Shape;201;gad02265263_0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2879871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Google Shape;275;gad02265263_0_102: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276" name="Google Shape;276;gad02265263_0_1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2970153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ga26c9256cb_2_179: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286" name="Google Shape;286;ga26c9256cb_2_1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0110116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ad02265263_0_116: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293" name="Google Shape;293;gad02265263_0_1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8051830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ga26c9256cb_2_186: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300" name="Google Shape;300;ga26c9256cb_2_1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5431903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5"/>
        <p:cNvGrpSpPr/>
        <p:nvPr/>
      </p:nvGrpSpPr>
      <p:grpSpPr>
        <a:xfrm>
          <a:off x="0" y="0"/>
          <a:ext cx="0" cy="0"/>
          <a:chOff x="0" y="0"/>
          <a:chExt cx="0" cy="0"/>
        </a:xfrm>
      </p:grpSpPr>
      <p:sp>
        <p:nvSpPr>
          <p:cNvPr id="366" name="Google Shape;366;ga26c9256cb_6_0: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367" name="Google Shape;367;ga26c9256cb_6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178906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877E91B0-A9D7-4AD8-B7D7-8FD2CDEF4EA6}" type="slidenum">
              <a:rPr lang="en-IN" smtClean="0"/>
              <a:t>24</a:t>
            </a:fld>
            <a:endParaRPr lang="en-IN" dirty="0"/>
          </a:p>
        </p:txBody>
      </p:sp>
    </p:spTree>
    <p:extLst>
      <p:ext uri="{BB962C8B-B14F-4D97-AF65-F5344CB8AC3E}">
        <p14:creationId xmlns:p14="http://schemas.microsoft.com/office/powerpoint/2010/main" val="178175166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8"/>
        <p:cNvGrpSpPr/>
        <p:nvPr/>
      </p:nvGrpSpPr>
      <p:grpSpPr>
        <a:xfrm>
          <a:off x="0" y="0"/>
          <a:ext cx="0" cy="0"/>
          <a:chOff x="0" y="0"/>
          <a:chExt cx="0" cy="0"/>
        </a:xfrm>
      </p:grpSpPr>
      <p:sp>
        <p:nvSpPr>
          <p:cNvPr id="379" name="Google Shape;379;gad02265263_1_3: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380" name="Google Shape;380;gad02265263_1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6749030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Google Shape;391;gad37dc10ef_0_16: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392" name="Google Shape;392;gad37dc10ef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2343694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9"/>
        <p:cNvGrpSpPr/>
        <p:nvPr/>
      </p:nvGrpSpPr>
      <p:grpSpPr>
        <a:xfrm>
          <a:off x="0" y="0"/>
          <a:ext cx="0" cy="0"/>
          <a:chOff x="0" y="0"/>
          <a:chExt cx="0" cy="0"/>
        </a:xfrm>
      </p:grpSpPr>
      <p:sp>
        <p:nvSpPr>
          <p:cNvPr id="470" name="Google Shape;470;gad37dc10ef_0_52: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471" name="Google Shape;471;gad37dc10ef_0_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586200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3"/>
        <p:cNvGrpSpPr/>
        <p:nvPr/>
      </p:nvGrpSpPr>
      <p:grpSpPr>
        <a:xfrm>
          <a:off x="0" y="0"/>
          <a:ext cx="0" cy="0"/>
          <a:chOff x="0" y="0"/>
          <a:chExt cx="0" cy="0"/>
        </a:xfrm>
      </p:grpSpPr>
      <p:sp>
        <p:nvSpPr>
          <p:cNvPr id="484" name="Google Shape;484;gad02265263_1_62: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485" name="Google Shape;485;gad02265263_1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1171185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2"/>
        <p:cNvGrpSpPr/>
        <p:nvPr/>
      </p:nvGrpSpPr>
      <p:grpSpPr>
        <a:xfrm>
          <a:off x="0" y="0"/>
          <a:ext cx="0" cy="0"/>
          <a:chOff x="0" y="0"/>
          <a:chExt cx="0" cy="0"/>
        </a:xfrm>
      </p:grpSpPr>
      <p:sp>
        <p:nvSpPr>
          <p:cNvPr id="503" name="Google Shape;503;gad02265263_1_70: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504" name="Google Shape;504;gad02265263_1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4892688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3"/>
        <p:cNvGrpSpPr/>
        <p:nvPr/>
      </p:nvGrpSpPr>
      <p:grpSpPr>
        <a:xfrm>
          <a:off x="0" y="0"/>
          <a:ext cx="0" cy="0"/>
          <a:chOff x="0" y="0"/>
          <a:chExt cx="0" cy="0"/>
        </a:xfrm>
      </p:grpSpPr>
      <p:sp>
        <p:nvSpPr>
          <p:cNvPr id="514" name="Google Shape;514;gad37dc10ef_0_59: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515" name="Google Shape;515;gad37dc10ef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0593135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8"/>
        <p:cNvGrpSpPr/>
        <p:nvPr/>
      </p:nvGrpSpPr>
      <p:grpSpPr>
        <a:xfrm>
          <a:off x="0" y="0"/>
          <a:ext cx="0" cy="0"/>
          <a:chOff x="0" y="0"/>
          <a:chExt cx="0" cy="0"/>
        </a:xfrm>
      </p:grpSpPr>
      <p:sp>
        <p:nvSpPr>
          <p:cNvPr id="1199" name="Google Shape;1199;ga26c9256cb_2_625: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200" name="Google Shape;1200;ga26c9256cb_2_6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5"/>
        <p:cNvGrpSpPr/>
        <p:nvPr/>
      </p:nvGrpSpPr>
      <p:grpSpPr>
        <a:xfrm>
          <a:off x="0" y="0"/>
          <a:ext cx="0" cy="0"/>
          <a:chOff x="0" y="0"/>
          <a:chExt cx="0" cy="0"/>
        </a:xfrm>
      </p:grpSpPr>
      <p:sp>
        <p:nvSpPr>
          <p:cNvPr id="1216" name="Google Shape;1216;gad02265263_2_151: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217" name="Google Shape;1217;gad02265263_2_1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6"/>
        <p:cNvGrpSpPr/>
        <p:nvPr/>
      </p:nvGrpSpPr>
      <p:grpSpPr>
        <a:xfrm>
          <a:off x="0" y="0"/>
          <a:ext cx="0" cy="0"/>
          <a:chOff x="0" y="0"/>
          <a:chExt cx="0" cy="0"/>
        </a:xfrm>
      </p:grpSpPr>
      <p:sp>
        <p:nvSpPr>
          <p:cNvPr id="1227" name="Google Shape;1227;ga26c9256cb_2_641: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228" name="Google Shape;1228;ga26c9256cb_2_6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4"/>
        <p:cNvGrpSpPr/>
        <p:nvPr/>
      </p:nvGrpSpPr>
      <p:grpSpPr>
        <a:xfrm>
          <a:off x="0" y="0"/>
          <a:ext cx="0" cy="0"/>
          <a:chOff x="0" y="0"/>
          <a:chExt cx="0" cy="0"/>
        </a:xfrm>
      </p:grpSpPr>
      <p:sp>
        <p:nvSpPr>
          <p:cNvPr id="1235" name="Google Shape;1235;gad02265263_0_176: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236" name="Google Shape;1236;gad02265263_0_1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5"/>
        <p:cNvGrpSpPr/>
        <p:nvPr/>
      </p:nvGrpSpPr>
      <p:grpSpPr>
        <a:xfrm>
          <a:off x="0" y="0"/>
          <a:ext cx="0" cy="0"/>
          <a:chOff x="0" y="0"/>
          <a:chExt cx="0" cy="0"/>
        </a:xfrm>
      </p:grpSpPr>
      <p:sp>
        <p:nvSpPr>
          <p:cNvPr id="546" name="Google Shape;546;ga26c9256cb_2_309: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547" name="Google Shape;547;ga26c9256cb_2_3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3"/>
        <p:cNvGrpSpPr/>
        <p:nvPr/>
      </p:nvGrpSpPr>
      <p:grpSpPr>
        <a:xfrm>
          <a:off x="0" y="0"/>
          <a:ext cx="0" cy="0"/>
          <a:chOff x="0" y="0"/>
          <a:chExt cx="0" cy="0"/>
        </a:xfrm>
      </p:grpSpPr>
      <p:sp>
        <p:nvSpPr>
          <p:cNvPr id="1304" name="Google Shape;1304;gad02265263_0_205: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1305" name="Google Shape;1305;gad02265263_0_2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100</a:t>
            </a:fld>
            <a:endParaRPr lang="en-IN" dirty="0"/>
          </a:p>
        </p:txBody>
      </p:sp>
    </p:spTree>
    <p:extLst>
      <p:ext uri="{BB962C8B-B14F-4D97-AF65-F5344CB8AC3E}">
        <p14:creationId xmlns:p14="http://schemas.microsoft.com/office/powerpoint/2010/main" val="63297282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101</a:t>
            </a:fld>
            <a:endParaRPr lang="en-IN" dirty="0"/>
          </a:p>
        </p:txBody>
      </p:sp>
    </p:spTree>
    <p:extLst>
      <p:ext uri="{BB962C8B-B14F-4D97-AF65-F5344CB8AC3E}">
        <p14:creationId xmlns:p14="http://schemas.microsoft.com/office/powerpoint/2010/main" val="353013584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102</a:t>
            </a:fld>
            <a:endParaRPr lang="en-IN" dirty="0"/>
          </a:p>
        </p:txBody>
      </p:sp>
    </p:spTree>
    <p:extLst>
      <p:ext uri="{BB962C8B-B14F-4D97-AF65-F5344CB8AC3E}">
        <p14:creationId xmlns:p14="http://schemas.microsoft.com/office/powerpoint/2010/main" val="286728982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103</a:t>
            </a:fld>
            <a:endParaRPr lang="en-IN" dirty="0"/>
          </a:p>
        </p:txBody>
      </p:sp>
    </p:spTree>
    <p:extLst>
      <p:ext uri="{BB962C8B-B14F-4D97-AF65-F5344CB8AC3E}">
        <p14:creationId xmlns:p14="http://schemas.microsoft.com/office/powerpoint/2010/main" val="76021956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104</a:t>
            </a:fld>
            <a:endParaRPr lang="en-IN" dirty="0"/>
          </a:p>
        </p:txBody>
      </p:sp>
    </p:spTree>
    <p:extLst>
      <p:ext uri="{BB962C8B-B14F-4D97-AF65-F5344CB8AC3E}">
        <p14:creationId xmlns:p14="http://schemas.microsoft.com/office/powerpoint/2010/main" val="422801344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105</a:t>
            </a:fld>
            <a:endParaRPr lang="en-IN" dirty="0"/>
          </a:p>
        </p:txBody>
      </p:sp>
    </p:spTree>
    <p:extLst>
      <p:ext uri="{BB962C8B-B14F-4D97-AF65-F5344CB8AC3E}">
        <p14:creationId xmlns:p14="http://schemas.microsoft.com/office/powerpoint/2010/main" val="411376811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B89F0B7-71A1-4507-94D9-56CBEEB3E995}" type="slidenum">
              <a:rPr lang="en-IN" smtClean="0"/>
              <a:t>106</a:t>
            </a:fld>
            <a:endParaRPr lang="en-IN" dirty="0"/>
          </a:p>
        </p:txBody>
      </p:sp>
    </p:spTree>
    <p:extLst>
      <p:ext uri="{BB962C8B-B14F-4D97-AF65-F5344CB8AC3E}">
        <p14:creationId xmlns:p14="http://schemas.microsoft.com/office/powerpoint/2010/main" val="8046456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3"/>
        <p:cNvGrpSpPr/>
        <p:nvPr/>
      </p:nvGrpSpPr>
      <p:grpSpPr>
        <a:xfrm>
          <a:off x="0" y="0"/>
          <a:ext cx="0" cy="0"/>
          <a:chOff x="0" y="0"/>
          <a:chExt cx="0" cy="0"/>
        </a:xfrm>
      </p:grpSpPr>
      <p:sp>
        <p:nvSpPr>
          <p:cNvPr id="554" name="Google Shape;554;gad02265263_1_93: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555" name="Google Shape;555;gad02265263_1_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2"/>
        <p:cNvGrpSpPr/>
        <p:nvPr/>
      </p:nvGrpSpPr>
      <p:grpSpPr>
        <a:xfrm>
          <a:off x="0" y="0"/>
          <a:ext cx="0" cy="0"/>
          <a:chOff x="0" y="0"/>
          <a:chExt cx="0" cy="0"/>
        </a:xfrm>
      </p:grpSpPr>
      <p:sp>
        <p:nvSpPr>
          <p:cNvPr id="563" name="Google Shape;563;ga26c9256cb_2_321:notes"/>
          <p:cNvSpPr txBox="1">
            <a:spLocks noGrp="1"/>
          </p:cNvSpPr>
          <p:nvPr>
            <p:ph type="body" idx="1"/>
          </p:nvPr>
        </p:nvSpPr>
        <p:spPr>
          <a:xfrm>
            <a:off x="685800" y="4343387"/>
            <a:ext cx="5486400" cy="4114796"/>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564" name="Google Shape;564;ga26c9256cb_2_3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5"/>
        <p:cNvGrpSpPr/>
        <p:nvPr/>
      </p:nvGrpSpPr>
      <p:grpSpPr>
        <a:xfrm>
          <a:off x="0" y="0"/>
          <a:ext cx="0" cy="0"/>
          <a:chOff x="0" y="0"/>
          <a:chExt cx="0" cy="0"/>
        </a:xfrm>
      </p:grpSpPr>
      <p:sp>
        <p:nvSpPr>
          <p:cNvPr id="576" name="Google Shape;576;gad02265263_1_107: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577" name="Google Shape;577;gad02265263_1_1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6"/>
        <p:cNvGrpSpPr/>
        <p:nvPr/>
      </p:nvGrpSpPr>
      <p:grpSpPr>
        <a:xfrm>
          <a:off x="0" y="0"/>
          <a:ext cx="0" cy="0"/>
          <a:chOff x="0" y="0"/>
          <a:chExt cx="0" cy="0"/>
        </a:xfrm>
      </p:grpSpPr>
      <p:sp>
        <p:nvSpPr>
          <p:cNvPr id="587" name="Google Shape;587;gad02265263_1_119:notes"/>
          <p:cNvSpPr txBox="1">
            <a:spLocks noGrp="1"/>
          </p:cNvSpPr>
          <p:nvPr>
            <p:ph type="body" idx="1"/>
          </p:nvPr>
        </p:nvSpPr>
        <p:spPr>
          <a:xfrm>
            <a:off x="685800" y="4343387"/>
            <a:ext cx="5486400" cy="4114800"/>
          </a:xfrm>
          <a:prstGeom prst="rect">
            <a:avLst/>
          </a:prstGeom>
        </p:spPr>
        <p:txBody>
          <a:bodyPr spcFirstLastPara="1" wrap="square" lIns="81375" tIns="81375" rIns="81375" bIns="81375" anchor="t" anchorCtr="0">
            <a:noAutofit/>
          </a:bodyPr>
          <a:lstStyle/>
          <a:p>
            <a:pPr marL="0" lvl="0" indent="0" algn="l" rtl="0">
              <a:spcBef>
                <a:spcPts val="0"/>
              </a:spcBef>
              <a:spcAft>
                <a:spcPts val="0"/>
              </a:spcAft>
              <a:buNone/>
            </a:pPr>
            <a:endParaRPr dirty="0"/>
          </a:p>
        </p:txBody>
      </p:sp>
      <p:sp>
        <p:nvSpPr>
          <p:cNvPr id="588" name="Google Shape;588;gad02265263_1_1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467AE-3E4D-45CC-B927-A6098F56F5B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F6DDFC48-9303-4197-92E7-A04C02556E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2790D94D-8A9B-4E8F-B6A4-9B3E2EF15D01}"/>
              </a:ext>
            </a:extLst>
          </p:cNvPr>
          <p:cNvSpPr>
            <a:spLocks noGrp="1"/>
          </p:cNvSpPr>
          <p:nvPr>
            <p:ph type="dt" sz="half" idx="10"/>
          </p:nvPr>
        </p:nvSpPr>
        <p:spPr/>
        <p:txBody>
          <a:bodyPr/>
          <a:lstStyle/>
          <a:p>
            <a:fld id="{74BF4AB7-0D73-4D03-9215-0724A66F24AC}" type="datetime1">
              <a:rPr lang="en-IN" smtClean="0"/>
              <a:t>22-09-2023</a:t>
            </a:fld>
            <a:endParaRPr lang="en-IN" dirty="0"/>
          </a:p>
        </p:txBody>
      </p:sp>
      <p:sp>
        <p:nvSpPr>
          <p:cNvPr id="5" name="Footer Placeholder 4">
            <a:extLst>
              <a:ext uri="{FF2B5EF4-FFF2-40B4-BE49-F238E27FC236}">
                <a16:creationId xmlns:a16="http://schemas.microsoft.com/office/drawing/2014/main" id="{219644CE-4360-4A1E-B1FA-B251D3F78779}"/>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20FC2DBF-ECF8-419F-BFC7-E06CF0803440}"/>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3088478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EA8E1-93C3-4D60-B0C1-6DA41D3FADD3}"/>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9CDC6C1-229B-48B1-A1C2-0C3EB72DF08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06EFFA8-6E68-4C92-A3DD-842CB58EEBC3}"/>
              </a:ext>
            </a:extLst>
          </p:cNvPr>
          <p:cNvSpPr>
            <a:spLocks noGrp="1"/>
          </p:cNvSpPr>
          <p:nvPr>
            <p:ph type="dt" sz="half" idx="10"/>
          </p:nvPr>
        </p:nvSpPr>
        <p:spPr/>
        <p:txBody>
          <a:bodyPr/>
          <a:lstStyle/>
          <a:p>
            <a:fld id="{E1C8FA15-A1C6-437F-B823-B8675A7B221C}" type="datetime1">
              <a:rPr lang="en-IN" smtClean="0"/>
              <a:t>22-09-2023</a:t>
            </a:fld>
            <a:endParaRPr lang="en-IN" dirty="0"/>
          </a:p>
        </p:txBody>
      </p:sp>
      <p:sp>
        <p:nvSpPr>
          <p:cNvPr id="5" name="Footer Placeholder 4">
            <a:extLst>
              <a:ext uri="{FF2B5EF4-FFF2-40B4-BE49-F238E27FC236}">
                <a16:creationId xmlns:a16="http://schemas.microsoft.com/office/drawing/2014/main" id="{35453A12-5352-41A6-BCBD-F1407312B2BC}"/>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7BFF73D0-B8DB-44D6-8F8B-890784CF4D69}"/>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526743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A60BEB0-E25B-45FF-8613-C6758742ADA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4395F9B-EB43-410D-900E-EB9F5BC0E7D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3AA844F-4B2C-4F53-9B8B-3D535E2F63DE}"/>
              </a:ext>
            </a:extLst>
          </p:cNvPr>
          <p:cNvSpPr>
            <a:spLocks noGrp="1"/>
          </p:cNvSpPr>
          <p:nvPr>
            <p:ph type="dt" sz="half" idx="10"/>
          </p:nvPr>
        </p:nvSpPr>
        <p:spPr/>
        <p:txBody>
          <a:bodyPr/>
          <a:lstStyle/>
          <a:p>
            <a:fld id="{50FE7884-7150-46D3-981D-D05CFD90AEA1}" type="datetime1">
              <a:rPr lang="en-IN" smtClean="0"/>
              <a:t>22-09-2023</a:t>
            </a:fld>
            <a:endParaRPr lang="en-IN" dirty="0"/>
          </a:p>
        </p:txBody>
      </p:sp>
      <p:sp>
        <p:nvSpPr>
          <p:cNvPr id="5" name="Footer Placeholder 4">
            <a:extLst>
              <a:ext uri="{FF2B5EF4-FFF2-40B4-BE49-F238E27FC236}">
                <a16:creationId xmlns:a16="http://schemas.microsoft.com/office/drawing/2014/main" id="{85C1DF5D-DED1-4D21-8E66-3EDFD1A7C16D}"/>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4556E8C1-9666-4E72-920F-7BEF1DC9AED1}"/>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2662973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998E3-7986-414F-8DE1-B5C5C40E00A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9AAE3520-58EE-43C3-BA4F-80D7BDC3A38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13AFAC1-D4DA-4AFB-9558-BA253D26CF2C}"/>
              </a:ext>
            </a:extLst>
          </p:cNvPr>
          <p:cNvSpPr>
            <a:spLocks noGrp="1"/>
          </p:cNvSpPr>
          <p:nvPr>
            <p:ph type="dt" sz="half" idx="10"/>
          </p:nvPr>
        </p:nvSpPr>
        <p:spPr/>
        <p:txBody>
          <a:bodyPr/>
          <a:lstStyle/>
          <a:p>
            <a:fld id="{DCC49438-10A5-41D7-9A0D-B413CE81B83F}" type="datetime1">
              <a:rPr lang="en-IN" smtClean="0"/>
              <a:t>22-09-2023</a:t>
            </a:fld>
            <a:endParaRPr lang="en-IN" dirty="0"/>
          </a:p>
        </p:txBody>
      </p:sp>
      <p:sp>
        <p:nvSpPr>
          <p:cNvPr id="5" name="Footer Placeholder 4">
            <a:extLst>
              <a:ext uri="{FF2B5EF4-FFF2-40B4-BE49-F238E27FC236}">
                <a16:creationId xmlns:a16="http://schemas.microsoft.com/office/drawing/2014/main" id="{E3355CD7-D8BF-436E-859B-9E9EBF805101}"/>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867D0D5A-8FE6-4773-A084-76E7B8B6EF7F}"/>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2750222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9F45F-A50B-4E62-967B-913819A8B75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CB43F07A-7FD0-4934-8909-519350CB4F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233680-7925-440E-B23A-81B5FBA9991B}"/>
              </a:ext>
            </a:extLst>
          </p:cNvPr>
          <p:cNvSpPr>
            <a:spLocks noGrp="1"/>
          </p:cNvSpPr>
          <p:nvPr>
            <p:ph type="dt" sz="half" idx="10"/>
          </p:nvPr>
        </p:nvSpPr>
        <p:spPr/>
        <p:txBody>
          <a:bodyPr/>
          <a:lstStyle/>
          <a:p>
            <a:fld id="{8F3C36B5-D944-478C-89DB-8D0FD01CA766}" type="datetime1">
              <a:rPr lang="en-IN" smtClean="0"/>
              <a:t>22-09-2023</a:t>
            </a:fld>
            <a:endParaRPr lang="en-IN" dirty="0"/>
          </a:p>
        </p:txBody>
      </p:sp>
      <p:sp>
        <p:nvSpPr>
          <p:cNvPr id="5" name="Footer Placeholder 4">
            <a:extLst>
              <a:ext uri="{FF2B5EF4-FFF2-40B4-BE49-F238E27FC236}">
                <a16:creationId xmlns:a16="http://schemas.microsoft.com/office/drawing/2014/main" id="{DD0994B8-BCB2-4EAB-9243-40D7400EC147}"/>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D4BAB5FD-A937-4491-996E-CDFEB83A57CD}"/>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3036108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3D418-B266-40F8-A39E-99C057E46CC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89B8FA8-2EDE-4EB2-BFE1-40CD8DF6143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0A0447A8-A924-410E-BF7A-2042352D15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24C0576-986B-4B8D-9CC3-EC08FFC6599E}"/>
              </a:ext>
            </a:extLst>
          </p:cNvPr>
          <p:cNvSpPr>
            <a:spLocks noGrp="1"/>
          </p:cNvSpPr>
          <p:nvPr>
            <p:ph type="dt" sz="half" idx="10"/>
          </p:nvPr>
        </p:nvSpPr>
        <p:spPr/>
        <p:txBody>
          <a:bodyPr/>
          <a:lstStyle/>
          <a:p>
            <a:fld id="{1AF9158D-2FBD-4EBD-87E2-1D00EF6FBC0F}" type="datetime1">
              <a:rPr lang="en-IN" smtClean="0"/>
              <a:t>22-09-2023</a:t>
            </a:fld>
            <a:endParaRPr lang="en-IN" dirty="0"/>
          </a:p>
        </p:txBody>
      </p:sp>
      <p:sp>
        <p:nvSpPr>
          <p:cNvPr id="6" name="Footer Placeholder 5">
            <a:extLst>
              <a:ext uri="{FF2B5EF4-FFF2-40B4-BE49-F238E27FC236}">
                <a16:creationId xmlns:a16="http://schemas.microsoft.com/office/drawing/2014/main" id="{5B610DDA-33F5-46A7-9DAC-1C6F3E93A66A}"/>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7C276772-DBEE-45B4-97BD-CEEF3673C611}"/>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194537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7C20F-A509-49AF-9933-AAC92A0E9C17}"/>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1C54576D-EA62-4BEA-BD6D-A6BA3FDEDE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B47F0AA-CC3B-47A9-9C6D-E1A223691CA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6D0801CB-B4EB-405B-8E35-B29522E3355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E73A777-DC6F-438B-B62C-2379C69E970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45CC3885-8C46-4B3E-9F06-D00F9C5AC68B}"/>
              </a:ext>
            </a:extLst>
          </p:cNvPr>
          <p:cNvSpPr>
            <a:spLocks noGrp="1"/>
          </p:cNvSpPr>
          <p:nvPr>
            <p:ph type="dt" sz="half" idx="10"/>
          </p:nvPr>
        </p:nvSpPr>
        <p:spPr/>
        <p:txBody>
          <a:bodyPr/>
          <a:lstStyle/>
          <a:p>
            <a:fld id="{444C1419-7350-45DD-A2DE-1DEF8EF6675B}" type="datetime1">
              <a:rPr lang="en-IN" smtClean="0"/>
              <a:t>22-09-2023</a:t>
            </a:fld>
            <a:endParaRPr lang="en-IN" dirty="0"/>
          </a:p>
        </p:txBody>
      </p:sp>
      <p:sp>
        <p:nvSpPr>
          <p:cNvPr id="8" name="Footer Placeholder 7">
            <a:extLst>
              <a:ext uri="{FF2B5EF4-FFF2-40B4-BE49-F238E27FC236}">
                <a16:creationId xmlns:a16="http://schemas.microsoft.com/office/drawing/2014/main" id="{B8AE03B2-4DB3-4DB0-B16A-799AB276C4D1}"/>
              </a:ext>
            </a:extLst>
          </p:cNvPr>
          <p:cNvSpPr>
            <a:spLocks noGrp="1"/>
          </p:cNvSpPr>
          <p:nvPr>
            <p:ph type="ftr" sz="quarter" idx="11"/>
          </p:nvPr>
        </p:nvSpPr>
        <p:spPr/>
        <p:txBody>
          <a:bodyPr/>
          <a:lstStyle/>
          <a:p>
            <a:endParaRPr lang="en-IN" dirty="0"/>
          </a:p>
        </p:txBody>
      </p:sp>
      <p:sp>
        <p:nvSpPr>
          <p:cNvPr id="9" name="Slide Number Placeholder 8">
            <a:extLst>
              <a:ext uri="{FF2B5EF4-FFF2-40B4-BE49-F238E27FC236}">
                <a16:creationId xmlns:a16="http://schemas.microsoft.com/office/drawing/2014/main" id="{8EA9AFF2-86A6-4C85-80C2-61BA23B15A18}"/>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610842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DE214-AA61-4954-AD31-B719E3108DC3}"/>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08830246-FC2D-41BB-9391-5C3704AF0C8F}"/>
              </a:ext>
            </a:extLst>
          </p:cNvPr>
          <p:cNvSpPr>
            <a:spLocks noGrp="1"/>
          </p:cNvSpPr>
          <p:nvPr>
            <p:ph type="dt" sz="half" idx="10"/>
          </p:nvPr>
        </p:nvSpPr>
        <p:spPr/>
        <p:txBody>
          <a:bodyPr/>
          <a:lstStyle/>
          <a:p>
            <a:fld id="{53605761-22BD-443C-B553-21D6704349FF}" type="datetime1">
              <a:rPr lang="en-IN" smtClean="0"/>
              <a:t>22-09-2023</a:t>
            </a:fld>
            <a:endParaRPr lang="en-IN" dirty="0"/>
          </a:p>
        </p:txBody>
      </p:sp>
      <p:sp>
        <p:nvSpPr>
          <p:cNvPr id="4" name="Footer Placeholder 3">
            <a:extLst>
              <a:ext uri="{FF2B5EF4-FFF2-40B4-BE49-F238E27FC236}">
                <a16:creationId xmlns:a16="http://schemas.microsoft.com/office/drawing/2014/main" id="{EBF444BD-5BF5-44D7-B05D-A30BF672486F}"/>
              </a:ext>
            </a:extLst>
          </p:cNvPr>
          <p:cNvSpPr>
            <a:spLocks noGrp="1"/>
          </p:cNvSpPr>
          <p:nvPr>
            <p:ph type="ftr" sz="quarter" idx="11"/>
          </p:nvPr>
        </p:nvSpPr>
        <p:spPr/>
        <p:txBody>
          <a:bodyPr/>
          <a:lstStyle/>
          <a:p>
            <a:endParaRPr lang="en-IN" dirty="0"/>
          </a:p>
        </p:txBody>
      </p:sp>
      <p:sp>
        <p:nvSpPr>
          <p:cNvPr id="5" name="Slide Number Placeholder 4">
            <a:extLst>
              <a:ext uri="{FF2B5EF4-FFF2-40B4-BE49-F238E27FC236}">
                <a16:creationId xmlns:a16="http://schemas.microsoft.com/office/drawing/2014/main" id="{0883045A-5702-4BD8-BEA2-40FF907E8068}"/>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3998662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0611C0-5829-4703-B8F6-BBC5D17BA086}"/>
              </a:ext>
            </a:extLst>
          </p:cNvPr>
          <p:cNvSpPr>
            <a:spLocks noGrp="1"/>
          </p:cNvSpPr>
          <p:nvPr>
            <p:ph type="dt" sz="half" idx="10"/>
          </p:nvPr>
        </p:nvSpPr>
        <p:spPr/>
        <p:txBody>
          <a:bodyPr/>
          <a:lstStyle/>
          <a:p>
            <a:fld id="{C4A43B67-1324-4338-9F91-C8E45AA34FA5}" type="datetime1">
              <a:rPr lang="en-IN" smtClean="0"/>
              <a:t>22-09-2023</a:t>
            </a:fld>
            <a:endParaRPr lang="en-IN" dirty="0"/>
          </a:p>
        </p:txBody>
      </p:sp>
      <p:sp>
        <p:nvSpPr>
          <p:cNvPr id="3" name="Footer Placeholder 2">
            <a:extLst>
              <a:ext uri="{FF2B5EF4-FFF2-40B4-BE49-F238E27FC236}">
                <a16:creationId xmlns:a16="http://schemas.microsoft.com/office/drawing/2014/main" id="{421F70CB-F809-4F9B-ACD5-2F6201928503}"/>
              </a:ext>
            </a:extLst>
          </p:cNvPr>
          <p:cNvSpPr>
            <a:spLocks noGrp="1"/>
          </p:cNvSpPr>
          <p:nvPr>
            <p:ph type="ftr" sz="quarter" idx="11"/>
          </p:nvPr>
        </p:nvSpPr>
        <p:spPr/>
        <p:txBody>
          <a:bodyPr/>
          <a:lstStyle/>
          <a:p>
            <a:endParaRPr lang="en-IN" dirty="0"/>
          </a:p>
        </p:txBody>
      </p:sp>
      <p:sp>
        <p:nvSpPr>
          <p:cNvPr id="4" name="Slide Number Placeholder 3">
            <a:extLst>
              <a:ext uri="{FF2B5EF4-FFF2-40B4-BE49-F238E27FC236}">
                <a16:creationId xmlns:a16="http://schemas.microsoft.com/office/drawing/2014/main" id="{DC5BA04B-EFED-4E4A-87A2-320AE4B72C02}"/>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1767442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6303A-0CCA-4991-B161-C1EC52654B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20A9CB65-21A9-42DF-ABCF-DDFFF27F1D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2EF4A46E-C8FC-43D5-8236-851BB65848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5617F1-9A2F-4381-B736-5CF3C9631269}"/>
              </a:ext>
            </a:extLst>
          </p:cNvPr>
          <p:cNvSpPr>
            <a:spLocks noGrp="1"/>
          </p:cNvSpPr>
          <p:nvPr>
            <p:ph type="dt" sz="half" idx="10"/>
          </p:nvPr>
        </p:nvSpPr>
        <p:spPr/>
        <p:txBody>
          <a:bodyPr/>
          <a:lstStyle/>
          <a:p>
            <a:fld id="{FBA116F4-691D-44E4-8662-BF916A56B3F0}" type="datetime1">
              <a:rPr lang="en-IN" smtClean="0"/>
              <a:t>22-09-2023</a:t>
            </a:fld>
            <a:endParaRPr lang="en-IN" dirty="0"/>
          </a:p>
        </p:txBody>
      </p:sp>
      <p:sp>
        <p:nvSpPr>
          <p:cNvPr id="6" name="Footer Placeholder 5">
            <a:extLst>
              <a:ext uri="{FF2B5EF4-FFF2-40B4-BE49-F238E27FC236}">
                <a16:creationId xmlns:a16="http://schemas.microsoft.com/office/drawing/2014/main" id="{CA62E4C2-D186-4FB9-9058-4419D86FC8D5}"/>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4107C5BB-DF53-4FEE-B532-F9496088D2B2}"/>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205888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5620E-9F74-41B2-AE9C-47A8E3624E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9AB2B2D4-551C-4D81-9407-AB2C9B64BE3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a:extLst>
              <a:ext uri="{FF2B5EF4-FFF2-40B4-BE49-F238E27FC236}">
                <a16:creationId xmlns:a16="http://schemas.microsoft.com/office/drawing/2014/main" id="{51A8D994-4B56-420F-B2C5-C240DCE3B1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017D1B-AEA7-4DA8-8021-C2008B63E89A}"/>
              </a:ext>
            </a:extLst>
          </p:cNvPr>
          <p:cNvSpPr>
            <a:spLocks noGrp="1"/>
          </p:cNvSpPr>
          <p:nvPr>
            <p:ph type="dt" sz="half" idx="10"/>
          </p:nvPr>
        </p:nvSpPr>
        <p:spPr/>
        <p:txBody>
          <a:bodyPr/>
          <a:lstStyle/>
          <a:p>
            <a:fld id="{82CEB48A-6A5B-4BF4-814F-1989146B025E}" type="datetime1">
              <a:rPr lang="en-IN" smtClean="0"/>
              <a:t>22-09-2023</a:t>
            </a:fld>
            <a:endParaRPr lang="en-IN" dirty="0"/>
          </a:p>
        </p:txBody>
      </p:sp>
      <p:sp>
        <p:nvSpPr>
          <p:cNvPr id="6" name="Footer Placeholder 5">
            <a:extLst>
              <a:ext uri="{FF2B5EF4-FFF2-40B4-BE49-F238E27FC236}">
                <a16:creationId xmlns:a16="http://schemas.microsoft.com/office/drawing/2014/main" id="{FE02F13B-370D-42D7-8C81-E8C948DEEB1E}"/>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E1BE012B-F8A4-4756-B799-B65344242AF7}"/>
              </a:ext>
            </a:extLst>
          </p:cNvPr>
          <p:cNvSpPr>
            <a:spLocks noGrp="1"/>
          </p:cNvSpPr>
          <p:nvPr>
            <p:ph type="sldNum" sz="quarter" idx="12"/>
          </p:nvPr>
        </p:nvSpPr>
        <p:spPr/>
        <p:txBody>
          <a:bodyPr/>
          <a:lstStyle/>
          <a:p>
            <a:fld id="{71EC9CE2-5AEF-428F-9B76-4FE97200EC74}" type="slidenum">
              <a:rPr lang="en-IN" smtClean="0"/>
              <a:t>‹#›</a:t>
            </a:fld>
            <a:endParaRPr lang="en-IN" dirty="0"/>
          </a:p>
        </p:txBody>
      </p:sp>
    </p:spTree>
    <p:extLst>
      <p:ext uri="{BB962C8B-B14F-4D97-AF65-F5344CB8AC3E}">
        <p14:creationId xmlns:p14="http://schemas.microsoft.com/office/powerpoint/2010/main" val="3895246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8DA3B92-2914-480A-BAA3-7544511D31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D774D58A-209F-48C6-8FE4-41F7009BC1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62E58DC-0EEF-40B7-AB06-1E7F0CB244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2DF8B-2D8A-4275-A598-B7FAFDB6DC16}" type="datetime1">
              <a:rPr lang="en-IN" smtClean="0"/>
              <a:t>22-09-2023</a:t>
            </a:fld>
            <a:endParaRPr lang="en-IN" dirty="0"/>
          </a:p>
        </p:txBody>
      </p:sp>
      <p:sp>
        <p:nvSpPr>
          <p:cNvPr id="5" name="Footer Placeholder 4">
            <a:extLst>
              <a:ext uri="{FF2B5EF4-FFF2-40B4-BE49-F238E27FC236}">
                <a16:creationId xmlns:a16="http://schemas.microsoft.com/office/drawing/2014/main" id="{284E762B-FEF2-4894-8583-FE0D5D03EE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a:extLst>
              <a:ext uri="{FF2B5EF4-FFF2-40B4-BE49-F238E27FC236}">
                <a16:creationId xmlns:a16="http://schemas.microsoft.com/office/drawing/2014/main" id="{A0BD4B80-CC6E-416D-9235-65DFA438FE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EC9CE2-5AEF-428F-9B76-4FE97200EC74}" type="slidenum">
              <a:rPr lang="en-IN" smtClean="0"/>
              <a:t>‹#›</a:t>
            </a:fld>
            <a:endParaRPr lang="en-IN" dirty="0"/>
          </a:p>
        </p:txBody>
      </p:sp>
    </p:spTree>
    <p:extLst>
      <p:ext uri="{BB962C8B-B14F-4D97-AF65-F5344CB8AC3E}">
        <p14:creationId xmlns:p14="http://schemas.microsoft.com/office/powerpoint/2010/main" val="22634018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www.aicte-india.org/sites/default/files/MQP.pdf" TargetMode="External"/><Relationship Id="rId2" Type="http://schemas.openxmlformats.org/officeDocument/2006/relationships/hyperlink" Target="https://www.aicte-india.org/sites/default/files/ExaminationReforms.pdf"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3" Type="http://schemas.openxmlformats.org/officeDocument/2006/relationships/hyperlink" Target="https://www.aicte-india.org/sites/default/files/ExaminationReforms.pdf"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png"/><Relationship Id="rId18" Type="http://schemas.openxmlformats.org/officeDocument/2006/relationships/image" Target="../media/image21.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png"/><Relationship Id="rId17" Type="http://schemas.openxmlformats.org/officeDocument/2006/relationships/image" Target="../media/image20.png"/><Relationship Id="rId2" Type="http://schemas.openxmlformats.org/officeDocument/2006/relationships/notesSlide" Target="../notesSlides/notesSlide38.xml"/><Relationship Id="rId16" Type="http://schemas.openxmlformats.org/officeDocument/2006/relationships/image" Target="../media/image19.png"/><Relationship Id="rId1" Type="http://schemas.openxmlformats.org/officeDocument/2006/relationships/slideLayout" Target="../slideLayouts/slideLayout7.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5" Type="http://schemas.openxmlformats.org/officeDocument/2006/relationships/image" Target="../media/image1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 Id="rId14" Type="http://schemas.openxmlformats.org/officeDocument/2006/relationships/image" Target="../media/image17.png"/></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F49BE-50CF-4EAC-858E-2E76BF8A7BBF}"/>
              </a:ext>
            </a:extLst>
          </p:cNvPr>
          <p:cNvSpPr>
            <a:spLocks noGrp="1"/>
          </p:cNvSpPr>
          <p:nvPr>
            <p:ph type="ctrTitle"/>
          </p:nvPr>
        </p:nvSpPr>
        <p:spPr>
          <a:xfrm>
            <a:off x="1524000" y="501649"/>
            <a:ext cx="9144000" cy="585745"/>
          </a:xfrm>
        </p:spPr>
        <p:txBody>
          <a:bodyPr>
            <a:noAutofit/>
          </a:bodyPr>
          <a:lstStyle/>
          <a:p>
            <a:r>
              <a:rPr lang="en-US" sz="3200" dirty="0"/>
              <a:t>WELCOME</a:t>
            </a:r>
            <a:endParaRPr lang="en-IN" sz="3200" dirty="0"/>
          </a:p>
        </p:txBody>
      </p:sp>
      <p:sp>
        <p:nvSpPr>
          <p:cNvPr id="3" name="Subtitle 2">
            <a:extLst>
              <a:ext uri="{FF2B5EF4-FFF2-40B4-BE49-F238E27FC236}">
                <a16:creationId xmlns:a16="http://schemas.microsoft.com/office/drawing/2014/main" id="{C8C5BF18-0E7D-4BA5-8D88-120E7B735503}"/>
              </a:ext>
            </a:extLst>
          </p:cNvPr>
          <p:cNvSpPr>
            <a:spLocks noGrp="1"/>
          </p:cNvSpPr>
          <p:nvPr>
            <p:ph type="subTitle" idx="1"/>
          </p:nvPr>
        </p:nvSpPr>
        <p:spPr>
          <a:xfrm>
            <a:off x="1524000" y="371828"/>
            <a:ext cx="9144000" cy="6220883"/>
          </a:xfrm>
        </p:spPr>
        <p:txBody>
          <a:bodyPr>
            <a:normAutofit/>
          </a:bodyPr>
          <a:lstStyle/>
          <a:p>
            <a:endParaRPr lang="en-US" b="1" i="0" dirty="0">
              <a:solidFill>
                <a:srgbClr val="000000"/>
              </a:solidFill>
              <a:effectLst/>
              <a:latin typeface="Calibri Light" panose="020F0302020204030204" pitchFamily="34" charset="0"/>
              <a:cs typeface="Calibri Light" panose="020F0302020204030204" pitchFamily="34" charset="0"/>
            </a:endParaRPr>
          </a:p>
          <a:p>
            <a:endParaRPr lang="en-IN" b="1" dirty="0">
              <a:solidFill>
                <a:srgbClr val="000000"/>
              </a:solidFill>
              <a:latin typeface="Calibri Light" panose="020F0302020204030204" pitchFamily="34" charset="0"/>
              <a:cs typeface="Calibri Light" panose="020F0302020204030204" pitchFamily="34" charset="0"/>
            </a:endParaRPr>
          </a:p>
          <a:p>
            <a:endParaRPr lang="en-US" sz="1800" b="1" i="0" dirty="0">
              <a:solidFill>
                <a:srgbClr val="1F1F1F"/>
              </a:solidFill>
              <a:effectLst/>
              <a:latin typeface="Calibri" panose="020F0502020204030204" pitchFamily="34" charset="0"/>
              <a:ea typeface="Calibri" panose="020F0502020204030204" pitchFamily="34" charset="0"/>
              <a:cs typeface="Calibri" panose="020F0502020204030204" pitchFamily="34" charset="0"/>
            </a:endParaRPr>
          </a:p>
          <a:p>
            <a:r>
              <a:rPr lang="en-US" sz="1800" b="1" i="0" dirty="0">
                <a:solidFill>
                  <a:srgbClr val="1F1F1F"/>
                </a:solidFill>
                <a:effectLst/>
                <a:latin typeface="Calibri" panose="020F0502020204030204" pitchFamily="34" charset="0"/>
                <a:ea typeface="Calibri" panose="020F0502020204030204" pitchFamily="34" charset="0"/>
                <a:cs typeface="Calibri" panose="020F0502020204030204" pitchFamily="34" charset="0"/>
              </a:rPr>
              <a:t>NBA Conclave on Outcome Based Education at Hotel The Lalit Ashok, Bangalore, Kumara Krupa High Grounds, Bengaluru - 560 001 on 15th September 2023 (Friday), 10:00a.m. to 04:00p.m.</a:t>
            </a:r>
            <a:endParaRPr lang="en-US" sz="1800" b="1" u="sng" dirty="0">
              <a:latin typeface="Calibri" panose="020F0502020204030204" pitchFamily="34" charset="0"/>
              <a:ea typeface="Calibri" panose="020F0502020204030204" pitchFamily="34" charset="0"/>
              <a:cs typeface="Calibri" panose="020F0502020204030204" pitchFamily="34" charset="0"/>
            </a:endParaRPr>
          </a:p>
          <a:p>
            <a:endParaRPr lang="en-US" sz="2800" b="1" dirty="0">
              <a:effectLst/>
              <a:ea typeface="Calibri" panose="020F0502020204030204" pitchFamily="34" charset="0"/>
              <a:cs typeface="Mangal" panose="02040503050203030202" pitchFamily="18" charset="0"/>
            </a:endParaRPr>
          </a:p>
          <a:p>
            <a:endParaRPr lang="en-US" sz="2800" b="1" dirty="0">
              <a:ea typeface="Calibri" panose="020F0502020204030204" pitchFamily="34" charset="0"/>
              <a:cs typeface="Mangal" panose="02040503050203030202" pitchFamily="18" charset="0"/>
            </a:endParaRPr>
          </a:p>
          <a:p>
            <a:r>
              <a:rPr lang="en-US" sz="2800" b="1" dirty="0">
                <a:effectLst/>
                <a:ea typeface="Calibri" panose="020F0502020204030204" pitchFamily="34" charset="0"/>
                <a:cs typeface="Mangal" panose="02040503050203030202" pitchFamily="18" charset="0"/>
              </a:rPr>
              <a:t>PEOs, </a:t>
            </a:r>
            <a:r>
              <a:rPr lang="en-US" sz="2800" b="1" dirty="0">
                <a:ea typeface="Calibri" panose="020F0502020204030204" pitchFamily="34" charset="0"/>
                <a:cs typeface="Mangal" panose="02040503050203030202" pitchFamily="18" charset="0"/>
              </a:rPr>
              <a:t>Outcomes and SAR</a:t>
            </a:r>
          </a:p>
          <a:p>
            <a:r>
              <a:rPr lang="en-IN" sz="2800" b="1" dirty="0">
                <a:solidFill>
                  <a:srgbClr val="000000"/>
                </a:solidFill>
                <a:cs typeface="Calibri Light" panose="020F0302020204030204" pitchFamily="34" charset="0"/>
              </a:rPr>
              <a:t>  15</a:t>
            </a:r>
            <a:r>
              <a:rPr lang="en-IN" sz="2800" b="1" baseline="30000" dirty="0">
                <a:solidFill>
                  <a:srgbClr val="000000"/>
                </a:solidFill>
                <a:cs typeface="Calibri Light" panose="020F0302020204030204" pitchFamily="34" charset="0"/>
              </a:rPr>
              <a:t>th</a:t>
            </a:r>
            <a:r>
              <a:rPr lang="en-IN" sz="2800" b="1" dirty="0">
                <a:solidFill>
                  <a:srgbClr val="000000"/>
                </a:solidFill>
                <a:cs typeface="Calibri Light" panose="020F0302020204030204" pitchFamily="34" charset="0"/>
              </a:rPr>
              <a:t> September 2023</a:t>
            </a:r>
          </a:p>
          <a:p>
            <a:r>
              <a:rPr lang="en-IN" b="1" dirty="0">
                <a:solidFill>
                  <a:srgbClr val="000000"/>
                </a:solidFill>
                <a:cs typeface="Calibri Light" panose="020F0302020204030204" pitchFamily="34" charset="0"/>
              </a:rPr>
              <a:t>Prof  C R  MUTHUKRISHNAN</a:t>
            </a:r>
          </a:p>
          <a:p>
            <a:r>
              <a:rPr lang="en-IN" b="1" dirty="0">
                <a:solidFill>
                  <a:srgbClr val="000000"/>
                </a:solidFill>
                <a:cs typeface="Calibri Light" panose="020F0302020204030204" pitchFamily="34" charset="0"/>
              </a:rPr>
              <a:t>PEO – Program Educational Objectives</a:t>
            </a:r>
          </a:p>
          <a:p>
            <a:r>
              <a:rPr lang="en-IN" b="1" dirty="0">
                <a:solidFill>
                  <a:srgbClr val="000000"/>
                </a:solidFill>
                <a:cs typeface="Calibri Light" panose="020F0302020204030204" pitchFamily="34" charset="0"/>
              </a:rPr>
              <a:t>Outcomes – Course-Outcomes/Program-Outcomes</a:t>
            </a:r>
          </a:p>
          <a:p>
            <a:endParaRPr lang="en-IN" dirty="0">
              <a:latin typeface="Calibri Light" panose="020F0302020204030204" pitchFamily="34" charset="0"/>
              <a:cs typeface="Calibri Light" panose="020F0302020204030204" pitchFamily="34" charset="0"/>
            </a:endParaRPr>
          </a:p>
        </p:txBody>
      </p:sp>
      <p:sp>
        <p:nvSpPr>
          <p:cNvPr id="4" name="Slide Number Placeholder 3">
            <a:extLst>
              <a:ext uri="{FF2B5EF4-FFF2-40B4-BE49-F238E27FC236}">
                <a16:creationId xmlns:a16="http://schemas.microsoft.com/office/drawing/2014/main" id="{19BC78B1-1194-4118-AD10-F116A486E4BD}"/>
              </a:ext>
            </a:extLst>
          </p:cNvPr>
          <p:cNvSpPr>
            <a:spLocks noGrp="1"/>
          </p:cNvSpPr>
          <p:nvPr>
            <p:ph type="sldNum" sz="quarter" idx="12"/>
          </p:nvPr>
        </p:nvSpPr>
        <p:spPr/>
        <p:txBody>
          <a:bodyPr/>
          <a:lstStyle/>
          <a:p>
            <a:fld id="{71EC9CE2-5AEF-428F-9B76-4FE97200EC74}" type="slidenum">
              <a:rPr lang="en-IN" smtClean="0"/>
              <a:t>1</a:t>
            </a:fld>
            <a:endParaRPr lang="en-IN" dirty="0"/>
          </a:p>
        </p:txBody>
      </p:sp>
      <p:sp>
        <p:nvSpPr>
          <p:cNvPr id="5" name="Rectangle 4">
            <a:extLst>
              <a:ext uri="{FF2B5EF4-FFF2-40B4-BE49-F238E27FC236}">
                <a16:creationId xmlns:a16="http://schemas.microsoft.com/office/drawing/2014/main" id="{B572149E-D804-43E8-AED8-9E16FF0D4CE5}"/>
              </a:ext>
            </a:extLst>
          </p:cNvPr>
          <p:cNvSpPr/>
          <p:nvPr/>
        </p:nvSpPr>
        <p:spPr>
          <a:xfrm>
            <a:off x="560173" y="135467"/>
            <a:ext cx="11063416" cy="622088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21493778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4">
            <a:extLst>
              <a:ext uri="{FF2B5EF4-FFF2-40B4-BE49-F238E27FC236}">
                <a16:creationId xmlns:a16="http://schemas.microsoft.com/office/drawing/2014/main" id="{7829ABBC-04B5-A8D4-760D-BCB8E8BECD72}"/>
              </a:ext>
            </a:extLst>
          </p:cNvPr>
          <p:cNvSpPr txBox="1">
            <a:spLocks noGrp="1"/>
          </p:cNvSpPr>
          <p:nvPr/>
        </p:nvSpPr>
        <p:spPr bwMode="auto">
          <a:xfrm>
            <a:off x="8077200" y="624840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r" eaLnBrk="1" hangingPunct="1"/>
            <a:fld id="{84ECEAD8-B0C5-4B55-8D0D-884B20E581B0}" type="slidenum">
              <a:rPr lang="en-US" altLang="en-US" sz="1200">
                <a:latin typeface="Arial" panose="020B0604020202020204" pitchFamily="34" charset="0"/>
              </a:rPr>
              <a:pPr algn="r" eaLnBrk="1" hangingPunct="1"/>
              <a:t>10</a:t>
            </a:fld>
            <a:endParaRPr lang="en-US" altLang="en-US" sz="1200" dirty="0">
              <a:latin typeface="Arial" panose="020B0604020202020204" pitchFamily="34" charset="0"/>
            </a:endParaRPr>
          </a:p>
        </p:txBody>
      </p:sp>
      <p:sp>
        <p:nvSpPr>
          <p:cNvPr id="8194" name="Rectangle 2">
            <a:extLst>
              <a:ext uri="{FF2B5EF4-FFF2-40B4-BE49-F238E27FC236}">
                <a16:creationId xmlns:a16="http://schemas.microsoft.com/office/drawing/2014/main" id="{07FDCD3B-E591-41CB-D355-225289AD91BA}"/>
              </a:ext>
            </a:extLst>
          </p:cNvPr>
          <p:cNvSpPr>
            <a:spLocks noGrp="1" noRot="1" noChangeArrowheads="1"/>
          </p:cNvSpPr>
          <p:nvPr>
            <p:ph type="title" idx="4294967295"/>
          </p:nvPr>
        </p:nvSpPr>
        <p:spPr>
          <a:xfrm>
            <a:off x="1524000" y="274638"/>
            <a:ext cx="8229600" cy="1143000"/>
          </a:xfrm>
        </p:spPr>
        <p:txBody>
          <a:bodyPr>
            <a:normAutofit fontScale="90000"/>
          </a:bodyPr>
          <a:lstStyle/>
          <a:p>
            <a:pPr algn="ctr" eaLnBrk="1" hangingPunct="1">
              <a:defRPr/>
            </a:pPr>
            <a:r>
              <a:rPr lang="en-US" sz="4000" dirty="0"/>
              <a:t>Programme Educational Objectives (PEO):</a:t>
            </a:r>
            <a:br>
              <a:rPr lang="en-US" sz="4000" dirty="0"/>
            </a:br>
            <a:r>
              <a:rPr lang="en-US" sz="4000" dirty="0"/>
              <a:t>(Bio-Instrumentation)</a:t>
            </a:r>
          </a:p>
        </p:txBody>
      </p:sp>
      <p:sp>
        <p:nvSpPr>
          <p:cNvPr id="8195" name="Rectangle 3">
            <a:extLst>
              <a:ext uri="{FF2B5EF4-FFF2-40B4-BE49-F238E27FC236}">
                <a16:creationId xmlns:a16="http://schemas.microsoft.com/office/drawing/2014/main" id="{F0B129D1-452E-65EE-4FDE-E5E4EAA23FDE}"/>
              </a:ext>
            </a:extLst>
          </p:cNvPr>
          <p:cNvSpPr>
            <a:spLocks noGrp="1" noChangeArrowheads="1"/>
          </p:cNvSpPr>
          <p:nvPr>
            <p:ph type="body" idx="4294967295"/>
          </p:nvPr>
        </p:nvSpPr>
        <p:spPr>
          <a:xfrm>
            <a:off x="2438400" y="1773238"/>
            <a:ext cx="8229600" cy="4525962"/>
          </a:xfrm>
        </p:spPr>
        <p:txBody>
          <a:bodyPr/>
          <a:lstStyle/>
          <a:p>
            <a:pPr>
              <a:defRPr/>
            </a:pPr>
            <a:r>
              <a:rPr lang="en-US" dirty="0"/>
              <a:t>To produce engineers of high caliber who will lead, facilitate and support the development of biotechnology, health, and life sciences industries.</a:t>
            </a:r>
            <a:br>
              <a:rPr lang="en-US" dirty="0"/>
            </a:br>
            <a:endParaRPr lang="en-US" dirty="0"/>
          </a:p>
          <a:p>
            <a:pPr>
              <a:defRPr/>
            </a:pPr>
            <a:r>
              <a:rPr lang="en-US" dirty="0"/>
              <a:t>To spearhead and enhance the efficiency of wealth creation via the biotechnology, health, and life sciences industries.</a:t>
            </a:r>
            <a:r>
              <a:rPr lang="en-US" dirty="0">
                <a:solidFill>
                  <a:srgbClr val="66FFFF"/>
                </a:solidFill>
              </a:rPr>
              <a:t>.</a:t>
            </a:r>
            <a:r>
              <a:rPr lang="en-US" dirty="0">
                <a:solidFill>
                  <a:srgbClr val="66FFFF"/>
                </a:solidFill>
                <a:effectLst/>
              </a:rPr>
              <a:t> </a:t>
            </a:r>
          </a:p>
        </p:txBody>
      </p:sp>
      <p:sp>
        <p:nvSpPr>
          <p:cNvPr id="2" name="Rectangle 1">
            <a:extLst>
              <a:ext uri="{FF2B5EF4-FFF2-40B4-BE49-F238E27FC236}">
                <a16:creationId xmlns:a16="http://schemas.microsoft.com/office/drawing/2014/main" id="{D96E3917-46C7-DB6A-C6C4-5F002AE202D1}"/>
              </a:ext>
            </a:extLst>
          </p:cNvPr>
          <p:cNvSpPr/>
          <p:nvPr/>
        </p:nvSpPr>
        <p:spPr>
          <a:xfrm>
            <a:off x="729842" y="274638"/>
            <a:ext cx="10981189" cy="587449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4" name="Rectangle 3"/>
          <p:cNvSpPr/>
          <p:nvPr/>
        </p:nvSpPr>
        <p:spPr>
          <a:xfrm>
            <a:off x="1919536" y="188640"/>
            <a:ext cx="8208912" cy="923330"/>
          </a:xfrm>
          <a:prstGeom prst="rect">
            <a:avLst/>
          </a:prstGeom>
        </p:spPr>
        <p:txBody>
          <a:bodyPr wrap="square">
            <a:spAutoFit/>
          </a:bodyPr>
          <a:lstStyle/>
          <a:p>
            <a:pPr algn="ctr"/>
            <a:r>
              <a:rPr lang="en-US" b="1" dirty="0"/>
              <a:t>Criteria Summary </a:t>
            </a:r>
            <a:endParaRPr lang="en-IN" dirty="0"/>
          </a:p>
          <a:p>
            <a:pPr algn="ctr"/>
            <a:r>
              <a:rPr lang="en-US" b="1" dirty="0"/>
              <a:t> </a:t>
            </a:r>
            <a:endParaRPr lang="en-IN" dirty="0"/>
          </a:p>
          <a:p>
            <a:r>
              <a:rPr lang="en-IN" b="1" dirty="0"/>
              <a:t>Name of the program _______________________________________</a:t>
            </a:r>
            <a:endParaRPr lang="en-IN" dirty="0"/>
          </a:p>
        </p:txBody>
      </p:sp>
      <p:graphicFrame>
        <p:nvGraphicFramePr>
          <p:cNvPr id="5" name="Table 4"/>
          <p:cNvGraphicFramePr>
            <a:graphicFrameLocks noGrp="1"/>
          </p:cNvGraphicFramePr>
          <p:nvPr>
            <p:extLst>
              <p:ext uri="{D42A27DB-BD31-4B8C-83A1-F6EECF244321}">
                <p14:modId xmlns:p14="http://schemas.microsoft.com/office/powerpoint/2010/main" val="1015279538"/>
              </p:ext>
            </p:extLst>
          </p:nvPr>
        </p:nvGraphicFramePr>
        <p:xfrm>
          <a:off x="2279576" y="1268760"/>
          <a:ext cx="7848872" cy="4869102"/>
        </p:xfrm>
        <a:graphic>
          <a:graphicData uri="http://schemas.openxmlformats.org/drawingml/2006/table">
            <a:tbl>
              <a:tblPr firstRow="1" firstCol="1" bandRow="1">
                <a:tableStyleId>{5C22544A-7EE6-4342-B048-85BDC9FD1C3A}</a:tableStyleId>
              </a:tblPr>
              <a:tblGrid>
                <a:gridCol w="1191458">
                  <a:extLst>
                    <a:ext uri="{9D8B030D-6E8A-4147-A177-3AD203B41FA5}">
                      <a16:colId xmlns:a16="http://schemas.microsoft.com/office/drawing/2014/main" val="20000"/>
                    </a:ext>
                  </a:extLst>
                </a:gridCol>
                <a:gridCol w="5120605">
                  <a:extLst>
                    <a:ext uri="{9D8B030D-6E8A-4147-A177-3AD203B41FA5}">
                      <a16:colId xmlns:a16="http://schemas.microsoft.com/office/drawing/2014/main" val="20001"/>
                    </a:ext>
                  </a:extLst>
                </a:gridCol>
                <a:gridCol w="1536809">
                  <a:extLst>
                    <a:ext uri="{9D8B030D-6E8A-4147-A177-3AD203B41FA5}">
                      <a16:colId xmlns:a16="http://schemas.microsoft.com/office/drawing/2014/main" val="20002"/>
                    </a:ext>
                  </a:extLst>
                </a:gridCol>
              </a:tblGrid>
              <a:tr h="466803">
                <a:tc>
                  <a:txBody>
                    <a:bodyPr/>
                    <a:lstStyle/>
                    <a:p>
                      <a:pPr algn="ctr">
                        <a:lnSpc>
                          <a:spcPct val="150000"/>
                        </a:lnSpc>
                        <a:spcAft>
                          <a:spcPts val="0"/>
                        </a:spcAft>
                      </a:pPr>
                      <a:r>
                        <a:rPr lang="en-US" sz="1400" dirty="0">
                          <a:solidFill>
                            <a:schemeClr val="tx1"/>
                          </a:solidFill>
                          <a:effectLst/>
                        </a:rPr>
                        <a:t>Criteria No.</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pPr>
                      <a:r>
                        <a:rPr lang="en-US" sz="1400" dirty="0">
                          <a:solidFill>
                            <a:schemeClr val="tx1"/>
                          </a:solidFill>
                          <a:effectLst/>
                        </a:rPr>
                        <a:t>Criteria</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pPr>
                      <a:r>
                        <a:rPr lang="en-US" sz="1400" dirty="0">
                          <a:solidFill>
                            <a:schemeClr val="tx1"/>
                          </a:solidFill>
                          <a:effectLst/>
                        </a:rPr>
                        <a:t>Mark/Weightage</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79457">
                <a:tc gridSpan="3">
                  <a:txBody>
                    <a:bodyPr/>
                    <a:lstStyle/>
                    <a:p>
                      <a:pPr marL="99060" algn="ctr">
                        <a:lnSpc>
                          <a:spcPct val="150000"/>
                        </a:lnSpc>
                        <a:spcAft>
                          <a:spcPts val="0"/>
                        </a:spcAft>
                      </a:pPr>
                      <a:r>
                        <a:rPr lang="en-US" sz="1400" dirty="0">
                          <a:solidFill>
                            <a:schemeClr val="tx1"/>
                          </a:solidFill>
                          <a:effectLst/>
                        </a:rPr>
                        <a:t>Program Level  Criteria</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1"/>
                  </a:ext>
                </a:extLst>
              </a:tr>
              <a:tr h="279457">
                <a:tc>
                  <a:txBody>
                    <a:bodyPr/>
                    <a:lstStyle/>
                    <a:p>
                      <a:pPr algn="ctr">
                        <a:lnSpc>
                          <a:spcPct val="150000"/>
                        </a:lnSpc>
                        <a:spcAft>
                          <a:spcPts val="0"/>
                        </a:spcAft>
                      </a:pPr>
                      <a:r>
                        <a:rPr lang="en-US" sz="1400" dirty="0">
                          <a:solidFill>
                            <a:schemeClr val="tx1"/>
                          </a:solidFill>
                          <a:effectLst/>
                        </a:rPr>
                        <a:t>1.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Vision, Mission and Program Educational Objectives</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60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79457">
                <a:tc>
                  <a:txBody>
                    <a:bodyPr/>
                    <a:lstStyle/>
                    <a:p>
                      <a:pPr algn="ctr">
                        <a:lnSpc>
                          <a:spcPct val="150000"/>
                        </a:lnSpc>
                        <a:spcAft>
                          <a:spcPts val="0"/>
                        </a:spcAft>
                      </a:pPr>
                      <a:r>
                        <a:rPr lang="en-US" sz="1400" dirty="0">
                          <a:solidFill>
                            <a:schemeClr val="tx1"/>
                          </a:solidFill>
                          <a:effectLst/>
                        </a:rPr>
                        <a:t>2.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Program Curriculum and Teaching –Learning Processes </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120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79457">
                <a:tc>
                  <a:txBody>
                    <a:bodyPr/>
                    <a:lstStyle/>
                    <a:p>
                      <a:pPr algn="ctr">
                        <a:lnSpc>
                          <a:spcPct val="150000"/>
                        </a:lnSpc>
                        <a:spcAft>
                          <a:spcPts val="0"/>
                        </a:spcAft>
                      </a:pPr>
                      <a:r>
                        <a:rPr lang="en-US" sz="1400" dirty="0">
                          <a:solidFill>
                            <a:schemeClr val="tx1"/>
                          </a:solidFill>
                          <a:effectLst/>
                        </a:rPr>
                        <a:t>3.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Course Outcomes and Program Outcomes </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120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79457">
                <a:tc>
                  <a:txBody>
                    <a:bodyPr/>
                    <a:lstStyle/>
                    <a:p>
                      <a:pPr algn="ctr">
                        <a:lnSpc>
                          <a:spcPct val="150000"/>
                        </a:lnSpc>
                        <a:spcAft>
                          <a:spcPts val="0"/>
                        </a:spcAft>
                      </a:pPr>
                      <a:r>
                        <a:rPr lang="en-US" sz="1400" dirty="0">
                          <a:solidFill>
                            <a:schemeClr val="tx1"/>
                          </a:solidFill>
                          <a:effectLst/>
                        </a:rPr>
                        <a:t>4.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Students’ Performance</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150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279457">
                <a:tc>
                  <a:txBody>
                    <a:bodyPr/>
                    <a:lstStyle/>
                    <a:p>
                      <a:pPr algn="ctr">
                        <a:lnSpc>
                          <a:spcPct val="150000"/>
                        </a:lnSpc>
                        <a:spcAft>
                          <a:spcPts val="0"/>
                        </a:spcAft>
                      </a:pPr>
                      <a:r>
                        <a:rPr lang="en-US" sz="1400" dirty="0">
                          <a:solidFill>
                            <a:schemeClr val="tx1"/>
                          </a:solidFill>
                          <a:effectLst/>
                        </a:rPr>
                        <a:t>5.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Faculty Information and Contributions </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200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279457">
                <a:tc>
                  <a:txBody>
                    <a:bodyPr/>
                    <a:lstStyle/>
                    <a:p>
                      <a:pPr algn="ctr">
                        <a:lnSpc>
                          <a:spcPct val="150000"/>
                        </a:lnSpc>
                        <a:spcAft>
                          <a:spcPts val="0"/>
                        </a:spcAft>
                      </a:pPr>
                      <a:r>
                        <a:rPr lang="en-US" sz="1400" dirty="0">
                          <a:solidFill>
                            <a:schemeClr val="tx1"/>
                          </a:solidFill>
                          <a:effectLst/>
                        </a:rPr>
                        <a:t>6.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Facilities and Technical Support </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80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72609">
                <a:tc>
                  <a:txBody>
                    <a:bodyPr/>
                    <a:lstStyle/>
                    <a:p>
                      <a:pPr algn="ctr">
                        <a:lnSpc>
                          <a:spcPct val="150000"/>
                        </a:lnSpc>
                        <a:spcAft>
                          <a:spcPts val="0"/>
                        </a:spcAft>
                      </a:pPr>
                      <a:r>
                        <a:rPr lang="en-US" sz="1400" dirty="0">
                          <a:solidFill>
                            <a:schemeClr val="tx1"/>
                          </a:solidFill>
                          <a:effectLst/>
                        </a:rPr>
                        <a:t>7.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Continuous Improvement  </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50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296545">
                <a:tc gridSpan="3">
                  <a:txBody>
                    <a:bodyPr/>
                    <a:lstStyle/>
                    <a:p>
                      <a:pPr marL="99060" algn="ctr">
                        <a:lnSpc>
                          <a:spcPct val="150000"/>
                        </a:lnSpc>
                        <a:spcAft>
                          <a:spcPts val="0"/>
                        </a:spcAft>
                      </a:pPr>
                      <a:r>
                        <a:rPr lang="en-US" sz="1400" b="1" dirty="0">
                          <a:solidFill>
                            <a:schemeClr val="tx1"/>
                          </a:solidFill>
                          <a:effectLst/>
                        </a:rPr>
                        <a:t>Institute Level Criteria</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9"/>
                  </a:ext>
                </a:extLst>
              </a:tr>
              <a:tr h="441567">
                <a:tc>
                  <a:txBody>
                    <a:bodyPr/>
                    <a:lstStyle/>
                    <a:p>
                      <a:pPr algn="ctr">
                        <a:lnSpc>
                          <a:spcPct val="150000"/>
                        </a:lnSpc>
                        <a:spcAft>
                          <a:spcPts val="0"/>
                        </a:spcAft>
                      </a:pPr>
                      <a:r>
                        <a:rPr lang="en-US" sz="1400" dirty="0">
                          <a:solidFill>
                            <a:schemeClr val="tx1"/>
                          </a:solidFill>
                          <a:effectLst/>
                        </a:rPr>
                        <a:t>8.</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 First Year Academics</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50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279457">
                <a:tc>
                  <a:txBody>
                    <a:bodyPr/>
                    <a:lstStyle/>
                    <a:p>
                      <a:pPr algn="ctr">
                        <a:lnSpc>
                          <a:spcPct val="150000"/>
                        </a:lnSpc>
                        <a:spcAft>
                          <a:spcPts val="0"/>
                        </a:spcAft>
                      </a:pPr>
                      <a:r>
                        <a:rPr lang="en-US" sz="1400" dirty="0">
                          <a:solidFill>
                            <a:schemeClr val="tx1"/>
                          </a:solidFill>
                          <a:effectLst/>
                        </a:rPr>
                        <a:t>9.</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Student Support Systems</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50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466803">
                <a:tc>
                  <a:txBody>
                    <a:bodyPr/>
                    <a:lstStyle/>
                    <a:p>
                      <a:pPr algn="ctr">
                        <a:lnSpc>
                          <a:spcPct val="150000"/>
                        </a:lnSpc>
                        <a:spcAft>
                          <a:spcPts val="0"/>
                        </a:spcAft>
                      </a:pPr>
                      <a:r>
                        <a:rPr lang="en-US" sz="1400" dirty="0">
                          <a:solidFill>
                            <a:schemeClr val="tx1"/>
                          </a:solidFill>
                          <a:effectLst/>
                        </a:rPr>
                        <a:t>10.</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Governance, Institutional Support and Financial Resources</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120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279457">
                <a:tc>
                  <a:txBody>
                    <a:bodyPr/>
                    <a:lstStyle/>
                    <a:p>
                      <a:pPr algn="ctr">
                        <a:lnSpc>
                          <a:spcPct val="150000"/>
                        </a:lnSpc>
                        <a:spcAft>
                          <a:spcPts val="0"/>
                        </a:spcAft>
                      </a:pPr>
                      <a:r>
                        <a:rPr lang="en-US" sz="1400" dirty="0">
                          <a:solidFill>
                            <a:schemeClr val="tx1"/>
                          </a:solidFill>
                          <a:effectLst/>
                        </a:rPr>
                        <a:t>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pPr>
                      <a:r>
                        <a:rPr lang="en-US" sz="1400" b="1" dirty="0">
                          <a:solidFill>
                            <a:schemeClr val="tx1"/>
                          </a:solidFill>
                          <a:effectLst/>
                        </a:rPr>
                        <a:t>Total</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1000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bl>
          </a:graphicData>
        </a:graphic>
      </p:graphicFrame>
      <p:sp>
        <p:nvSpPr>
          <p:cNvPr id="3" name="Slide Number Placeholder 2">
            <a:extLst>
              <a:ext uri="{FF2B5EF4-FFF2-40B4-BE49-F238E27FC236}">
                <a16:creationId xmlns:a16="http://schemas.microsoft.com/office/drawing/2014/main" id="{964A0835-E2E7-4A8B-B801-DF6B607F1589}"/>
              </a:ext>
            </a:extLst>
          </p:cNvPr>
          <p:cNvSpPr>
            <a:spLocks noGrp="1"/>
          </p:cNvSpPr>
          <p:nvPr>
            <p:ph type="sldNum" sz="quarter" idx="12"/>
          </p:nvPr>
        </p:nvSpPr>
        <p:spPr/>
        <p:txBody>
          <a:bodyPr/>
          <a:lstStyle/>
          <a:p>
            <a:endParaRPr lang="en-IN" dirty="0"/>
          </a:p>
        </p:txBody>
      </p:sp>
    </p:spTree>
    <p:extLst>
      <p:ext uri="{BB962C8B-B14F-4D97-AF65-F5344CB8AC3E}">
        <p14:creationId xmlns:p14="http://schemas.microsoft.com/office/powerpoint/2010/main" val="233469407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07569" y="260649"/>
          <a:ext cx="7776863" cy="432047"/>
        </p:xfrm>
        <a:graphic>
          <a:graphicData uri="http://schemas.openxmlformats.org/drawingml/2006/table">
            <a:tbl>
              <a:tblPr firstRow="1" firstCol="1" bandRow="1">
                <a:tableStyleId>{5C22544A-7EE6-4342-B048-85BDC9FD1C3A}</a:tableStyleId>
              </a:tblPr>
              <a:tblGrid>
                <a:gridCol w="1454340">
                  <a:extLst>
                    <a:ext uri="{9D8B030D-6E8A-4147-A177-3AD203B41FA5}">
                      <a16:colId xmlns:a16="http://schemas.microsoft.com/office/drawing/2014/main" val="20000"/>
                    </a:ext>
                  </a:extLst>
                </a:gridCol>
                <a:gridCol w="5242404">
                  <a:extLst>
                    <a:ext uri="{9D8B030D-6E8A-4147-A177-3AD203B41FA5}">
                      <a16:colId xmlns:a16="http://schemas.microsoft.com/office/drawing/2014/main" val="20001"/>
                    </a:ext>
                  </a:extLst>
                </a:gridCol>
                <a:gridCol w="1080119">
                  <a:extLst>
                    <a:ext uri="{9D8B030D-6E8A-4147-A177-3AD203B41FA5}">
                      <a16:colId xmlns:a16="http://schemas.microsoft.com/office/drawing/2014/main" val="20002"/>
                    </a:ext>
                  </a:extLst>
                </a:gridCol>
              </a:tblGrid>
              <a:tr h="432047">
                <a:tc>
                  <a:txBody>
                    <a:bodyPr/>
                    <a:lstStyle/>
                    <a:p>
                      <a:pPr algn="ctr">
                        <a:lnSpc>
                          <a:spcPct val="150000"/>
                        </a:lnSpc>
                        <a:spcBef>
                          <a:spcPts val="600"/>
                        </a:spcBef>
                        <a:spcAft>
                          <a:spcPts val="0"/>
                        </a:spcAft>
                      </a:pPr>
                      <a:r>
                        <a:rPr lang="en-US" sz="1800" dirty="0">
                          <a:solidFill>
                            <a:schemeClr val="tx1"/>
                          </a:solidFill>
                          <a:effectLst/>
                        </a:rPr>
                        <a:t>CRITERION 3</a:t>
                      </a:r>
                      <a:endParaRPr lang="en-IN" sz="18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800" b="1" kern="1200" dirty="0">
                          <a:solidFill>
                            <a:schemeClr val="tx1"/>
                          </a:solidFill>
                          <a:effectLst/>
                          <a:latin typeface="+mn-lt"/>
                          <a:ea typeface="+mn-ea"/>
                          <a:cs typeface="+mn-cs"/>
                        </a:rPr>
                        <a:t>Course Outcomes and Program Outcomes </a:t>
                      </a:r>
                      <a:endParaRPr lang="en-IN" sz="18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800" dirty="0">
                          <a:solidFill>
                            <a:schemeClr val="tx1"/>
                          </a:solidFill>
                          <a:effectLst/>
                        </a:rPr>
                        <a:t>120</a:t>
                      </a:r>
                      <a:endParaRPr lang="en-IN" sz="1800" dirty="0">
                        <a:solidFill>
                          <a:schemeClr val="tx1"/>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3" name="Rectangle 2"/>
          <p:cNvSpPr/>
          <p:nvPr/>
        </p:nvSpPr>
        <p:spPr>
          <a:xfrm>
            <a:off x="2135560" y="908720"/>
            <a:ext cx="8280919" cy="3231654"/>
          </a:xfrm>
          <a:prstGeom prst="rect">
            <a:avLst/>
          </a:prstGeom>
        </p:spPr>
        <p:txBody>
          <a:bodyPr wrap="square">
            <a:spAutoFit/>
          </a:bodyPr>
          <a:lstStyle/>
          <a:p>
            <a:pPr marL="360363" indent="-360363"/>
            <a:r>
              <a:rPr lang="en-US" b="1" dirty="0"/>
              <a:t>3.1. Establish the correlation between the courses and the Program Outcomes (POs) &amp; Program Specific Outcomes (20)</a:t>
            </a:r>
            <a:endParaRPr lang="en-IN" dirty="0"/>
          </a:p>
          <a:p>
            <a:pPr marL="285750" indent="-285750">
              <a:buFont typeface="Arial" panose="020B0604020202020204" pitchFamily="34" charset="0"/>
              <a:buChar char="•"/>
            </a:pPr>
            <a:endParaRPr lang="en-US" sz="1200" dirty="0"/>
          </a:p>
          <a:p>
            <a:pPr marL="449263"/>
            <a:r>
              <a:rPr lang="en-US" sz="1400" dirty="0"/>
              <a:t>(Program Outcomes as mentioned in Annexure I and Program Specific Outcomes as defined by the Program) </a:t>
            </a:r>
          </a:p>
          <a:p>
            <a:pPr marL="449263"/>
            <a:endParaRPr lang="en-US" sz="1400" dirty="0"/>
          </a:p>
          <a:p>
            <a:pPr marL="989013" indent="-628650"/>
            <a:r>
              <a:rPr lang="en-US" b="1" dirty="0"/>
              <a:t>3.1.1. Course Outcomes (COs) (SAR should include course outcomes of one course from each semester of study, however, should be prepared for all courses and made available as evidence, if asked) (05)</a:t>
            </a:r>
            <a:endParaRPr lang="en-IN" b="1" dirty="0"/>
          </a:p>
          <a:p>
            <a:pPr marL="989013"/>
            <a:endParaRPr lang="en-US" sz="1400" b="1" dirty="0"/>
          </a:p>
          <a:p>
            <a:pPr marL="989013"/>
            <a:r>
              <a:rPr lang="en-US" sz="1400" b="1" dirty="0"/>
              <a:t>Note:</a:t>
            </a:r>
            <a:r>
              <a:rPr lang="en-US" sz="1400" dirty="0"/>
              <a:t> Number of Outcomes for a Course is expected to be around  6.</a:t>
            </a:r>
            <a:endParaRPr lang="en-IN" sz="1400" dirty="0"/>
          </a:p>
          <a:p>
            <a:endParaRPr lang="en-US" sz="1400" b="1" dirty="0"/>
          </a:p>
          <a:p>
            <a:r>
              <a:rPr lang="en-US" b="1" dirty="0"/>
              <a:t>Course Name: Ciii Year of Study: YYYY – YY; for ex. C202 Year of study 2013-14</a:t>
            </a:r>
            <a:endParaRPr lang="en-IN" dirty="0"/>
          </a:p>
        </p:txBody>
      </p:sp>
      <p:graphicFrame>
        <p:nvGraphicFramePr>
          <p:cNvPr id="5" name="Table 4"/>
          <p:cNvGraphicFramePr>
            <a:graphicFrameLocks noGrp="1"/>
          </p:cNvGraphicFramePr>
          <p:nvPr/>
        </p:nvGraphicFramePr>
        <p:xfrm>
          <a:off x="2279576" y="4221089"/>
          <a:ext cx="7776864" cy="1656186"/>
        </p:xfrm>
        <a:graphic>
          <a:graphicData uri="http://schemas.openxmlformats.org/drawingml/2006/table">
            <a:tbl>
              <a:tblPr firstRow="1" firstCol="1" bandRow="1">
                <a:tableStyleId>{5C22544A-7EE6-4342-B048-85BDC9FD1C3A}</a:tableStyleId>
              </a:tblPr>
              <a:tblGrid>
                <a:gridCol w="875572">
                  <a:extLst>
                    <a:ext uri="{9D8B030D-6E8A-4147-A177-3AD203B41FA5}">
                      <a16:colId xmlns:a16="http://schemas.microsoft.com/office/drawing/2014/main" val="20000"/>
                    </a:ext>
                  </a:extLst>
                </a:gridCol>
                <a:gridCol w="6901292">
                  <a:extLst>
                    <a:ext uri="{9D8B030D-6E8A-4147-A177-3AD203B41FA5}">
                      <a16:colId xmlns:a16="http://schemas.microsoft.com/office/drawing/2014/main" val="20001"/>
                    </a:ext>
                  </a:extLst>
                </a:gridCol>
              </a:tblGrid>
              <a:tr h="339730">
                <a:tc>
                  <a:txBody>
                    <a:bodyPr/>
                    <a:lstStyle/>
                    <a:p>
                      <a:pPr algn="ctr">
                        <a:lnSpc>
                          <a:spcPct val="115000"/>
                        </a:lnSpc>
                        <a:spcBef>
                          <a:spcPts val="600"/>
                        </a:spcBef>
                        <a:spcAft>
                          <a:spcPts val="0"/>
                        </a:spcAft>
                      </a:pPr>
                      <a:r>
                        <a:rPr lang="en-US" sz="1200" dirty="0">
                          <a:solidFill>
                            <a:sysClr val="windowText" lastClr="000000"/>
                          </a:solidFill>
                          <a:effectLst/>
                        </a:rPr>
                        <a:t>C202.1</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200" dirty="0">
                          <a:solidFill>
                            <a:sysClr val="windowText" lastClr="000000"/>
                          </a:solidFill>
                          <a:effectLst/>
                        </a:rPr>
                        <a:t>&lt;Statement&gt;</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29114">
                <a:tc>
                  <a:txBody>
                    <a:bodyPr/>
                    <a:lstStyle/>
                    <a:p>
                      <a:pPr algn="ctr">
                        <a:lnSpc>
                          <a:spcPct val="115000"/>
                        </a:lnSpc>
                        <a:spcBef>
                          <a:spcPts val="600"/>
                        </a:spcBef>
                        <a:spcAft>
                          <a:spcPts val="0"/>
                        </a:spcAft>
                      </a:pPr>
                      <a:r>
                        <a:rPr lang="en-US" sz="1200" dirty="0">
                          <a:solidFill>
                            <a:sysClr val="windowText" lastClr="000000"/>
                          </a:solidFill>
                          <a:effectLst/>
                        </a:rPr>
                        <a:t>C202.2</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200" dirty="0">
                          <a:solidFill>
                            <a:sysClr val="windowText" lastClr="000000"/>
                          </a:solidFill>
                          <a:effectLst/>
                        </a:rPr>
                        <a:t>&lt;Statement&gt;</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29114">
                <a:tc>
                  <a:txBody>
                    <a:bodyPr/>
                    <a:lstStyle/>
                    <a:p>
                      <a:pPr algn="ctr">
                        <a:lnSpc>
                          <a:spcPct val="115000"/>
                        </a:lnSpc>
                        <a:spcBef>
                          <a:spcPts val="600"/>
                        </a:spcBef>
                        <a:spcAft>
                          <a:spcPts val="0"/>
                        </a:spcAft>
                      </a:pPr>
                      <a:r>
                        <a:rPr lang="en-US" sz="1200" dirty="0">
                          <a:solidFill>
                            <a:sysClr val="windowText" lastClr="000000"/>
                          </a:solidFill>
                          <a:effectLst/>
                        </a:rPr>
                        <a:t>C202.3</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200" dirty="0">
                          <a:solidFill>
                            <a:sysClr val="windowText" lastClr="000000"/>
                          </a:solidFill>
                          <a:effectLst/>
                        </a:rPr>
                        <a:t>&lt;Statement&gt;</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29114">
                <a:tc>
                  <a:txBody>
                    <a:bodyPr/>
                    <a:lstStyle/>
                    <a:p>
                      <a:pPr algn="ctr">
                        <a:lnSpc>
                          <a:spcPct val="150000"/>
                        </a:lnSpc>
                        <a:spcBef>
                          <a:spcPts val="600"/>
                        </a:spcBef>
                        <a:spcAft>
                          <a:spcPts val="0"/>
                        </a:spcAft>
                      </a:pPr>
                      <a:r>
                        <a:rPr lang="en-US" sz="1200" dirty="0">
                          <a:solidFill>
                            <a:sysClr val="windowText" lastClr="000000"/>
                          </a:solidFill>
                          <a:effectLst/>
                        </a:rPr>
                        <a:t>…</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&lt;Statement&gt;</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29114">
                <a:tc>
                  <a:txBody>
                    <a:bodyPr/>
                    <a:lstStyle/>
                    <a:p>
                      <a:pPr algn="ctr">
                        <a:lnSpc>
                          <a:spcPct val="115000"/>
                        </a:lnSpc>
                        <a:spcBef>
                          <a:spcPts val="600"/>
                        </a:spcBef>
                        <a:spcAft>
                          <a:spcPts val="0"/>
                        </a:spcAft>
                      </a:pPr>
                      <a:r>
                        <a:rPr lang="en-US" sz="1200" dirty="0">
                          <a:solidFill>
                            <a:sysClr val="windowText" lastClr="000000"/>
                          </a:solidFill>
                          <a:effectLst/>
                        </a:rPr>
                        <a:t>C202.N</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200" dirty="0">
                          <a:solidFill>
                            <a:sysClr val="windowText" lastClr="000000"/>
                          </a:solidFill>
                          <a:effectLst/>
                        </a:rPr>
                        <a:t>&lt;Statement&gt;</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6" name="Rectangle 5"/>
          <p:cNvSpPr/>
          <p:nvPr/>
        </p:nvSpPr>
        <p:spPr>
          <a:xfrm>
            <a:off x="2162138" y="6040625"/>
            <a:ext cx="8398358" cy="369332"/>
          </a:xfrm>
          <a:prstGeom prst="rect">
            <a:avLst/>
          </a:prstGeom>
        </p:spPr>
        <p:txBody>
          <a:bodyPr wrap="square">
            <a:spAutoFit/>
          </a:bodyPr>
          <a:lstStyle/>
          <a:p>
            <a:r>
              <a:rPr lang="en-US" dirty="0"/>
              <a:t>C202 is the second course in second year and ‘.1’ to ‘.6’ are the outcomes of this course</a:t>
            </a:r>
            <a:endParaRPr lang="en-IN" dirty="0"/>
          </a:p>
        </p:txBody>
      </p:sp>
      <p:sp>
        <p:nvSpPr>
          <p:cNvPr id="7" name="Slide Number Placeholder 6">
            <a:extLst>
              <a:ext uri="{FF2B5EF4-FFF2-40B4-BE49-F238E27FC236}">
                <a16:creationId xmlns:a16="http://schemas.microsoft.com/office/drawing/2014/main" id="{F28E16BC-73A6-436D-9376-B85B8C20C086}"/>
              </a:ext>
            </a:extLst>
          </p:cNvPr>
          <p:cNvSpPr>
            <a:spLocks noGrp="1"/>
          </p:cNvSpPr>
          <p:nvPr>
            <p:ph type="sldNum" sz="quarter" idx="12"/>
          </p:nvPr>
        </p:nvSpPr>
        <p:spPr/>
        <p:txBody>
          <a:bodyPr/>
          <a:lstStyle/>
          <a:p>
            <a:fld id="{422658B8-A02A-475D-9AE9-842168B0879B}" type="slidenum">
              <a:rPr lang="en-IN" smtClean="0"/>
              <a:t>101</a:t>
            </a:fld>
            <a:endParaRPr lang="en-IN" dirty="0"/>
          </a:p>
        </p:txBody>
      </p:sp>
    </p:spTree>
    <p:extLst>
      <p:ext uri="{BB962C8B-B14F-4D97-AF65-F5344CB8AC3E}">
        <p14:creationId xmlns:p14="http://schemas.microsoft.com/office/powerpoint/2010/main" val="336752753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063552" y="260649"/>
            <a:ext cx="8136904" cy="646331"/>
          </a:xfrm>
          <a:prstGeom prst="rect">
            <a:avLst/>
          </a:prstGeom>
        </p:spPr>
        <p:txBody>
          <a:bodyPr wrap="square">
            <a:spAutoFit/>
          </a:bodyPr>
          <a:lstStyle/>
          <a:p>
            <a:pPr marL="989013" indent="-628650"/>
            <a:r>
              <a:rPr lang="en-US" b="1" dirty="0"/>
              <a:t>3.1.2. CO-PO matrices of courses selected in 3.1.1 (six matrices to be mentioned; one per semester from 3</a:t>
            </a:r>
            <a:r>
              <a:rPr lang="en-US" b="1" baseline="30000" dirty="0"/>
              <a:t>rd</a:t>
            </a:r>
            <a:r>
              <a:rPr lang="en-US" b="1" dirty="0"/>
              <a:t> to 8</a:t>
            </a:r>
            <a:r>
              <a:rPr lang="en-US" b="1" baseline="30000" dirty="0"/>
              <a:t>th</a:t>
            </a:r>
            <a:r>
              <a:rPr lang="en-US" b="1" dirty="0"/>
              <a:t> semester) (05)</a:t>
            </a:r>
            <a:endParaRPr lang="en-IN" dirty="0"/>
          </a:p>
        </p:txBody>
      </p:sp>
      <p:graphicFrame>
        <p:nvGraphicFramePr>
          <p:cNvPr id="6" name="Table 5"/>
          <p:cNvGraphicFramePr>
            <a:graphicFrameLocks noGrp="1"/>
          </p:cNvGraphicFramePr>
          <p:nvPr/>
        </p:nvGraphicFramePr>
        <p:xfrm>
          <a:off x="2711625" y="1079896"/>
          <a:ext cx="7200803" cy="1989064"/>
        </p:xfrm>
        <a:graphic>
          <a:graphicData uri="http://schemas.openxmlformats.org/drawingml/2006/table">
            <a:tbl>
              <a:tblPr firstRow="1" firstCol="1" bandRow="1">
                <a:tableStyleId>{5C22544A-7EE6-4342-B048-85BDC9FD1C3A}</a:tableStyleId>
              </a:tblPr>
              <a:tblGrid>
                <a:gridCol w="636788">
                  <a:extLst>
                    <a:ext uri="{9D8B030D-6E8A-4147-A177-3AD203B41FA5}">
                      <a16:colId xmlns:a16="http://schemas.microsoft.com/office/drawing/2014/main" val="20000"/>
                    </a:ext>
                  </a:extLst>
                </a:gridCol>
                <a:gridCol w="545940">
                  <a:extLst>
                    <a:ext uri="{9D8B030D-6E8A-4147-A177-3AD203B41FA5}">
                      <a16:colId xmlns:a16="http://schemas.microsoft.com/office/drawing/2014/main" val="20001"/>
                    </a:ext>
                  </a:extLst>
                </a:gridCol>
                <a:gridCol w="545940">
                  <a:extLst>
                    <a:ext uri="{9D8B030D-6E8A-4147-A177-3AD203B41FA5}">
                      <a16:colId xmlns:a16="http://schemas.microsoft.com/office/drawing/2014/main" val="20002"/>
                    </a:ext>
                  </a:extLst>
                </a:gridCol>
                <a:gridCol w="545940">
                  <a:extLst>
                    <a:ext uri="{9D8B030D-6E8A-4147-A177-3AD203B41FA5}">
                      <a16:colId xmlns:a16="http://schemas.microsoft.com/office/drawing/2014/main" val="20003"/>
                    </a:ext>
                  </a:extLst>
                </a:gridCol>
                <a:gridCol w="546789">
                  <a:extLst>
                    <a:ext uri="{9D8B030D-6E8A-4147-A177-3AD203B41FA5}">
                      <a16:colId xmlns:a16="http://schemas.microsoft.com/office/drawing/2014/main" val="20004"/>
                    </a:ext>
                  </a:extLst>
                </a:gridCol>
                <a:gridCol w="546789">
                  <a:extLst>
                    <a:ext uri="{9D8B030D-6E8A-4147-A177-3AD203B41FA5}">
                      <a16:colId xmlns:a16="http://schemas.microsoft.com/office/drawing/2014/main" val="20005"/>
                    </a:ext>
                  </a:extLst>
                </a:gridCol>
                <a:gridCol w="546789">
                  <a:extLst>
                    <a:ext uri="{9D8B030D-6E8A-4147-A177-3AD203B41FA5}">
                      <a16:colId xmlns:a16="http://schemas.microsoft.com/office/drawing/2014/main" val="20006"/>
                    </a:ext>
                  </a:extLst>
                </a:gridCol>
                <a:gridCol w="546789">
                  <a:extLst>
                    <a:ext uri="{9D8B030D-6E8A-4147-A177-3AD203B41FA5}">
                      <a16:colId xmlns:a16="http://schemas.microsoft.com/office/drawing/2014/main" val="20007"/>
                    </a:ext>
                  </a:extLst>
                </a:gridCol>
                <a:gridCol w="546789">
                  <a:extLst>
                    <a:ext uri="{9D8B030D-6E8A-4147-A177-3AD203B41FA5}">
                      <a16:colId xmlns:a16="http://schemas.microsoft.com/office/drawing/2014/main" val="20008"/>
                    </a:ext>
                  </a:extLst>
                </a:gridCol>
                <a:gridCol w="546789">
                  <a:extLst>
                    <a:ext uri="{9D8B030D-6E8A-4147-A177-3AD203B41FA5}">
                      <a16:colId xmlns:a16="http://schemas.microsoft.com/office/drawing/2014/main" val="20009"/>
                    </a:ext>
                  </a:extLst>
                </a:gridCol>
                <a:gridCol w="548487">
                  <a:extLst>
                    <a:ext uri="{9D8B030D-6E8A-4147-A177-3AD203B41FA5}">
                      <a16:colId xmlns:a16="http://schemas.microsoft.com/office/drawing/2014/main" val="20010"/>
                    </a:ext>
                  </a:extLst>
                </a:gridCol>
                <a:gridCol w="548487">
                  <a:extLst>
                    <a:ext uri="{9D8B030D-6E8A-4147-A177-3AD203B41FA5}">
                      <a16:colId xmlns:a16="http://schemas.microsoft.com/office/drawing/2014/main" val="20011"/>
                    </a:ext>
                  </a:extLst>
                </a:gridCol>
                <a:gridCol w="548487">
                  <a:extLst>
                    <a:ext uri="{9D8B030D-6E8A-4147-A177-3AD203B41FA5}">
                      <a16:colId xmlns:a16="http://schemas.microsoft.com/office/drawing/2014/main" val="20012"/>
                    </a:ext>
                  </a:extLst>
                </a:gridCol>
              </a:tblGrid>
              <a:tr h="284152">
                <a:tc>
                  <a:txBody>
                    <a:bodyPr/>
                    <a:lstStyle/>
                    <a:p>
                      <a:pPr algn="ctr">
                        <a:lnSpc>
                          <a:spcPct val="115000"/>
                        </a:lnSpc>
                        <a:spcBef>
                          <a:spcPts val="600"/>
                        </a:spcBef>
                        <a:spcAft>
                          <a:spcPts val="0"/>
                        </a:spcAft>
                      </a:pPr>
                      <a:r>
                        <a:rPr lang="en-US" sz="1100" dirty="0">
                          <a:solidFill>
                            <a:sysClr val="windowText" lastClr="000000"/>
                          </a:solidFill>
                          <a:effectLst/>
                        </a:rPr>
                        <a:t>CO</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PO1</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PO2</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PO3</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PO4</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PO5</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PO6</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PO7</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PO8</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PO9</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PO10</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PO11</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PO12</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84152">
                <a:tc>
                  <a:txBody>
                    <a:bodyPr/>
                    <a:lstStyle/>
                    <a:p>
                      <a:pPr algn="ctr">
                        <a:lnSpc>
                          <a:spcPct val="115000"/>
                        </a:lnSpc>
                        <a:spcBef>
                          <a:spcPts val="600"/>
                        </a:spcBef>
                        <a:spcAft>
                          <a:spcPts val="0"/>
                        </a:spcAft>
                      </a:pPr>
                      <a:r>
                        <a:rPr lang="en-US" sz="1100" dirty="0">
                          <a:solidFill>
                            <a:sysClr val="windowText" lastClr="000000"/>
                          </a:solidFill>
                          <a:effectLst/>
                        </a:rPr>
                        <a:t>C202.1</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84152">
                <a:tc>
                  <a:txBody>
                    <a:bodyPr/>
                    <a:lstStyle/>
                    <a:p>
                      <a:pPr algn="ctr">
                        <a:lnSpc>
                          <a:spcPct val="115000"/>
                        </a:lnSpc>
                        <a:spcBef>
                          <a:spcPts val="600"/>
                        </a:spcBef>
                        <a:spcAft>
                          <a:spcPts val="0"/>
                        </a:spcAft>
                      </a:pPr>
                      <a:r>
                        <a:rPr lang="en-US" sz="1100" dirty="0">
                          <a:solidFill>
                            <a:sysClr val="windowText" lastClr="000000"/>
                          </a:solidFill>
                          <a:effectLst/>
                        </a:rPr>
                        <a:t>C202.2</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84152">
                <a:tc>
                  <a:txBody>
                    <a:bodyPr/>
                    <a:lstStyle/>
                    <a:p>
                      <a:pPr algn="ctr">
                        <a:lnSpc>
                          <a:spcPct val="115000"/>
                        </a:lnSpc>
                        <a:spcBef>
                          <a:spcPts val="600"/>
                        </a:spcBef>
                        <a:spcAft>
                          <a:spcPts val="0"/>
                        </a:spcAft>
                      </a:pPr>
                      <a:r>
                        <a:rPr lang="en-US" sz="1100" dirty="0">
                          <a:solidFill>
                            <a:sysClr val="windowText" lastClr="000000"/>
                          </a:solidFill>
                          <a:effectLst/>
                        </a:rPr>
                        <a:t>C202.3</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84152">
                <a:tc>
                  <a:txBody>
                    <a:bodyPr/>
                    <a:lstStyle/>
                    <a:p>
                      <a:pPr algn="ctr">
                        <a:lnSpc>
                          <a:spcPct val="115000"/>
                        </a:lnSpc>
                        <a:spcBef>
                          <a:spcPts val="600"/>
                        </a:spcBef>
                        <a:spcAft>
                          <a:spcPts val="0"/>
                        </a:spcAft>
                      </a:pPr>
                      <a:r>
                        <a:rPr lang="en-US" sz="1100" dirty="0">
                          <a:solidFill>
                            <a:sysClr val="windowText" lastClr="000000"/>
                          </a:solidFill>
                          <a:effectLst/>
                        </a:rPr>
                        <a:t>…</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284152">
                <a:tc>
                  <a:txBody>
                    <a:bodyPr/>
                    <a:lstStyle/>
                    <a:p>
                      <a:pPr algn="ctr">
                        <a:lnSpc>
                          <a:spcPct val="115000"/>
                        </a:lnSpc>
                        <a:spcBef>
                          <a:spcPts val="600"/>
                        </a:spcBef>
                        <a:spcAft>
                          <a:spcPts val="0"/>
                        </a:spcAft>
                      </a:pPr>
                      <a:r>
                        <a:rPr lang="en-US" sz="1100" dirty="0">
                          <a:solidFill>
                            <a:sysClr val="windowText" lastClr="000000"/>
                          </a:solidFill>
                          <a:effectLst/>
                        </a:rPr>
                        <a:t>C202.N</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284152">
                <a:tc>
                  <a:txBody>
                    <a:bodyPr/>
                    <a:lstStyle/>
                    <a:p>
                      <a:pPr algn="ctr">
                        <a:lnSpc>
                          <a:spcPct val="115000"/>
                        </a:lnSpc>
                        <a:spcBef>
                          <a:spcPts val="600"/>
                        </a:spcBef>
                        <a:spcAft>
                          <a:spcPts val="0"/>
                        </a:spcAft>
                      </a:pPr>
                      <a:r>
                        <a:rPr lang="en-US" sz="1100" dirty="0">
                          <a:solidFill>
                            <a:sysClr val="windowText" lastClr="000000"/>
                          </a:solidFill>
                          <a:effectLst/>
                        </a:rPr>
                        <a:t>C202</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Bef>
                          <a:spcPts val="600"/>
                        </a:spcBef>
                        <a:spcAft>
                          <a:spcPts val="0"/>
                        </a:spcAft>
                      </a:pPr>
                      <a:r>
                        <a:rPr lang="en-US" sz="1100" dirty="0">
                          <a:solidFill>
                            <a:sysClr val="windowText" lastClr="000000"/>
                          </a:solidFill>
                          <a:effectLst/>
                        </a:rPr>
                        <a:t> </a:t>
                      </a:r>
                      <a:endParaRPr lang="en-IN" sz="11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7" name="Rectangle 6"/>
          <p:cNvSpPr/>
          <p:nvPr/>
        </p:nvSpPr>
        <p:spPr>
          <a:xfrm>
            <a:off x="2689138" y="3258850"/>
            <a:ext cx="7511318" cy="1754326"/>
          </a:xfrm>
          <a:prstGeom prst="rect">
            <a:avLst/>
          </a:prstGeom>
        </p:spPr>
        <p:txBody>
          <a:bodyPr wrap="square">
            <a:spAutoFit/>
          </a:bodyPr>
          <a:lstStyle/>
          <a:p>
            <a:r>
              <a:rPr lang="en-US" b="1" i="1" dirty="0"/>
              <a:t>Note:</a:t>
            </a:r>
            <a:endParaRPr lang="en-IN" dirty="0"/>
          </a:p>
          <a:p>
            <a:pPr lvl="0"/>
            <a:r>
              <a:rPr lang="en-US" dirty="0"/>
              <a:t>Enter correlation levels 1, 2 or 3 as defined below:</a:t>
            </a:r>
            <a:endParaRPr lang="en-IN" dirty="0"/>
          </a:p>
          <a:p>
            <a:r>
              <a:rPr lang="en-US" dirty="0"/>
              <a:t>1: Slight (Low)	2: Moderate (Medium)	3: Substantial (High)</a:t>
            </a:r>
            <a:endParaRPr lang="en-IN" dirty="0"/>
          </a:p>
          <a:p>
            <a:r>
              <a:rPr lang="en-US" i="1" dirty="0"/>
              <a:t>It there is no correlation, put “-”</a:t>
            </a:r>
          </a:p>
          <a:p>
            <a:endParaRPr lang="en-IN" dirty="0"/>
          </a:p>
          <a:p>
            <a:r>
              <a:rPr lang="en-US" b="1" i="1" dirty="0"/>
              <a:t>2.  Similar table is to be prepared for PSOs</a:t>
            </a:r>
            <a:endParaRPr lang="en-IN" dirty="0"/>
          </a:p>
        </p:txBody>
      </p:sp>
      <p:sp>
        <p:nvSpPr>
          <p:cNvPr id="3" name="Slide Number Placeholder 2">
            <a:extLst>
              <a:ext uri="{FF2B5EF4-FFF2-40B4-BE49-F238E27FC236}">
                <a16:creationId xmlns:a16="http://schemas.microsoft.com/office/drawing/2014/main" id="{57E029CD-67E2-41F6-9060-4D7C09E106CE}"/>
              </a:ext>
            </a:extLst>
          </p:cNvPr>
          <p:cNvSpPr>
            <a:spLocks noGrp="1"/>
          </p:cNvSpPr>
          <p:nvPr>
            <p:ph type="sldNum" sz="quarter" idx="12"/>
          </p:nvPr>
        </p:nvSpPr>
        <p:spPr/>
        <p:txBody>
          <a:bodyPr/>
          <a:lstStyle/>
          <a:p>
            <a:fld id="{422658B8-A02A-475D-9AE9-842168B0879B}" type="slidenum">
              <a:rPr lang="en-IN" smtClean="0"/>
              <a:t>102</a:t>
            </a:fld>
            <a:endParaRPr lang="en-IN" dirty="0"/>
          </a:p>
        </p:txBody>
      </p:sp>
    </p:spTree>
    <p:extLst>
      <p:ext uri="{BB962C8B-B14F-4D97-AF65-F5344CB8AC3E}">
        <p14:creationId xmlns:p14="http://schemas.microsoft.com/office/powerpoint/2010/main" val="155302845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35560" y="260649"/>
            <a:ext cx="8064896" cy="646331"/>
          </a:xfrm>
          <a:prstGeom prst="rect">
            <a:avLst/>
          </a:prstGeom>
        </p:spPr>
        <p:txBody>
          <a:bodyPr wrap="square">
            <a:spAutoFit/>
          </a:bodyPr>
          <a:lstStyle/>
          <a:p>
            <a:pPr marL="1079500" indent="-630238"/>
            <a:r>
              <a:rPr lang="en-US" b="1" dirty="0"/>
              <a:t>3.1.3. Program level Course-PO matrix of all courses INCLUDING first year courses (10)</a:t>
            </a:r>
            <a:endParaRPr lang="en-IN" dirty="0"/>
          </a:p>
        </p:txBody>
      </p:sp>
      <p:graphicFrame>
        <p:nvGraphicFramePr>
          <p:cNvPr id="5" name="Table 4"/>
          <p:cNvGraphicFramePr>
            <a:graphicFrameLocks noGrp="1"/>
          </p:cNvGraphicFramePr>
          <p:nvPr/>
        </p:nvGraphicFramePr>
        <p:xfrm>
          <a:off x="3215680" y="908721"/>
          <a:ext cx="6768749" cy="3672407"/>
        </p:xfrm>
        <a:graphic>
          <a:graphicData uri="http://schemas.openxmlformats.org/drawingml/2006/table">
            <a:tbl>
              <a:tblPr firstRow="1" firstCol="1" bandRow="1">
                <a:tableStyleId>{5C22544A-7EE6-4342-B048-85BDC9FD1C3A}</a:tableStyleId>
              </a:tblPr>
              <a:tblGrid>
                <a:gridCol w="610679">
                  <a:extLst>
                    <a:ext uri="{9D8B030D-6E8A-4147-A177-3AD203B41FA5}">
                      <a16:colId xmlns:a16="http://schemas.microsoft.com/office/drawing/2014/main" val="20000"/>
                    </a:ext>
                  </a:extLst>
                </a:gridCol>
                <a:gridCol w="503375">
                  <a:extLst>
                    <a:ext uri="{9D8B030D-6E8A-4147-A177-3AD203B41FA5}">
                      <a16:colId xmlns:a16="http://schemas.microsoft.com/office/drawing/2014/main" val="20001"/>
                    </a:ext>
                  </a:extLst>
                </a:gridCol>
                <a:gridCol w="518367">
                  <a:extLst>
                    <a:ext uri="{9D8B030D-6E8A-4147-A177-3AD203B41FA5}">
                      <a16:colId xmlns:a16="http://schemas.microsoft.com/office/drawing/2014/main" val="20002"/>
                    </a:ext>
                  </a:extLst>
                </a:gridCol>
                <a:gridCol w="536513">
                  <a:extLst>
                    <a:ext uri="{9D8B030D-6E8A-4147-A177-3AD203B41FA5}">
                      <a16:colId xmlns:a16="http://schemas.microsoft.com/office/drawing/2014/main" val="20003"/>
                    </a:ext>
                  </a:extLst>
                </a:gridCol>
                <a:gridCol w="444202">
                  <a:extLst>
                    <a:ext uri="{9D8B030D-6E8A-4147-A177-3AD203B41FA5}">
                      <a16:colId xmlns:a16="http://schemas.microsoft.com/office/drawing/2014/main" val="20004"/>
                    </a:ext>
                  </a:extLst>
                </a:gridCol>
                <a:gridCol w="568073">
                  <a:extLst>
                    <a:ext uri="{9D8B030D-6E8A-4147-A177-3AD203B41FA5}">
                      <a16:colId xmlns:a16="http://schemas.microsoft.com/office/drawing/2014/main" val="20005"/>
                    </a:ext>
                  </a:extLst>
                </a:gridCol>
                <a:gridCol w="505743">
                  <a:extLst>
                    <a:ext uri="{9D8B030D-6E8A-4147-A177-3AD203B41FA5}">
                      <a16:colId xmlns:a16="http://schemas.microsoft.com/office/drawing/2014/main" val="20006"/>
                    </a:ext>
                  </a:extLst>
                </a:gridCol>
                <a:gridCol w="505743">
                  <a:extLst>
                    <a:ext uri="{9D8B030D-6E8A-4147-A177-3AD203B41FA5}">
                      <a16:colId xmlns:a16="http://schemas.microsoft.com/office/drawing/2014/main" val="20007"/>
                    </a:ext>
                  </a:extLst>
                </a:gridCol>
                <a:gridCol w="433156">
                  <a:extLst>
                    <a:ext uri="{9D8B030D-6E8A-4147-A177-3AD203B41FA5}">
                      <a16:colId xmlns:a16="http://schemas.microsoft.com/office/drawing/2014/main" val="20008"/>
                    </a:ext>
                  </a:extLst>
                </a:gridCol>
                <a:gridCol w="503375">
                  <a:extLst>
                    <a:ext uri="{9D8B030D-6E8A-4147-A177-3AD203B41FA5}">
                      <a16:colId xmlns:a16="http://schemas.microsoft.com/office/drawing/2014/main" val="20009"/>
                    </a:ext>
                  </a:extLst>
                </a:gridCol>
                <a:gridCol w="480496">
                  <a:extLst>
                    <a:ext uri="{9D8B030D-6E8A-4147-A177-3AD203B41FA5}">
                      <a16:colId xmlns:a16="http://schemas.microsoft.com/office/drawing/2014/main" val="20010"/>
                    </a:ext>
                  </a:extLst>
                </a:gridCol>
                <a:gridCol w="505743">
                  <a:extLst>
                    <a:ext uri="{9D8B030D-6E8A-4147-A177-3AD203B41FA5}">
                      <a16:colId xmlns:a16="http://schemas.microsoft.com/office/drawing/2014/main" val="20011"/>
                    </a:ext>
                  </a:extLst>
                </a:gridCol>
                <a:gridCol w="653284">
                  <a:extLst>
                    <a:ext uri="{9D8B030D-6E8A-4147-A177-3AD203B41FA5}">
                      <a16:colId xmlns:a16="http://schemas.microsoft.com/office/drawing/2014/main" val="20012"/>
                    </a:ext>
                  </a:extLst>
                </a:gridCol>
              </a:tblGrid>
              <a:tr h="539069">
                <a:tc>
                  <a:txBody>
                    <a:bodyPr/>
                    <a:lstStyle/>
                    <a:p>
                      <a:pPr algn="ctr">
                        <a:lnSpc>
                          <a:spcPct val="150000"/>
                        </a:lnSpc>
                        <a:spcBef>
                          <a:spcPts val="600"/>
                        </a:spcBef>
                        <a:spcAft>
                          <a:spcPts val="0"/>
                        </a:spcAft>
                      </a:pPr>
                      <a:r>
                        <a:rPr lang="en-US" sz="1200" dirty="0">
                          <a:solidFill>
                            <a:sysClr val="windowText" lastClr="000000"/>
                          </a:solidFill>
                          <a:effectLst/>
                        </a:rPr>
                        <a:t>Course</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PO1</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PO2</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PO3</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PO4</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PO5</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PO6</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PO7</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PO8</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PO9</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PO10</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PO11</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PO12</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522223">
                <a:tc>
                  <a:txBody>
                    <a:bodyPr/>
                    <a:lstStyle/>
                    <a:p>
                      <a:pPr>
                        <a:lnSpc>
                          <a:spcPct val="150000"/>
                        </a:lnSpc>
                        <a:spcBef>
                          <a:spcPts val="600"/>
                        </a:spcBef>
                        <a:spcAft>
                          <a:spcPts val="0"/>
                        </a:spcAft>
                      </a:pPr>
                      <a:r>
                        <a:rPr lang="en-US" sz="1200" dirty="0">
                          <a:solidFill>
                            <a:sysClr val="windowText" lastClr="000000"/>
                          </a:solidFill>
                          <a:effectLst/>
                        </a:rPr>
                        <a:t>C101 </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522223">
                <a:tc>
                  <a:txBody>
                    <a:bodyPr/>
                    <a:lstStyle/>
                    <a:p>
                      <a:pPr>
                        <a:lnSpc>
                          <a:spcPct val="150000"/>
                        </a:lnSpc>
                        <a:spcBef>
                          <a:spcPts val="600"/>
                        </a:spcBef>
                        <a:spcAft>
                          <a:spcPts val="0"/>
                        </a:spcAft>
                      </a:pPr>
                      <a:r>
                        <a:rPr lang="en-US" sz="1200" dirty="0">
                          <a:solidFill>
                            <a:sysClr val="windowText" lastClr="000000"/>
                          </a:solidFill>
                          <a:effectLst/>
                        </a:rPr>
                        <a:t>C202 </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522223">
                <a:tc>
                  <a:txBody>
                    <a:bodyPr/>
                    <a:lstStyle/>
                    <a:p>
                      <a:pPr>
                        <a:lnSpc>
                          <a:spcPct val="150000"/>
                        </a:lnSpc>
                        <a:spcBef>
                          <a:spcPts val="600"/>
                        </a:spcBef>
                        <a:spcAft>
                          <a:spcPts val="0"/>
                        </a:spcAft>
                      </a:pPr>
                      <a:r>
                        <a:rPr lang="en-US" sz="1200" dirty="0">
                          <a:solidFill>
                            <a:sysClr val="windowText" lastClr="000000"/>
                          </a:solidFill>
                          <a:effectLst/>
                        </a:rPr>
                        <a:t>C303</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22223">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522223">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522223">
                <a:tc>
                  <a:txBody>
                    <a:bodyPr/>
                    <a:lstStyle/>
                    <a:p>
                      <a:pPr>
                        <a:lnSpc>
                          <a:spcPct val="150000"/>
                        </a:lnSpc>
                        <a:spcBef>
                          <a:spcPts val="600"/>
                        </a:spcBef>
                        <a:spcAft>
                          <a:spcPts val="0"/>
                        </a:spcAft>
                      </a:pPr>
                      <a:r>
                        <a:rPr lang="en-US" sz="1200" dirty="0">
                          <a:solidFill>
                            <a:sysClr val="windowText" lastClr="000000"/>
                          </a:solidFill>
                          <a:effectLst/>
                        </a:rPr>
                        <a:t>C4…</a:t>
                      </a:r>
                      <a:endParaRPr lang="en-IN" sz="1200" dirty="0">
                        <a:solidFill>
                          <a:sysClr val="windowText" lastClr="000000"/>
                        </a:solidFill>
                        <a:effectLst/>
                        <a:latin typeface="Times New Roman"/>
                        <a:ea typeface="Times New Roman"/>
                      </a:endParaRPr>
                    </a:p>
                  </a:txBody>
                  <a:tcPr marL="19050" marR="19050" marT="19050" marB="190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spcBef>
                          <a:spcPts val="600"/>
                        </a:spcBef>
                        <a:spcAft>
                          <a:spcPts val="0"/>
                        </a:spcAft>
                      </a:pPr>
                      <a:r>
                        <a:rPr lang="en-US" sz="1200" dirty="0">
                          <a:solidFill>
                            <a:sysClr val="windowText" lastClr="000000"/>
                          </a:solidFill>
                          <a:effectLst/>
                        </a:rPr>
                        <a:t> </a:t>
                      </a:r>
                      <a:endParaRPr lang="en-IN" sz="1200" dirty="0">
                        <a:solidFill>
                          <a:sysClr val="windowText" lastClr="000000"/>
                        </a:solidFill>
                        <a:effectLst/>
                        <a:latin typeface="Times New Roman"/>
                        <a:ea typeface="Times New Roman"/>
                      </a:endParaRPr>
                    </a:p>
                  </a:txBody>
                  <a:tcPr marL="19050" marR="19050" marT="19050" marB="190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6" name="Rectangle 5"/>
          <p:cNvSpPr/>
          <p:nvPr/>
        </p:nvSpPr>
        <p:spPr>
          <a:xfrm>
            <a:off x="2938039" y="4725145"/>
            <a:ext cx="7550449" cy="2031325"/>
          </a:xfrm>
          <a:prstGeom prst="rect">
            <a:avLst/>
          </a:prstGeom>
        </p:spPr>
        <p:txBody>
          <a:bodyPr wrap="square">
            <a:spAutoFit/>
          </a:bodyPr>
          <a:lstStyle/>
          <a:p>
            <a:r>
              <a:rPr lang="en-US" b="1" dirty="0"/>
              <a:t>Note: </a:t>
            </a:r>
            <a:endParaRPr lang="en-IN" dirty="0"/>
          </a:p>
          <a:p>
            <a:pPr lvl="0"/>
            <a:r>
              <a:rPr lang="en-US" dirty="0"/>
              <a:t>Enter correlation levels 1, 2 or 3 as defined below:</a:t>
            </a:r>
            <a:endParaRPr lang="en-IN" dirty="0"/>
          </a:p>
          <a:p>
            <a:r>
              <a:rPr lang="en-US" dirty="0"/>
              <a:t>       1: Slight (Low)	2: Moderate (Medium)	3: Substantial (High)</a:t>
            </a:r>
            <a:endParaRPr lang="en-IN" dirty="0"/>
          </a:p>
          <a:p>
            <a:r>
              <a:rPr lang="en-US" i="1" dirty="0"/>
              <a:t>       It there is no correlation, put “-”</a:t>
            </a:r>
            <a:endParaRPr lang="en-IN" dirty="0"/>
          </a:p>
          <a:p>
            <a:r>
              <a:rPr lang="en-US" dirty="0">
                <a:sym typeface="Symbol"/>
              </a:rPr>
              <a:t></a:t>
            </a:r>
            <a:r>
              <a:rPr lang="en-US" dirty="0"/>
              <a:t> It may be noted that contents of Table 3.1.2 must be consistent with information  available in Table 3.1.3 for all the courses. </a:t>
            </a:r>
            <a:endParaRPr lang="en-IN" dirty="0"/>
          </a:p>
          <a:p>
            <a:r>
              <a:rPr lang="en-US" b="1" dirty="0"/>
              <a:t>2.  </a:t>
            </a:r>
            <a:r>
              <a:rPr lang="en-US" b="1" i="1" dirty="0"/>
              <a:t>Similar table is to be prepared for PSOs</a:t>
            </a:r>
            <a:endParaRPr lang="en-IN" dirty="0"/>
          </a:p>
        </p:txBody>
      </p:sp>
      <p:sp>
        <p:nvSpPr>
          <p:cNvPr id="3" name="Slide Number Placeholder 2">
            <a:extLst>
              <a:ext uri="{FF2B5EF4-FFF2-40B4-BE49-F238E27FC236}">
                <a16:creationId xmlns:a16="http://schemas.microsoft.com/office/drawing/2014/main" id="{DBE96618-D660-4DBB-BF5D-99D62D02D98E}"/>
              </a:ext>
            </a:extLst>
          </p:cNvPr>
          <p:cNvSpPr>
            <a:spLocks noGrp="1"/>
          </p:cNvSpPr>
          <p:nvPr>
            <p:ph type="sldNum" sz="quarter" idx="12"/>
          </p:nvPr>
        </p:nvSpPr>
        <p:spPr/>
        <p:txBody>
          <a:bodyPr/>
          <a:lstStyle/>
          <a:p>
            <a:fld id="{422658B8-A02A-475D-9AE9-842168B0879B}" type="slidenum">
              <a:rPr lang="en-IN" smtClean="0"/>
              <a:t>103</a:t>
            </a:fld>
            <a:endParaRPr lang="en-IN" dirty="0"/>
          </a:p>
        </p:txBody>
      </p:sp>
    </p:spTree>
    <p:extLst>
      <p:ext uri="{BB962C8B-B14F-4D97-AF65-F5344CB8AC3E}">
        <p14:creationId xmlns:p14="http://schemas.microsoft.com/office/powerpoint/2010/main" val="56987462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35560" y="188641"/>
            <a:ext cx="8136904" cy="5262979"/>
          </a:xfrm>
          <a:prstGeom prst="rect">
            <a:avLst/>
          </a:prstGeom>
        </p:spPr>
        <p:txBody>
          <a:bodyPr wrap="square">
            <a:spAutoFit/>
          </a:bodyPr>
          <a:lstStyle/>
          <a:p>
            <a:r>
              <a:rPr lang="en-US" b="1" dirty="0"/>
              <a:t>3.2. Attainment of Course Outcomes (50)  </a:t>
            </a:r>
            <a:endParaRPr lang="en-IN" dirty="0"/>
          </a:p>
          <a:p>
            <a:pPr marL="1079500" indent="-630238"/>
            <a:r>
              <a:rPr lang="en-US" b="1" dirty="0"/>
              <a:t>3.2.1. Describe the assessment processes used to gather the data upon which the evaluation of Course Outcome is based (10) </a:t>
            </a:r>
            <a:endParaRPr lang="en-IN" dirty="0"/>
          </a:p>
          <a:p>
            <a:pPr marL="1169988"/>
            <a:r>
              <a:rPr lang="en-US" sz="1200" i="1" dirty="0"/>
              <a:t>(Examples of data collection processes may include, but are not limited to, specific exam/tutorial questions, assignments, laboratory tests, project evaluation, student portfolios (A portfolio is a collection of artifacts that demonstrate skills, personal characteristics and accomplishments created by the student during study period), internally developed assessment exams, project presentations, oral exams etc.) </a:t>
            </a:r>
            <a:endParaRPr lang="en-IN" sz="1200" dirty="0"/>
          </a:p>
          <a:p>
            <a:r>
              <a:rPr lang="en-US" dirty="0"/>
              <a:t>  </a:t>
            </a:r>
            <a:endParaRPr lang="en-IN" dirty="0"/>
          </a:p>
          <a:p>
            <a:pPr marL="1079500" indent="-719138"/>
            <a:r>
              <a:rPr lang="en-US" b="1" dirty="0"/>
              <a:t>3.2.2. Record the attainment of Course Outcomes of all courses with respect to set attainment levels (40) </a:t>
            </a:r>
            <a:endParaRPr lang="en-IN" dirty="0"/>
          </a:p>
          <a:p>
            <a:pPr marL="1079500"/>
            <a:r>
              <a:rPr lang="en-US" sz="1200" i="1" dirty="0"/>
              <a:t>Program shall have set Course Outcome attainment levels for all courses. </a:t>
            </a:r>
            <a:endParaRPr lang="en-IN" sz="1200" dirty="0"/>
          </a:p>
          <a:p>
            <a:pPr marL="1079500"/>
            <a:r>
              <a:rPr lang="en-US" sz="1200" i="1" dirty="0"/>
              <a:t>(The attainment levels shall be set considering average performance levels in the university examination or any higher value set as target for the assessment years.  Attainment level is to be measured in terms of student performance in internal assessments with respect to the Course Outcomes of a course in addition to the performance in the University examination</a:t>
            </a:r>
            <a:r>
              <a:rPr lang="en-US" sz="1200" dirty="0"/>
              <a:t>) </a:t>
            </a:r>
            <a:endParaRPr lang="en-IN" sz="1200" dirty="0"/>
          </a:p>
          <a:p>
            <a:endParaRPr lang="en-US" b="1" i="1" dirty="0"/>
          </a:p>
          <a:p>
            <a:r>
              <a:rPr lang="en-US" b="1" i="1" dirty="0"/>
              <a:t>	Measuring Course Outcomes attained through University Examinations </a:t>
            </a:r>
            <a:endParaRPr lang="en-IN" dirty="0"/>
          </a:p>
          <a:p>
            <a:pPr lvl="2"/>
            <a:r>
              <a:rPr lang="en-US" sz="1200" i="1" dirty="0"/>
              <a:t>Target may be stated in terms of percentage of students getting more than the university average marks or more as selected by the Program in the final examination. For cases where the university does not provide useful indicators like average or median marks etc., the program may choose an attainment level on its own with justification.</a:t>
            </a:r>
          </a:p>
          <a:p>
            <a:pPr lvl="2"/>
            <a:endParaRPr lang="en-US" sz="1200" i="1" dirty="0"/>
          </a:p>
          <a:p>
            <a:pPr lvl="2"/>
            <a:r>
              <a:rPr lang="en-US" sz="1200" b="1" i="1" dirty="0"/>
              <a:t>For Example related to attainment levels Vs. targets: (The examples indicated are for reference only.  Program may appropriately define levels), Please refer SAR</a:t>
            </a:r>
            <a:endParaRPr lang="en-IN" sz="1200" b="1" dirty="0"/>
          </a:p>
        </p:txBody>
      </p:sp>
      <p:sp>
        <p:nvSpPr>
          <p:cNvPr id="4" name="Slide Number Placeholder 3">
            <a:extLst>
              <a:ext uri="{FF2B5EF4-FFF2-40B4-BE49-F238E27FC236}">
                <a16:creationId xmlns:a16="http://schemas.microsoft.com/office/drawing/2014/main" id="{BB6A88FD-46D7-4D59-A893-BA7D5A40C15D}"/>
              </a:ext>
            </a:extLst>
          </p:cNvPr>
          <p:cNvSpPr>
            <a:spLocks noGrp="1"/>
          </p:cNvSpPr>
          <p:nvPr>
            <p:ph type="sldNum" sz="quarter" idx="12"/>
          </p:nvPr>
        </p:nvSpPr>
        <p:spPr/>
        <p:txBody>
          <a:bodyPr/>
          <a:lstStyle/>
          <a:p>
            <a:fld id="{422658B8-A02A-475D-9AE9-842168B0879B}" type="slidenum">
              <a:rPr lang="en-IN" smtClean="0"/>
              <a:t>104</a:t>
            </a:fld>
            <a:endParaRPr lang="en-IN" dirty="0"/>
          </a:p>
        </p:txBody>
      </p:sp>
    </p:spTree>
    <p:extLst>
      <p:ext uri="{BB962C8B-B14F-4D97-AF65-F5344CB8AC3E}">
        <p14:creationId xmlns:p14="http://schemas.microsoft.com/office/powerpoint/2010/main" val="174268593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91544" y="178763"/>
            <a:ext cx="8496944" cy="2954655"/>
          </a:xfrm>
          <a:prstGeom prst="rect">
            <a:avLst/>
          </a:prstGeom>
        </p:spPr>
        <p:txBody>
          <a:bodyPr wrap="square">
            <a:spAutoFit/>
          </a:bodyPr>
          <a:lstStyle/>
          <a:p>
            <a:r>
              <a:rPr lang="en-US" b="1" dirty="0"/>
              <a:t>3.3. Attainment of Program Outcomes and Program Specific Outcomes (50)</a:t>
            </a:r>
            <a:endParaRPr lang="en-IN" dirty="0"/>
          </a:p>
          <a:p>
            <a:pPr marL="1079500" indent="-630238"/>
            <a:r>
              <a:rPr lang="en-US" b="1" dirty="0"/>
              <a:t>3.3.1. Describe assessment tools and processes used for measuring the attainment of each Program Outcome and Program Specific Outcomes (10)</a:t>
            </a:r>
            <a:endParaRPr lang="en-IN" dirty="0"/>
          </a:p>
          <a:p>
            <a:pPr marL="1079500"/>
            <a:r>
              <a:rPr lang="en-US" sz="1200" i="1" dirty="0"/>
              <a:t>(Describe the assessment tools and processes used to gather the data upon which the evaluation of each of the Program Outcomes and Program Specific Outcomes is based indicating the frequency with which these processes are carried out. Describe the assessment processes that demonstrate the degree to which the Program Outcomes and Program Specific Outcomes are attained and document the attainment levels) </a:t>
            </a:r>
          </a:p>
          <a:p>
            <a:pPr marL="1079500"/>
            <a:endParaRPr lang="en-IN" sz="1200" dirty="0"/>
          </a:p>
          <a:p>
            <a:pPr marL="449263"/>
            <a:r>
              <a:rPr lang="en-US" b="1" dirty="0"/>
              <a:t> 3.3.2. Provide results of evaluation of each PO &amp; PSO (40)</a:t>
            </a:r>
            <a:endParaRPr lang="en-IN" b="1" dirty="0"/>
          </a:p>
          <a:p>
            <a:pPr marL="1079500"/>
            <a:r>
              <a:rPr lang="en-US" sz="1200" dirty="0"/>
              <a:t>(The attainment levels by direct (student performance) and indirect (surveys) are to be presented through Program level Course-PO&amp;PSO matrices as indicated).</a:t>
            </a:r>
          </a:p>
          <a:p>
            <a:pPr marL="1079500"/>
            <a:endParaRPr lang="en-IN" sz="1200" dirty="0"/>
          </a:p>
          <a:p>
            <a:r>
              <a:rPr lang="en-US" b="1" dirty="0"/>
              <a:t>          PO Attainment </a:t>
            </a:r>
            <a:endParaRPr lang="en-IN" dirty="0"/>
          </a:p>
        </p:txBody>
      </p:sp>
      <p:graphicFrame>
        <p:nvGraphicFramePr>
          <p:cNvPr id="3" name="Table 2"/>
          <p:cNvGraphicFramePr>
            <a:graphicFrameLocks noGrp="1"/>
          </p:cNvGraphicFramePr>
          <p:nvPr/>
        </p:nvGraphicFramePr>
        <p:xfrm>
          <a:off x="2567609" y="3225846"/>
          <a:ext cx="7776863" cy="1578877"/>
        </p:xfrm>
        <a:graphic>
          <a:graphicData uri="http://schemas.openxmlformats.org/drawingml/2006/table">
            <a:tbl>
              <a:tblPr firstRow="1" firstCol="1" bandRow="1">
                <a:tableStyleId>{5C22544A-7EE6-4342-B048-85BDC9FD1C3A}</a:tableStyleId>
              </a:tblPr>
              <a:tblGrid>
                <a:gridCol w="1103783">
                  <a:extLst>
                    <a:ext uri="{9D8B030D-6E8A-4147-A177-3AD203B41FA5}">
                      <a16:colId xmlns:a16="http://schemas.microsoft.com/office/drawing/2014/main" val="20000"/>
                    </a:ext>
                  </a:extLst>
                </a:gridCol>
                <a:gridCol w="530898">
                  <a:extLst>
                    <a:ext uri="{9D8B030D-6E8A-4147-A177-3AD203B41FA5}">
                      <a16:colId xmlns:a16="http://schemas.microsoft.com/office/drawing/2014/main" val="20001"/>
                    </a:ext>
                  </a:extLst>
                </a:gridCol>
                <a:gridCol w="530898">
                  <a:extLst>
                    <a:ext uri="{9D8B030D-6E8A-4147-A177-3AD203B41FA5}">
                      <a16:colId xmlns:a16="http://schemas.microsoft.com/office/drawing/2014/main" val="20002"/>
                    </a:ext>
                  </a:extLst>
                </a:gridCol>
                <a:gridCol w="530898">
                  <a:extLst>
                    <a:ext uri="{9D8B030D-6E8A-4147-A177-3AD203B41FA5}">
                      <a16:colId xmlns:a16="http://schemas.microsoft.com/office/drawing/2014/main" val="20003"/>
                    </a:ext>
                  </a:extLst>
                </a:gridCol>
                <a:gridCol w="530898">
                  <a:extLst>
                    <a:ext uri="{9D8B030D-6E8A-4147-A177-3AD203B41FA5}">
                      <a16:colId xmlns:a16="http://schemas.microsoft.com/office/drawing/2014/main" val="20004"/>
                    </a:ext>
                  </a:extLst>
                </a:gridCol>
                <a:gridCol w="530898">
                  <a:extLst>
                    <a:ext uri="{9D8B030D-6E8A-4147-A177-3AD203B41FA5}">
                      <a16:colId xmlns:a16="http://schemas.microsoft.com/office/drawing/2014/main" val="20005"/>
                    </a:ext>
                  </a:extLst>
                </a:gridCol>
                <a:gridCol w="530898">
                  <a:extLst>
                    <a:ext uri="{9D8B030D-6E8A-4147-A177-3AD203B41FA5}">
                      <a16:colId xmlns:a16="http://schemas.microsoft.com/office/drawing/2014/main" val="20006"/>
                    </a:ext>
                  </a:extLst>
                </a:gridCol>
                <a:gridCol w="530898">
                  <a:extLst>
                    <a:ext uri="{9D8B030D-6E8A-4147-A177-3AD203B41FA5}">
                      <a16:colId xmlns:a16="http://schemas.microsoft.com/office/drawing/2014/main" val="20007"/>
                    </a:ext>
                  </a:extLst>
                </a:gridCol>
                <a:gridCol w="530898">
                  <a:extLst>
                    <a:ext uri="{9D8B030D-6E8A-4147-A177-3AD203B41FA5}">
                      <a16:colId xmlns:a16="http://schemas.microsoft.com/office/drawing/2014/main" val="20008"/>
                    </a:ext>
                  </a:extLst>
                </a:gridCol>
                <a:gridCol w="530898">
                  <a:extLst>
                    <a:ext uri="{9D8B030D-6E8A-4147-A177-3AD203B41FA5}">
                      <a16:colId xmlns:a16="http://schemas.microsoft.com/office/drawing/2014/main" val="20009"/>
                    </a:ext>
                  </a:extLst>
                </a:gridCol>
                <a:gridCol w="631666">
                  <a:extLst>
                    <a:ext uri="{9D8B030D-6E8A-4147-A177-3AD203B41FA5}">
                      <a16:colId xmlns:a16="http://schemas.microsoft.com/office/drawing/2014/main" val="20010"/>
                    </a:ext>
                  </a:extLst>
                </a:gridCol>
                <a:gridCol w="631666">
                  <a:extLst>
                    <a:ext uri="{9D8B030D-6E8A-4147-A177-3AD203B41FA5}">
                      <a16:colId xmlns:a16="http://schemas.microsoft.com/office/drawing/2014/main" val="20011"/>
                    </a:ext>
                  </a:extLst>
                </a:gridCol>
                <a:gridCol w="631666">
                  <a:extLst>
                    <a:ext uri="{9D8B030D-6E8A-4147-A177-3AD203B41FA5}">
                      <a16:colId xmlns:a16="http://schemas.microsoft.com/office/drawing/2014/main" val="20012"/>
                    </a:ext>
                  </a:extLst>
                </a:gridCol>
              </a:tblGrid>
              <a:tr h="190890">
                <a:tc>
                  <a:txBody>
                    <a:bodyPr/>
                    <a:lstStyle/>
                    <a:p>
                      <a:pPr>
                        <a:lnSpc>
                          <a:spcPct val="150000"/>
                        </a:lnSpc>
                        <a:spcBef>
                          <a:spcPts val="600"/>
                        </a:spcBef>
                        <a:spcAft>
                          <a:spcPts val="0"/>
                        </a:spcAft>
                      </a:pPr>
                      <a:r>
                        <a:rPr lang="en-US" sz="1000" dirty="0">
                          <a:solidFill>
                            <a:schemeClr val="tx1"/>
                          </a:solidFill>
                          <a:effectLst/>
                        </a:rPr>
                        <a:t>Course</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PO1</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PO2</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PO3</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PO4</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PO5</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PO6</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PO7</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PO8</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PO9</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PO10</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PO11</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PO12</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90890">
                <a:tc>
                  <a:txBody>
                    <a:bodyPr/>
                    <a:lstStyle/>
                    <a:p>
                      <a:pPr>
                        <a:lnSpc>
                          <a:spcPct val="150000"/>
                        </a:lnSpc>
                        <a:spcBef>
                          <a:spcPts val="600"/>
                        </a:spcBef>
                        <a:spcAft>
                          <a:spcPts val="0"/>
                        </a:spcAft>
                      </a:pPr>
                      <a:r>
                        <a:rPr lang="en-US" sz="1000" dirty="0">
                          <a:solidFill>
                            <a:schemeClr val="tx1"/>
                          </a:solidFill>
                          <a:effectLst/>
                        </a:rPr>
                        <a:t>C101</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90890">
                <a:tc>
                  <a:txBody>
                    <a:bodyPr/>
                    <a:lstStyle/>
                    <a:p>
                      <a:pPr>
                        <a:lnSpc>
                          <a:spcPct val="150000"/>
                        </a:lnSpc>
                        <a:spcBef>
                          <a:spcPts val="600"/>
                        </a:spcBef>
                        <a:spcAft>
                          <a:spcPts val="0"/>
                        </a:spcAft>
                      </a:pPr>
                      <a:r>
                        <a:rPr lang="en-US" sz="1000" dirty="0">
                          <a:solidFill>
                            <a:schemeClr val="tx1"/>
                          </a:solidFill>
                          <a:effectLst/>
                        </a:rPr>
                        <a:t>C102</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90890">
                <a:tc>
                  <a:txBody>
                    <a:bodyPr/>
                    <a:lstStyle/>
                    <a:p>
                      <a:pPr>
                        <a:lnSpc>
                          <a:spcPct val="150000"/>
                        </a:lnSpc>
                        <a:spcBef>
                          <a:spcPts val="600"/>
                        </a:spcBef>
                        <a:spcAft>
                          <a:spcPts val="0"/>
                        </a:spcAft>
                      </a:pPr>
                      <a:r>
                        <a:rPr lang="en-US" sz="1000" dirty="0">
                          <a:solidFill>
                            <a:schemeClr val="tx1"/>
                          </a:solidFill>
                          <a:effectLst/>
                        </a:rPr>
                        <a:t>…</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90890">
                <a:tc>
                  <a:txBody>
                    <a:bodyPr/>
                    <a:lstStyle/>
                    <a:p>
                      <a:pPr>
                        <a:lnSpc>
                          <a:spcPct val="150000"/>
                        </a:lnSpc>
                        <a:spcBef>
                          <a:spcPts val="600"/>
                        </a:spcBef>
                        <a:spcAft>
                          <a:spcPts val="0"/>
                        </a:spcAft>
                      </a:pPr>
                      <a:r>
                        <a:rPr lang="en-US" sz="1000" dirty="0">
                          <a:solidFill>
                            <a:schemeClr val="tx1"/>
                          </a:solidFill>
                          <a:effectLst/>
                        </a:rPr>
                        <a:t>…</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90890">
                <a:tc>
                  <a:txBody>
                    <a:bodyPr/>
                    <a:lstStyle/>
                    <a:p>
                      <a:pPr>
                        <a:lnSpc>
                          <a:spcPct val="150000"/>
                        </a:lnSpc>
                        <a:spcBef>
                          <a:spcPts val="600"/>
                        </a:spcBef>
                        <a:spcAft>
                          <a:spcPts val="0"/>
                        </a:spcAft>
                      </a:pPr>
                      <a:r>
                        <a:rPr lang="en-US" sz="1000" dirty="0">
                          <a:solidFill>
                            <a:schemeClr val="tx1"/>
                          </a:solidFill>
                          <a:effectLst/>
                        </a:rPr>
                        <a:t>C409</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53959">
                <a:tc>
                  <a:txBody>
                    <a:bodyPr/>
                    <a:lstStyle/>
                    <a:p>
                      <a:pPr>
                        <a:lnSpc>
                          <a:spcPct val="150000"/>
                        </a:lnSpc>
                        <a:spcBef>
                          <a:spcPts val="600"/>
                        </a:spcBef>
                        <a:spcAft>
                          <a:spcPts val="0"/>
                        </a:spcAft>
                      </a:pPr>
                      <a:r>
                        <a:rPr lang="en-US" sz="1000" dirty="0">
                          <a:solidFill>
                            <a:schemeClr val="tx1"/>
                          </a:solidFill>
                          <a:effectLst/>
                        </a:rPr>
                        <a:t>Direct Attainment</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graphicFrame>
        <p:nvGraphicFramePr>
          <p:cNvPr id="4" name="Table 3"/>
          <p:cNvGraphicFramePr>
            <a:graphicFrameLocks noGrp="1"/>
          </p:cNvGraphicFramePr>
          <p:nvPr/>
        </p:nvGraphicFramePr>
        <p:xfrm>
          <a:off x="2567610" y="4992744"/>
          <a:ext cx="7776863" cy="1440161"/>
        </p:xfrm>
        <a:graphic>
          <a:graphicData uri="http://schemas.openxmlformats.org/drawingml/2006/table">
            <a:tbl>
              <a:tblPr firstRow="1" firstCol="1" bandRow="1">
                <a:tableStyleId>{5C22544A-7EE6-4342-B048-85BDC9FD1C3A}</a:tableStyleId>
              </a:tblPr>
              <a:tblGrid>
                <a:gridCol w="1296144">
                  <a:extLst>
                    <a:ext uri="{9D8B030D-6E8A-4147-A177-3AD203B41FA5}">
                      <a16:colId xmlns:a16="http://schemas.microsoft.com/office/drawing/2014/main" val="20000"/>
                    </a:ext>
                  </a:extLst>
                </a:gridCol>
                <a:gridCol w="432048">
                  <a:extLst>
                    <a:ext uri="{9D8B030D-6E8A-4147-A177-3AD203B41FA5}">
                      <a16:colId xmlns:a16="http://schemas.microsoft.com/office/drawing/2014/main" val="20001"/>
                    </a:ext>
                  </a:extLst>
                </a:gridCol>
                <a:gridCol w="437387">
                  <a:extLst>
                    <a:ext uri="{9D8B030D-6E8A-4147-A177-3AD203B41FA5}">
                      <a16:colId xmlns:a16="http://schemas.microsoft.com/office/drawing/2014/main" val="20002"/>
                    </a:ext>
                  </a:extLst>
                </a:gridCol>
                <a:gridCol w="530898">
                  <a:extLst>
                    <a:ext uri="{9D8B030D-6E8A-4147-A177-3AD203B41FA5}">
                      <a16:colId xmlns:a16="http://schemas.microsoft.com/office/drawing/2014/main" val="20003"/>
                    </a:ext>
                  </a:extLst>
                </a:gridCol>
                <a:gridCol w="530898">
                  <a:extLst>
                    <a:ext uri="{9D8B030D-6E8A-4147-A177-3AD203B41FA5}">
                      <a16:colId xmlns:a16="http://schemas.microsoft.com/office/drawing/2014/main" val="20004"/>
                    </a:ext>
                  </a:extLst>
                </a:gridCol>
                <a:gridCol w="530898">
                  <a:extLst>
                    <a:ext uri="{9D8B030D-6E8A-4147-A177-3AD203B41FA5}">
                      <a16:colId xmlns:a16="http://schemas.microsoft.com/office/drawing/2014/main" val="20005"/>
                    </a:ext>
                  </a:extLst>
                </a:gridCol>
                <a:gridCol w="530898">
                  <a:extLst>
                    <a:ext uri="{9D8B030D-6E8A-4147-A177-3AD203B41FA5}">
                      <a16:colId xmlns:a16="http://schemas.microsoft.com/office/drawing/2014/main" val="20006"/>
                    </a:ext>
                  </a:extLst>
                </a:gridCol>
                <a:gridCol w="530898">
                  <a:extLst>
                    <a:ext uri="{9D8B030D-6E8A-4147-A177-3AD203B41FA5}">
                      <a16:colId xmlns:a16="http://schemas.microsoft.com/office/drawing/2014/main" val="20007"/>
                    </a:ext>
                  </a:extLst>
                </a:gridCol>
                <a:gridCol w="530898">
                  <a:extLst>
                    <a:ext uri="{9D8B030D-6E8A-4147-A177-3AD203B41FA5}">
                      <a16:colId xmlns:a16="http://schemas.microsoft.com/office/drawing/2014/main" val="20008"/>
                    </a:ext>
                  </a:extLst>
                </a:gridCol>
                <a:gridCol w="530898">
                  <a:extLst>
                    <a:ext uri="{9D8B030D-6E8A-4147-A177-3AD203B41FA5}">
                      <a16:colId xmlns:a16="http://schemas.microsoft.com/office/drawing/2014/main" val="20009"/>
                    </a:ext>
                  </a:extLst>
                </a:gridCol>
                <a:gridCol w="631666">
                  <a:extLst>
                    <a:ext uri="{9D8B030D-6E8A-4147-A177-3AD203B41FA5}">
                      <a16:colId xmlns:a16="http://schemas.microsoft.com/office/drawing/2014/main" val="20010"/>
                    </a:ext>
                  </a:extLst>
                </a:gridCol>
                <a:gridCol w="631666">
                  <a:extLst>
                    <a:ext uri="{9D8B030D-6E8A-4147-A177-3AD203B41FA5}">
                      <a16:colId xmlns:a16="http://schemas.microsoft.com/office/drawing/2014/main" val="20011"/>
                    </a:ext>
                  </a:extLst>
                </a:gridCol>
                <a:gridCol w="631666">
                  <a:extLst>
                    <a:ext uri="{9D8B030D-6E8A-4147-A177-3AD203B41FA5}">
                      <a16:colId xmlns:a16="http://schemas.microsoft.com/office/drawing/2014/main" val="20012"/>
                    </a:ext>
                  </a:extLst>
                </a:gridCol>
              </a:tblGrid>
              <a:tr h="210112">
                <a:tc>
                  <a:txBody>
                    <a:bodyPr/>
                    <a:lstStyle/>
                    <a:p>
                      <a:pPr>
                        <a:lnSpc>
                          <a:spcPct val="150000"/>
                        </a:lnSpc>
                        <a:spcBef>
                          <a:spcPts val="600"/>
                        </a:spcBef>
                        <a:spcAft>
                          <a:spcPts val="0"/>
                        </a:spcAft>
                      </a:pPr>
                      <a:r>
                        <a:rPr lang="en-US" sz="1000" dirty="0">
                          <a:solidFill>
                            <a:schemeClr val="tx1"/>
                          </a:solidFill>
                          <a:effectLst/>
                        </a:rPr>
                        <a:t>Survey</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PO1</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PO2</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PO3</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PO4</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PO5</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PO6</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PO7</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PO8</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PO9</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PO10</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PO11</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PO12</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10112">
                <a:tc>
                  <a:txBody>
                    <a:bodyPr/>
                    <a:lstStyle/>
                    <a:p>
                      <a:pPr>
                        <a:lnSpc>
                          <a:spcPct val="150000"/>
                        </a:lnSpc>
                        <a:spcBef>
                          <a:spcPts val="600"/>
                        </a:spcBef>
                        <a:spcAft>
                          <a:spcPts val="0"/>
                        </a:spcAft>
                      </a:pPr>
                      <a:r>
                        <a:rPr lang="en-US" sz="1000" dirty="0">
                          <a:solidFill>
                            <a:schemeClr val="tx1"/>
                          </a:solidFill>
                          <a:effectLst/>
                        </a:rPr>
                        <a:t>Survey 1</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10112">
                <a:tc>
                  <a:txBody>
                    <a:bodyPr/>
                    <a:lstStyle/>
                    <a:p>
                      <a:pPr>
                        <a:lnSpc>
                          <a:spcPct val="150000"/>
                        </a:lnSpc>
                        <a:spcBef>
                          <a:spcPts val="600"/>
                        </a:spcBef>
                        <a:spcAft>
                          <a:spcPts val="0"/>
                        </a:spcAft>
                      </a:pPr>
                      <a:r>
                        <a:rPr lang="en-US" sz="1000" dirty="0">
                          <a:solidFill>
                            <a:schemeClr val="tx1"/>
                          </a:solidFill>
                          <a:effectLst/>
                        </a:rPr>
                        <a:t>Survey 2</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10112">
                <a:tc>
                  <a:txBody>
                    <a:bodyPr/>
                    <a:lstStyle/>
                    <a:p>
                      <a:pPr>
                        <a:lnSpc>
                          <a:spcPct val="150000"/>
                        </a:lnSpc>
                        <a:spcBef>
                          <a:spcPts val="600"/>
                        </a:spcBef>
                        <a:spcAft>
                          <a:spcPts val="0"/>
                        </a:spcAft>
                      </a:pPr>
                      <a:r>
                        <a:rPr lang="en-US" sz="1000" dirty="0">
                          <a:solidFill>
                            <a:schemeClr val="tx1"/>
                          </a:solidFill>
                          <a:effectLst/>
                        </a:rPr>
                        <a:t>Survey 3</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10112">
                <a:tc>
                  <a:txBody>
                    <a:bodyPr/>
                    <a:lstStyle/>
                    <a:p>
                      <a:pPr>
                        <a:lnSpc>
                          <a:spcPct val="150000"/>
                        </a:lnSpc>
                        <a:spcBef>
                          <a:spcPts val="600"/>
                        </a:spcBef>
                        <a:spcAft>
                          <a:spcPts val="0"/>
                        </a:spcAft>
                      </a:pPr>
                      <a:r>
                        <a:rPr lang="en-US" sz="1000" dirty="0">
                          <a:solidFill>
                            <a:schemeClr val="tx1"/>
                          </a:solidFill>
                          <a:effectLst/>
                        </a:rPr>
                        <a:t>…..</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89601">
                <a:tc>
                  <a:txBody>
                    <a:bodyPr/>
                    <a:lstStyle/>
                    <a:p>
                      <a:pPr>
                        <a:lnSpc>
                          <a:spcPct val="150000"/>
                        </a:lnSpc>
                        <a:spcBef>
                          <a:spcPts val="600"/>
                        </a:spcBef>
                        <a:spcAft>
                          <a:spcPts val="0"/>
                        </a:spcAft>
                      </a:pPr>
                      <a:r>
                        <a:rPr lang="en-US" sz="1000" dirty="0">
                          <a:solidFill>
                            <a:schemeClr val="tx1"/>
                          </a:solidFill>
                          <a:effectLst/>
                        </a:rPr>
                        <a:t>Indirect Attainment</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50000"/>
                        </a:lnSpc>
                        <a:spcBef>
                          <a:spcPts val="600"/>
                        </a:spcBef>
                        <a:spcAft>
                          <a:spcPts val="0"/>
                        </a:spcAft>
                      </a:pPr>
                      <a:r>
                        <a:rPr lang="en-US" sz="1000" dirty="0">
                          <a:solidFill>
                            <a:schemeClr val="tx1"/>
                          </a:solidFill>
                          <a:effectLst/>
                        </a:rPr>
                        <a:t> </a:t>
                      </a:r>
                      <a:endParaRPr lang="en-IN" sz="100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6" name="Slide Number Placeholder 5">
            <a:extLst>
              <a:ext uri="{FF2B5EF4-FFF2-40B4-BE49-F238E27FC236}">
                <a16:creationId xmlns:a16="http://schemas.microsoft.com/office/drawing/2014/main" id="{1EA3BD4E-7B07-4EF5-8634-297A437D818F}"/>
              </a:ext>
            </a:extLst>
          </p:cNvPr>
          <p:cNvSpPr>
            <a:spLocks noGrp="1"/>
          </p:cNvSpPr>
          <p:nvPr>
            <p:ph type="sldNum" sz="quarter" idx="12"/>
          </p:nvPr>
        </p:nvSpPr>
        <p:spPr/>
        <p:txBody>
          <a:bodyPr/>
          <a:lstStyle/>
          <a:p>
            <a:fld id="{422658B8-A02A-475D-9AE9-842168B0879B}" type="slidenum">
              <a:rPr lang="en-IN" smtClean="0"/>
              <a:t>105</a:t>
            </a:fld>
            <a:endParaRPr lang="en-IN" dirty="0"/>
          </a:p>
        </p:txBody>
      </p:sp>
    </p:spTree>
    <p:extLst>
      <p:ext uri="{BB962C8B-B14F-4D97-AF65-F5344CB8AC3E}">
        <p14:creationId xmlns:p14="http://schemas.microsoft.com/office/powerpoint/2010/main" val="368174200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91544" y="476673"/>
            <a:ext cx="8280920" cy="5078313"/>
          </a:xfrm>
          <a:prstGeom prst="rect">
            <a:avLst/>
          </a:prstGeom>
        </p:spPr>
        <p:txBody>
          <a:bodyPr wrap="square">
            <a:spAutoFit/>
          </a:bodyPr>
          <a:lstStyle/>
          <a:p>
            <a:r>
              <a:rPr lang="en-US" sz="1200" b="1" dirty="0"/>
              <a:t>Note: </a:t>
            </a:r>
            <a:r>
              <a:rPr lang="en-US" sz="1200" i="1" dirty="0"/>
              <a:t>Similar table is to be prepared for PSOs</a:t>
            </a:r>
            <a:endParaRPr lang="en-IN" sz="1200" dirty="0"/>
          </a:p>
          <a:p>
            <a:r>
              <a:rPr lang="en-US" sz="1200" dirty="0"/>
              <a:t>C101, C102 are indicative courses in the first year. Similarly, C409 is final year course. First numeric digit indicates year of study and remaining two digits indicate course nos. in the respective year of study.</a:t>
            </a:r>
            <a:endParaRPr lang="en-IN" sz="1200" dirty="0"/>
          </a:p>
          <a:p>
            <a:r>
              <a:rPr lang="en-US" sz="1200" dirty="0">
                <a:sym typeface="Symbol"/>
              </a:rPr>
              <a:t></a:t>
            </a:r>
            <a:r>
              <a:rPr lang="en-US" sz="1200" dirty="0"/>
              <a:t> Direct attainment level of a PO &amp; PSO is determined by taking average across all courses addressing that PO and/or PSO. Fractional numbers may be used for example 1.55. </a:t>
            </a:r>
            <a:endParaRPr lang="en-IN" sz="1200" dirty="0"/>
          </a:p>
          <a:p>
            <a:r>
              <a:rPr lang="en-US" sz="1200" dirty="0">
                <a:sym typeface="Symbol"/>
              </a:rPr>
              <a:t></a:t>
            </a:r>
            <a:r>
              <a:rPr lang="en-US" sz="1200" dirty="0"/>
              <a:t> Indirect attainment level of PO &amp; PSO is determined based on the student exit surveys, employer surveys, co-curricular activities, extracurricular activities etc.</a:t>
            </a:r>
            <a:endParaRPr lang="en-IN" sz="1200" dirty="0"/>
          </a:p>
          <a:p>
            <a:r>
              <a:rPr lang="en-US" sz="1200" b="1" dirty="0"/>
              <a:t>Example:</a:t>
            </a:r>
            <a:endParaRPr lang="en-IN" sz="1200" dirty="0"/>
          </a:p>
          <a:p>
            <a:pPr lvl="0"/>
            <a:r>
              <a:rPr lang="en-US" sz="1200" dirty="0"/>
              <a:t>It is assumed that a particular PO has been mapped to four courses C2O1, C3O2, C3O3 and C4O1</a:t>
            </a:r>
            <a:endParaRPr lang="en-IN" sz="1200" dirty="0"/>
          </a:p>
          <a:p>
            <a:pPr lvl="0"/>
            <a:r>
              <a:rPr lang="en-US" sz="1200" dirty="0"/>
              <a:t>The attainment level for each of the four courses will be as per the examples shown in 3.2.2</a:t>
            </a:r>
            <a:endParaRPr lang="en-IN" sz="1200" dirty="0"/>
          </a:p>
          <a:p>
            <a:pPr lvl="0"/>
            <a:r>
              <a:rPr lang="en-US" sz="1200" dirty="0"/>
              <a:t>PO attainment level will be based on attainment levels of direct assessment and indirect assessment </a:t>
            </a:r>
            <a:endParaRPr lang="en-IN" sz="1200" dirty="0"/>
          </a:p>
          <a:p>
            <a:pPr lvl="0"/>
            <a:r>
              <a:rPr lang="en-IN" sz="1200" dirty="0"/>
              <a:t>For affiliated, non-autonomous colleges</a:t>
            </a:r>
            <a:r>
              <a:rPr lang="en-US" sz="1200" dirty="0"/>
              <a:t>, it is assumed that while deciding on overall attainment level 80% weightage may be given to direct assessment and 20% weightage to indirect assessment through surveys from students(largely), employers (to some extent).  Program may have different weightages with appropriate justification.</a:t>
            </a:r>
            <a:endParaRPr lang="en-IN" sz="1200" dirty="0"/>
          </a:p>
          <a:p>
            <a:pPr lvl="0"/>
            <a:r>
              <a:rPr lang="en-US" sz="1200" dirty="0"/>
              <a:t>Assuming following actual attainment levels: </a:t>
            </a:r>
            <a:endParaRPr lang="en-IN" sz="1200" dirty="0"/>
          </a:p>
          <a:p>
            <a:r>
              <a:rPr lang="en-US" sz="1200" dirty="0"/>
              <a:t> </a:t>
            </a:r>
            <a:endParaRPr lang="en-IN" sz="1200" dirty="0"/>
          </a:p>
          <a:p>
            <a:r>
              <a:rPr lang="en-US" sz="1200" b="1" dirty="0"/>
              <a:t>Direct Assessment</a:t>
            </a:r>
            <a:endParaRPr lang="en-IN" sz="1200" dirty="0"/>
          </a:p>
          <a:p>
            <a:r>
              <a:rPr lang="en-US" sz="1200" dirty="0"/>
              <a:t>C201 –High (3)</a:t>
            </a:r>
            <a:endParaRPr lang="en-IN" sz="1200" dirty="0"/>
          </a:p>
          <a:p>
            <a:r>
              <a:rPr lang="en-US" sz="1200" dirty="0"/>
              <a:t>C302 – Medium (2)</a:t>
            </a:r>
            <a:endParaRPr lang="en-IN" sz="1200" dirty="0"/>
          </a:p>
          <a:p>
            <a:r>
              <a:rPr lang="en-US" sz="1200" dirty="0"/>
              <a:t>C303 – Low (1)</a:t>
            </a:r>
            <a:endParaRPr lang="en-IN" sz="1200" dirty="0"/>
          </a:p>
          <a:p>
            <a:r>
              <a:rPr lang="en-US" sz="1200" dirty="0"/>
              <a:t>C401 – High (3)</a:t>
            </a:r>
            <a:endParaRPr lang="en-IN" sz="1200" dirty="0"/>
          </a:p>
          <a:p>
            <a:r>
              <a:rPr lang="en-US" sz="1200" dirty="0"/>
              <a:t>Attainment level will be summation of levels divided by no. of courses 3+2+1+3/4= 9/4=2.25</a:t>
            </a:r>
            <a:endParaRPr lang="en-IN" sz="1200" dirty="0"/>
          </a:p>
          <a:p>
            <a:r>
              <a:rPr lang="en-US" sz="1200" b="1" dirty="0"/>
              <a:t>Indirect Assessment</a:t>
            </a:r>
            <a:endParaRPr lang="en-IN" sz="1200" dirty="0"/>
          </a:p>
          <a:p>
            <a:r>
              <a:rPr lang="en-US" sz="1200" dirty="0"/>
              <a:t>Surveys, Analysis, customized to an average value as per levels 1, 2 &amp; 3.</a:t>
            </a:r>
            <a:endParaRPr lang="en-IN" sz="1200" dirty="0"/>
          </a:p>
          <a:p>
            <a:r>
              <a:rPr lang="en-US" sz="1200" dirty="0"/>
              <a:t>Assumed level - 2</a:t>
            </a:r>
            <a:endParaRPr lang="en-IN" sz="1200" dirty="0"/>
          </a:p>
          <a:p>
            <a:pPr lvl="0"/>
            <a:r>
              <a:rPr lang="en-US" sz="1200" dirty="0"/>
              <a:t>PO Attainment level will be 80% of direct assessment + 20% of indirect assessment i.e. 1.8 + 0.4 = 2.2.</a:t>
            </a:r>
            <a:endParaRPr lang="en-IN" sz="1200" dirty="0"/>
          </a:p>
          <a:p>
            <a:r>
              <a:rPr lang="en-US" sz="1200" b="1" dirty="0"/>
              <a:t>Note: Similarly for PSOs</a:t>
            </a:r>
            <a:endParaRPr lang="en-IN" sz="1200" dirty="0"/>
          </a:p>
        </p:txBody>
      </p:sp>
      <p:sp>
        <p:nvSpPr>
          <p:cNvPr id="4" name="Slide Number Placeholder 3">
            <a:extLst>
              <a:ext uri="{FF2B5EF4-FFF2-40B4-BE49-F238E27FC236}">
                <a16:creationId xmlns:a16="http://schemas.microsoft.com/office/drawing/2014/main" id="{145BC846-A70F-477E-83D3-8D988E5DFA14}"/>
              </a:ext>
            </a:extLst>
          </p:cNvPr>
          <p:cNvSpPr>
            <a:spLocks noGrp="1"/>
          </p:cNvSpPr>
          <p:nvPr>
            <p:ph type="sldNum" sz="quarter" idx="12"/>
          </p:nvPr>
        </p:nvSpPr>
        <p:spPr/>
        <p:txBody>
          <a:bodyPr/>
          <a:lstStyle/>
          <a:p>
            <a:fld id="{422658B8-A02A-475D-9AE9-842168B0879B}" type="slidenum">
              <a:rPr lang="en-IN" smtClean="0"/>
              <a:t>106</a:t>
            </a:fld>
            <a:endParaRPr lang="en-IN" dirty="0"/>
          </a:p>
        </p:txBody>
      </p:sp>
    </p:spTree>
    <p:extLst>
      <p:ext uri="{BB962C8B-B14F-4D97-AF65-F5344CB8AC3E}">
        <p14:creationId xmlns:p14="http://schemas.microsoft.com/office/powerpoint/2010/main" val="215737872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C83C7-4B99-4134-A729-CC0F1BEA3073}"/>
              </a:ext>
            </a:extLst>
          </p:cNvPr>
          <p:cNvSpPr>
            <a:spLocks noGrp="1"/>
          </p:cNvSpPr>
          <p:nvPr>
            <p:ph type="title"/>
          </p:nvPr>
        </p:nvSpPr>
        <p:spPr>
          <a:xfrm>
            <a:off x="838200" y="365125"/>
            <a:ext cx="10515600" cy="492831"/>
          </a:xfrm>
        </p:spPr>
        <p:txBody>
          <a:bodyPr>
            <a:normAutofit fontScale="90000"/>
          </a:bodyPr>
          <a:lstStyle/>
          <a:p>
            <a:r>
              <a:rPr lang="en-US" dirty="0"/>
              <a:t>	Capsule view of SAR contents</a:t>
            </a:r>
            <a:endParaRPr lang="en-IN" dirty="0"/>
          </a:p>
        </p:txBody>
      </p:sp>
      <p:sp>
        <p:nvSpPr>
          <p:cNvPr id="3" name="Content Placeholder 2">
            <a:extLst>
              <a:ext uri="{FF2B5EF4-FFF2-40B4-BE49-F238E27FC236}">
                <a16:creationId xmlns:a16="http://schemas.microsoft.com/office/drawing/2014/main" id="{C42BCFF6-4012-4E7C-A8BB-2FBB1735AB0F}"/>
              </a:ext>
            </a:extLst>
          </p:cNvPr>
          <p:cNvSpPr>
            <a:spLocks noGrp="1"/>
          </p:cNvSpPr>
          <p:nvPr>
            <p:ph idx="1"/>
          </p:nvPr>
        </p:nvSpPr>
        <p:spPr>
          <a:xfrm>
            <a:off x="838200" y="857956"/>
            <a:ext cx="10515600" cy="5892800"/>
          </a:xfrm>
        </p:spPr>
        <p:txBody>
          <a:bodyPr/>
          <a:lstStyle/>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SAR has data for 3 years  CAY, CAYm1, CAYm2 (in a few places for 4 years)</a:t>
            </a:r>
          </a:p>
          <a:p>
            <a:pPr marL="0" indent="0">
              <a:lnSpc>
                <a:spcPct val="100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list of equipment in labs </a:t>
            </a:r>
            <a:r>
              <a:rPr lang="en-IN" sz="24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criterion 6</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faculty information, faculty publications,</a:t>
            </a:r>
          </a:p>
          <a:p>
            <a:pPr marL="0" indent="0">
              <a:lnSpc>
                <a:spcPct val="100000"/>
              </a:lnSpc>
              <a:spcAft>
                <a:spcPts val="800"/>
              </a:spcAft>
              <a:buNone/>
            </a:pPr>
            <a:r>
              <a:rPr lang="en-IN" sz="2400" b="1" dirty="0">
                <a:solidFill>
                  <a:srgbClr val="C00000"/>
                </a:solidFill>
                <a:latin typeface="Calibri" panose="020F0502020204030204" pitchFamily="34" charset="0"/>
                <a:ea typeface="Calibri" panose="020F0502020204030204" pitchFamily="34" charset="0"/>
                <a:cs typeface="Calibri" panose="020F0502020204030204" pitchFamily="34" charset="0"/>
              </a:rPr>
              <a:t>criterion 5</a:t>
            </a:r>
            <a:r>
              <a:rPr lang="en-IN" sz="2400" b="1" dirty="0">
                <a:latin typeface="Calibri Light" panose="020F0302020204030204" pitchFamily="34" charset="0"/>
                <a:ea typeface="Calibri" panose="020F0502020204030204" pitchFamily="34" charset="0"/>
                <a:cs typeface="Calibri Light" panose="020F0302020204030204" pitchFamily="34" charset="0"/>
              </a:rPr>
              <a:t>, </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student performance, placement </a:t>
            </a:r>
            <a:r>
              <a:rPr lang="en-IN" sz="24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criterion 4</a:t>
            </a: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SAR describes processes (e.g. how Vision/Mission are made, stake holder</a:t>
            </a: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involvement, how CO, PO attainment are calculated)</a:t>
            </a: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SAR has calculations, e.g. SFR, FSFR, CO, PO attainment, Expenditure per student,</a:t>
            </a: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calculation by peer visit committee provides scoring with justifications in writing - the scoring may differ from that of the institution/program as given in SAR</a:t>
            </a:r>
          </a:p>
          <a:p>
            <a:endParaRPr lang="en-IN" dirty="0"/>
          </a:p>
        </p:txBody>
      </p:sp>
      <p:sp>
        <p:nvSpPr>
          <p:cNvPr id="4" name="Slide Number Placeholder 3">
            <a:extLst>
              <a:ext uri="{FF2B5EF4-FFF2-40B4-BE49-F238E27FC236}">
                <a16:creationId xmlns:a16="http://schemas.microsoft.com/office/drawing/2014/main" id="{EA311F0D-1650-4D3A-ABB7-9756019E2E86}"/>
              </a:ext>
            </a:extLst>
          </p:cNvPr>
          <p:cNvSpPr>
            <a:spLocks noGrp="1"/>
          </p:cNvSpPr>
          <p:nvPr>
            <p:ph type="sldNum" sz="quarter" idx="12"/>
          </p:nvPr>
        </p:nvSpPr>
        <p:spPr/>
        <p:txBody>
          <a:bodyPr/>
          <a:lstStyle/>
          <a:p>
            <a:fld id="{71EC9CE2-5AEF-428F-9B76-4FE97200EC74}" type="slidenum">
              <a:rPr lang="en-IN" smtClean="0"/>
              <a:t>107</a:t>
            </a:fld>
            <a:endParaRPr lang="en-IN" dirty="0"/>
          </a:p>
        </p:txBody>
      </p:sp>
    </p:spTree>
    <p:extLst>
      <p:ext uri="{BB962C8B-B14F-4D97-AF65-F5344CB8AC3E}">
        <p14:creationId xmlns:p14="http://schemas.microsoft.com/office/powerpoint/2010/main" val="409291731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F88E1-3949-431E-838B-9A1D1688284E}"/>
              </a:ext>
            </a:extLst>
          </p:cNvPr>
          <p:cNvSpPr>
            <a:spLocks noGrp="1"/>
          </p:cNvSpPr>
          <p:nvPr>
            <p:ph type="title"/>
          </p:nvPr>
        </p:nvSpPr>
        <p:spPr>
          <a:xfrm>
            <a:off x="838200" y="136525"/>
            <a:ext cx="10515600" cy="630061"/>
          </a:xfrm>
        </p:spPr>
        <p:txBody>
          <a:bodyPr>
            <a:normAutofit fontScale="90000"/>
          </a:bodyPr>
          <a:lstStyle/>
          <a:p>
            <a:r>
              <a:rPr lang="en-US" dirty="0"/>
              <a:t>	</a:t>
            </a:r>
            <a:r>
              <a:rPr lang="en-US" sz="3600" dirty="0"/>
              <a:t>what to look for in SAR/website and during the visit</a:t>
            </a:r>
            <a:endParaRPr lang="en-IN" dirty="0"/>
          </a:p>
        </p:txBody>
      </p:sp>
      <p:sp>
        <p:nvSpPr>
          <p:cNvPr id="3" name="Content Placeholder 2">
            <a:extLst>
              <a:ext uri="{FF2B5EF4-FFF2-40B4-BE49-F238E27FC236}">
                <a16:creationId xmlns:a16="http://schemas.microsoft.com/office/drawing/2014/main" id="{81DCE32E-2C20-404A-AD9C-F8F0F7DFD15A}"/>
              </a:ext>
            </a:extLst>
          </p:cNvPr>
          <p:cNvSpPr>
            <a:spLocks noGrp="1"/>
          </p:cNvSpPr>
          <p:nvPr>
            <p:ph idx="1"/>
          </p:nvPr>
        </p:nvSpPr>
        <p:spPr>
          <a:xfrm>
            <a:off x="838200" y="766586"/>
            <a:ext cx="10515600" cy="6091413"/>
          </a:xfrm>
        </p:spPr>
        <p:txBody>
          <a:bodyPr>
            <a:normAutofit/>
          </a:bodyPr>
          <a:lstStyle/>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Clean, good course files – must include question papers, Answer keys or rubrics, result analysis</a:t>
            </a:r>
            <a:r>
              <a:rPr lang="en-IN" sz="2400" b="1" dirty="0">
                <a:latin typeface="Calibri Light" panose="020F0302020204030204" pitchFamily="34" charset="0"/>
                <a:ea typeface="Calibri" panose="020F0502020204030204" pitchFamily="34" charset="0"/>
                <a:cs typeface="Calibri Light" panose="020F0302020204030204" pitchFamily="34" charset="0"/>
              </a:rPr>
              <a:t>, CO-attainment</a:t>
            </a:r>
          </a:p>
          <a:p>
            <a:pPr>
              <a:lnSpc>
                <a:spcPct val="107000"/>
              </a:lnSpc>
              <a:spcAft>
                <a:spcPts val="800"/>
              </a:spcAft>
            </a:pPr>
            <a:r>
              <a:rPr lang="en-IN" sz="2400" b="1" dirty="0">
                <a:latin typeface="Calibri Light" panose="020F0302020204030204" pitchFamily="34" charset="0"/>
                <a:ea typeface="Calibri" panose="020F0502020204030204" pitchFamily="34" charset="0"/>
                <a:cs typeface="Calibri Light" panose="020F0302020204030204" pitchFamily="34" charset="0"/>
              </a:rPr>
              <a:t>CO-&gt;PO mapping - justification in terms of implementation</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How were thresholds/rubrics arrived at for CO/PO attainment calculations?</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Use of tools – spread sheets are helpful – saves time, can vary parameters  (for example, thresholds) and analyse</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Incremental maintenance/updates  of data at department/program/institution level on ongoing, continuous basis</a:t>
            </a:r>
          </a:p>
          <a:p>
            <a:pPr>
              <a:lnSpc>
                <a:spcPct val="120000"/>
              </a:lnSpc>
              <a:spcAft>
                <a:spcPts val="800"/>
              </a:spcAft>
            </a:pPr>
            <a:r>
              <a:rPr lang="en-IN" sz="2400" b="1" dirty="0">
                <a:latin typeface="Calibri Light" panose="020F0302020204030204" pitchFamily="34" charset="0"/>
                <a:ea typeface="Calibri" panose="020F0502020204030204" pitchFamily="34" charset="0"/>
                <a:cs typeface="Calibri Light" panose="020F0302020204030204" pitchFamily="34" charset="0"/>
              </a:rPr>
              <a:t>E</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fforts toward complex problem solving </a:t>
            </a:r>
            <a:r>
              <a:rPr lang="en-IN" sz="2400" b="1" dirty="0">
                <a:latin typeface="Calibri Light" panose="020F0302020204030204" pitchFamily="34" charset="0"/>
                <a:ea typeface="Calibri" panose="020F0502020204030204" pitchFamily="34" charset="0"/>
                <a:cs typeface="Calibri Light" panose="020F0302020204030204" pitchFamily="34" charset="0"/>
              </a:rPr>
              <a:t> - </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higher Bloom-level </a:t>
            </a:r>
            <a:r>
              <a:rPr lang="en-IN" sz="2400" b="1" dirty="0">
                <a:latin typeface="Calibri Light" panose="020F0302020204030204" pitchFamily="34" charset="0"/>
                <a:ea typeface="Calibri" panose="020F0502020204030204" pitchFamily="34" charset="0"/>
                <a:cs typeface="Calibri Light" panose="020F0302020204030204" pitchFamily="34" charset="0"/>
              </a:rPr>
              <a:t>Questions (HOTS) in assessments</a:t>
            </a:r>
            <a:endParaRPr lang="en-IN" sz="2400" b="1" dirty="0">
              <a:effectLst/>
              <a:latin typeface="Calibri Light" panose="020F0302020204030204" pitchFamily="34" charset="0"/>
              <a:ea typeface="Calibri" panose="020F0502020204030204" pitchFamily="34" charset="0"/>
              <a:cs typeface="Calibri Light" panose="020F0302020204030204" pitchFamily="34" charset="0"/>
            </a:endParaRPr>
          </a:p>
          <a:p>
            <a:pPr>
              <a:lnSpc>
                <a:spcPct val="107000"/>
              </a:lnSpc>
              <a:spcAft>
                <a:spcPts val="800"/>
              </a:spcAft>
            </a:pPr>
            <a:r>
              <a:rPr lang="en-IN" sz="2400" b="1" dirty="0">
                <a:latin typeface="Calibri Light" panose="020F0302020204030204" pitchFamily="34" charset="0"/>
                <a:ea typeface="Calibri" panose="020F0502020204030204" pitchFamily="34" charset="0"/>
                <a:cs typeface="Calibri Light" panose="020F0302020204030204" pitchFamily="34" charset="0"/>
              </a:rPr>
              <a:t>F</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aculty awareness and depth of understanding of the SAR</a:t>
            </a:r>
          </a:p>
          <a:p>
            <a:pPr>
              <a:lnSpc>
                <a:spcPct val="107000"/>
              </a:lnSpc>
              <a:spcAft>
                <a:spcPts val="800"/>
              </a:spcAft>
            </a:pPr>
            <a:endParaRPr lang="en-IN" sz="2400" b="1" dirty="0">
              <a:effectLst/>
              <a:latin typeface="Calibri Light" panose="020F0302020204030204" pitchFamily="34" charset="0"/>
              <a:ea typeface="Calibri" panose="020F0502020204030204" pitchFamily="34" charset="0"/>
              <a:cs typeface="Calibri Light" panose="020F0302020204030204" pitchFamily="34" charset="0"/>
            </a:endParaRPr>
          </a:p>
          <a:p>
            <a:endParaRPr lang="en-IN" dirty="0"/>
          </a:p>
        </p:txBody>
      </p:sp>
      <p:sp>
        <p:nvSpPr>
          <p:cNvPr id="4" name="Slide Number Placeholder 3">
            <a:extLst>
              <a:ext uri="{FF2B5EF4-FFF2-40B4-BE49-F238E27FC236}">
                <a16:creationId xmlns:a16="http://schemas.microsoft.com/office/drawing/2014/main" id="{A3ACB238-A38C-4153-BFDC-A66380138373}"/>
              </a:ext>
            </a:extLst>
          </p:cNvPr>
          <p:cNvSpPr>
            <a:spLocks noGrp="1"/>
          </p:cNvSpPr>
          <p:nvPr>
            <p:ph type="sldNum" sz="quarter" idx="12"/>
          </p:nvPr>
        </p:nvSpPr>
        <p:spPr/>
        <p:txBody>
          <a:bodyPr/>
          <a:lstStyle/>
          <a:p>
            <a:fld id="{71EC9CE2-5AEF-428F-9B76-4FE97200EC74}" type="slidenum">
              <a:rPr lang="en-IN" smtClean="0"/>
              <a:t>108</a:t>
            </a:fld>
            <a:endParaRPr lang="en-IN" dirty="0"/>
          </a:p>
        </p:txBody>
      </p:sp>
      <p:sp>
        <p:nvSpPr>
          <p:cNvPr id="6" name="Rectangle 5">
            <a:extLst>
              <a:ext uri="{FF2B5EF4-FFF2-40B4-BE49-F238E27FC236}">
                <a16:creationId xmlns:a16="http://schemas.microsoft.com/office/drawing/2014/main" id="{0F1A271E-0FA9-4CDD-9A68-CE9DC87AFB17}"/>
              </a:ext>
            </a:extLst>
          </p:cNvPr>
          <p:cNvSpPr/>
          <p:nvPr/>
        </p:nvSpPr>
        <p:spPr>
          <a:xfrm>
            <a:off x="733168" y="708454"/>
            <a:ext cx="10620632" cy="601302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noFill/>
            </a:endParaRPr>
          </a:p>
        </p:txBody>
      </p:sp>
    </p:spTree>
    <p:extLst>
      <p:ext uri="{BB962C8B-B14F-4D97-AF65-F5344CB8AC3E}">
        <p14:creationId xmlns:p14="http://schemas.microsoft.com/office/powerpoint/2010/main" val="14236126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983EA-213D-48A8-B6F9-6C173ED2159E}"/>
              </a:ext>
            </a:extLst>
          </p:cNvPr>
          <p:cNvSpPr>
            <a:spLocks noGrp="1"/>
          </p:cNvSpPr>
          <p:nvPr>
            <p:ph type="title"/>
          </p:nvPr>
        </p:nvSpPr>
        <p:spPr>
          <a:xfrm>
            <a:off x="838200" y="365125"/>
            <a:ext cx="10515600" cy="409231"/>
          </a:xfrm>
        </p:spPr>
        <p:txBody>
          <a:bodyPr>
            <a:noAutofit/>
          </a:bodyPr>
          <a:lstStyle/>
          <a:p>
            <a:pPr algn="ctr"/>
            <a:r>
              <a:rPr lang="en-US" sz="2800" b="1" dirty="0"/>
              <a:t>what to look for in SAR/website and during the visit (contd..)</a:t>
            </a:r>
            <a:endParaRPr lang="en-IN" sz="2800" b="1" dirty="0"/>
          </a:p>
        </p:txBody>
      </p:sp>
      <p:sp>
        <p:nvSpPr>
          <p:cNvPr id="3" name="Content Placeholder 2">
            <a:extLst>
              <a:ext uri="{FF2B5EF4-FFF2-40B4-BE49-F238E27FC236}">
                <a16:creationId xmlns:a16="http://schemas.microsoft.com/office/drawing/2014/main" id="{98DB9C68-14E8-4079-9FA6-D4346FB8BDEC}"/>
              </a:ext>
            </a:extLst>
          </p:cNvPr>
          <p:cNvSpPr>
            <a:spLocks noGrp="1"/>
          </p:cNvSpPr>
          <p:nvPr>
            <p:ph idx="1"/>
          </p:nvPr>
        </p:nvSpPr>
        <p:spPr>
          <a:xfrm>
            <a:off x="838200" y="1202724"/>
            <a:ext cx="10515600" cy="4974239"/>
          </a:xfrm>
        </p:spPr>
        <p:txBody>
          <a:bodyPr/>
          <a:lstStyle/>
          <a:p>
            <a:pPr>
              <a:lnSpc>
                <a:spcPct val="107000"/>
              </a:lnSpc>
              <a:spcAft>
                <a:spcPts val="800"/>
              </a:spcAft>
            </a:pPr>
            <a:endParaRPr lang="en-IN" sz="2400" b="1" dirty="0">
              <a:latin typeface="Calibri Light" panose="020F0302020204030204" pitchFamily="34" charset="0"/>
              <a:ea typeface="Calibri" panose="020F0502020204030204" pitchFamily="34" charset="0"/>
              <a:cs typeface="Calibri Light" panose="020F0302020204030204" pitchFamily="34" charset="0"/>
            </a:endParaRPr>
          </a:p>
          <a:p>
            <a:pPr>
              <a:lnSpc>
                <a:spcPct val="107000"/>
              </a:lnSpc>
              <a:spcAft>
                <a:spcPts val="800"/>
              </a:spcAft>
            </a:pPr>
            <a:r>
              <a:rPr lang="en-IN" sz="2400" b="1" dirty="0">
                <a:latin typeface="Calibri Light" panose="020F0302020204030204" pitchFamily="34" charset="0"/>
                <a:ea typeface="Calibri" panose="020F0502020204030204" pitchFamily="34" charset="0"/>
                <a:cs typeface="Calibri Light" panose="020F0302020204030204" pitchFamily="34" charset="0"/>
              </a:rPr>
              <a:t>Adherence  to timings and format for Institute and Department presentations</a:t>
            </a:r>
            <a:endParaRPr lang="en-IN" sz="2400" b="1" dirty="0">
              <a:effectLst/>
              <a:latin typeface="Calibri Light" panose="020F0302020204030204" pitchFamily="34" charset="0"/>
              <a:ea typeface="Calibri" panose="020F0502020204030204" pitchFamily="34" charset="0"/>
              <a:cs typeface="Calibri Light" panose="020F0302020204030204" pitchFamily="34" charset="0"/>
            </a:endParaRP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Following Standards, e.g. listing of faculty publications</a:t>
            </a:r>
          </a:p>
          <a:p>
            <a:pPr>
              <a:lnSpc>
                <a:spcPct val="107000"/>
              </a:lnSpc>
              <a:spcAft>
                <a:spcPts val="800"/>
              </a:spcAft>
            </a:pPr>
            <a:r>
              <a:rPr lang="en-IN" sz="2400" b="1" dirty="0">
                <a:latin typeface="Calibri Light" panose="020F0302020204030204" pitchFamily="34" charset="0"/>
                <a:ea typeface="Calibri" panose="020F0502020204030204" pitchFamily="34" charset="0"/>
                <a:cs typeface="Calibri Light" panose="020F0302020204030204" pitchFamily="34" charset="0"/>
              </a:rPr>
              <a:t>Use digital records where applicable – view on projector</a:t>
            </a:r>
            <a:endParaRPr lang="en-IN" sz="2400" b="1" dirty="0">
              <a:effectLst/>
              <a:latin typeface="Calibri Light" panose="020F0302020204030204" pitchFamily="34" charset="0"/>
              <a:ea typeface="Calibri" panose="020F0502020204030204" pitchFamily="34" charset="0"/>
              <a:cs typeface="Calibri Light" panose="020F0302020204030204" pitchFamily="34" charset="0"/>
            </a:endParaRP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Sharing of  good practices, especially, internally. </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pedagogical approaches – evidences and exaggerations</a:t>
            </a:r>
            <a:r>
              <a:rPr lang="en-IN" sz="2400" b="1" dirty="0">
                <a:latin typeface="Calibri Light" panose="020F0302020204030204" pitchFamily="34" charset="0"/>
                <a:ea typeface="Calibri" panose="020F0502020204030204" pitchFamily="34" charset="0"/>
                <a:cs typeface="Calibri Light" panose="020F0302020204030204" pitchFamily="34" charset="0"/>
              </a:rPr>
              <a:t>, if any?</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Curriculum revision – process</a:t>
            </a:r>
            <a:r>
              <a:rPr lang="en-IN" sz="2400" b="1" dirty="0">
                <a:latin typeface="Calibri Light" panose="020F0302020204030204" pitchFamily="34" charset="0"/>
                <a:ea typeface="Calibri" panose="020F0502020204030204" pitchFamily="34" charset="0"/>
                <a:cs typeface="Calibri Light" panose="020F0302020204030204" pitchFamily="34" charset="0"/>
              </a:rPr>
              <a:t>, description</a:t>
            </a:r>
          </a:p>
          <a:p>
            <a:pPr>
              <a:lnSpc>
                <a:spcPct val="107000"/>
              </a:lnSpc>
              <a:spcAft>
                <a:spcPts val="800"/>
              </a:spcAft>
            </a:pPr>
            <a:r>
              <a:rPr lang="en-IN" sz="2400" b="1" dirty="0">
                <a:latin typeface="Calibri Light" panose="020F0302020204030204" pitchFamily="34" charset="0"/>
                <a:ea typeface="Calibri" panose="020F0502020204030204" pitchFamily="34" charset="0"/>
                <a:cs typeface="Calibri Light" panose="020F0302020204030204" pitchFamily="34" charset="0"/>
              </a:rPr>
              <a:t>Improvements in T-L-A</a:t>
            </a:r>
          </a:p>
          <a:p>
            <a:endParaRPr lang="en-IN" dirty="0"/>
          </a:p>
        </p:txBody>
      </p:sp>
      <p:sp>
        <p:nvSpPr>
          <p:cNvPr id="4" name="Slide Number Placeholder 3">
            <a:extLst>
              <a:ext uri="{FF2B5EF4-FFF2-40B4-BE49-F238E27FC236}">
                <a16:creationId xmlns:a16="http://schemas.microsoft.com/office/drawing/2014/main" id="{542B3C9F-A44D-491F-AE2B-12F5214DABB8}"/>
              </a:ext>
            </a:extLst>
          </p:cNvPr>
          <p:cNvSpPr>
            <a:spLocks noGrp="1"/>
          </p:cNvSpPr>
          <p:nvPr>
            <p:ph type="sldNum" sz="quarter" idx="12"/>
          </p:nvPr>
        </p:nvSpPr>
        <p:spPr/>
        <p:txBody>
          <a:bodyPr/>
          <a:lstStyle/>
          <a:p>
            <a:fld id="{71EC9CE2-5AEF-428F-9B76-4FE97200EC74}" type="slidenum">
              <a:rPr lang="en-IN" smtClean="0"/>
              <a:t>109</a:t>
            </a:fld>
            <a:endParaRPr lang="en-IN" dirty="0"/>
          </a:p>
        </p:txBody>
      </p:sp>
      <p:sp>
        <p:nvSpPr>
          <p:cNvPr id="6" name="Rectangle 5">
            <a:extLst>
              <a:ext uri="{FF2B5EF4-FFF2-40B4-BE49-F238E27FC236}">
                <a16:creationId xmlns:a16="http://schemas.microsoft.com/office/drawing/2014/main" id="{8D4C006B-3E1F-413B-A44D-ABE92DAF3E46}"/>
              </a:ext>
            </a:extLst>
          </p:cNvPr>
          <p:cNvSpPr/>
          <p:nvPr/>
        </p:nvSpPr>
        <p:spPr>
          <a:xfrm>
            <a:off x="838200" y="1202724"/>
            <a:ext cx="10515600" cy="503331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noFill/>
            </a:endParaRPr>
          </a:p>
        </p:txBody>
      </p:sp>
    </p:spTree>
    <p:extLst>
      <p:ext uri="{BB962C8B-B14F-4D97-AF65-F5344CB8AC3E}">
        <p14:creationId xmlns:p14="http://schemas.microsoft.com/office/powerpoint/2010/main" val="24575941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19536" y="188640"/>
            <a:ext cx="8208912" cy="923330"/>
          </a:xfrm>
          <a:prstGeom prst="rect">
            <a:avLst/>
          </a:prstGeom>
        </p:spPr>
        <p:txBody>
          <a:bodyPr wrap="square">
            <a:spAutoFit/>
          </a:bodyPr>
          <a:lstStyle/>
          <a:p>
            <a:pPr algn="ctr"/>
            <a:r>
              <a:rPr lang="en-US" b="1" dirty="0"/>
              <a:t>Criteria Summary </a:t>
            </a:r>
            <a:endParaRPr lang="en-IN" dirty="0"/>
          </a:p>
          <a:p>
            <a:pPr algn="ctr"/>
            <a:r>
              <a:rPr lang="en-US" b="1" dirty="0"/>
              <a:t> </a:t>
            </a:r>
            <a:endParaRPr lang="en-IN" dirty="0"/>
          </a:p>
          <a:p>
            <a:r>
              <a:rPr lang="en-IN" b="1" dirty="0"/>
              <a:t>Name of the program:</a:t>
            </a:r>
            <a:endParaRPr lang="en-IN" dirty="0"/>
          </a:p>
        </p:txBody>
      </p:sp>
      <p:graphicFrame>
        <p:nvGraphicFramePr>
          <p:cNvPr id="5" name="Table 4"/>
          <p:cNvGraphicFramePr>
            <a:graphicFrameLocks noGrp="1"/>
          </p:cNvGraphicFramePr>
          <p:nvPr>
            <p:extLst>
              <p:ext uri="{D42A27DB-BD31-4B8C-83A1-F6EECF244321}">
                <p14:modId xmlns:p14="http://schemas.microsoft.com/office/powerpoint/2010/main" val="504126018"/>
              </p:ext>
            </p:extLst>
          </p:nvPr>
        </p:nvGraphicFramePr>
        <p:xfrm>
          <a:off x="2279576" y="1268759"/>
          <a:ext cx="7848872" cy="4888759"/>
        </p:xfrm>
        <a:graphic>
          <a:graphicData uri="http://schemas.openxmlformats.org/drawingml/2006/table">
            <a:tbl>
              <a:tblPr firstRow="1" firstCol="1" bandRow="1">
                <a:tableStyleId>{5C22544A-7EE6-4342-B048-85BDC9FD1C3A}</a:tableStyleId>
              </a:tblPr>
              <a:tblGrid>
                <a:gridCol w="1191458">
                  <a:extLst>
                    <a:ext uri="{9D8B030D-6E8A-4147-A177-3AD203B41FA5}">
                      <a16:colId xmlns:a16="http://schemas.microsoft.com/office/drawing/2014/main" val="20000"/>
                    </a:ext>
                  </a:extLst>
                </a:gridCol>
                <a:gridCol w="5120605">
                  <a:extLst>
                    <a:ext uri="{9D8B030D-6E8A-4147-A177-3AD203B41FA5}">
                      <a16:colId xmlns:a16="http://schemas.microsoft.com/office/drawing/2014/main" val="20001"/>
                    </a:ext>
                  </a:extLst>
                </a:gridCol>
                <a:gridCol w="1536809">
                  <a:extLst>
                    <a:ext uri="{9D8B030D-6E8A-4147-A177-3AD203B41FA5}">
                      <a16:colId xmlns:a16="http://schemas.microsoft.com/office/drawing/2014/main" val="20002"/>
                    </a:ext>
                  </a:extLst>
                </a:gridCol>
              </a:tblGrid>
              <a:tr h="468688">
                <a:tc>
                  <a:txBody>
                    <a:bodyPr/>
                    <a:lstStyle/>
                    <a:p>
                      <a:pPr algn="ctr">
                        <a:lnSpc>
                          <a:spcPct val="150000"/>
                        </a:lnSpc>
                        <a:spcAft>
                          <a:spcPts val="0"/>
                        </a:spcAft>
                      </a:pPr>
                      <a:r>
                        <a:rPr lang="en-US" sz="1400" dirty="0">
                          <a:solidFill>
                            <a:schemeClr val="tx1"/>
                          </a:solidFill>
                          <a:effectLst/>
                        </a:rPr>
                        <a:t>Criteria No.</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pPr>
                      <a:r>
                        <a:rPr lang="en-US" sz="1400" dirty="0">
                          <a:solidFill>
                            <a:schemeClr val="tx1"/>
                          </a:solidFill>
                          <a:effectLst/>
                        </a:rPr>
                        <a:t>Criteria</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pPr>
                      <a:r>
                        <a:rPr lang="en-US" sz="1400" dirty="0">
                          <a:solidFill>
                            <a:schemeClr val="tx1"/>
                          </a:solidFill>
                          <a:effectLst/>
                        </a:rPr>
                        <a:t>Marks</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13392">
                <a:tc gridSpan="3">
                  <a:txBody>
                    <a:bodyPr/>
                    <a:lstStyle/>
                    <a:p>
                      <a:pPr marL="99060" algn="ctr">
                        <a:lnSpc>
                          <a:spcPct val="150000"/>
                        </a:lnSpc>
                        <a:spcAft>
                          <a:spcPts val="0"/>
                        </a:spcAft>
                      </a:pPr>
                      <a:r>
                        <a:rPr lang="en-US" sz="1400" dirty="0">
                          <a:solidFill>
                            <a:schemeClr val="tx1"/>
                          </a:solidFill>
                          <a:effectLst/>
                        </a:rPr>
                        <a:t>Program Level  Criteria</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1"/>
                  </a:ext>
                </a:extLst>
              </a:tr>
              <a:tr h="313392">
                <a:tc>
                  <a:txBody>
                    <a:bodyPr/>
                    <a:lstStyle/>
                    <a:p>
                      <a:pPr algn="ctr">
                        <a:lnSpc>
                          <a:spcPct val="150000"/>
                        </a:lnSpc>
                        <a:spcAft>
                          <a:spcPts val="0"/>
                        </a:spcAft>
                      </a:pPr>
                      <a:r>
                        <a:rPr lang="en-US" sz="1400" dirty="0">
                          <a:solidFill>
                            <a:srgbClr val="C00000"/>
                          </a:solidFill>
                          <a:effectLst/>
                        </a:rPr>
                        <a:t>1. </a:t>
                      </a:r>
                      <a:endParaRPr lang="en-IN" sz="1400"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rgbClr val="C00000"/>
                          </a:solidFill>
                          <a:effectLst/>
                        </a:rPr>
                        <a:t>Vision, Mission and Program Educational Objectives</a:t>
                      </a:r>
                      <a:endParaRPr lang="en-IN" sz="1400" b="1"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rgbClr val="C00000"/>
                          </a:solidFill>
                          <a:effectLst/>
                        </a:rPr>
                        <a:t>50</a:t>
                      </a:r>
                      <a:endParaRPr lang="en-IN" sz="1400" b="1"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13392">
                <a:tc>
                  <a:txBody>
                    <a:bodyPr/>
                    <a:lstStyle/>
                    <a:p>
                      <a:pPr algn="ctr">
                        <a:lnSpc>
                          <a:spcPct val="150000"/>
                        </a:lnSpc>
                        <a:spcAft>
                          <a:spcPts val="0"/>
                        </a:spcAft>
                      </a:pPr>
                      <a:r>
                        <a:rPr lang="en-US" sz="1400" dirty="0">
                          <a:solidFill>
                            <a:srgbClr val="C00000"/>
                          </a:solidFill>
                          <a:effectLst/>
                        </a:rPr>
                        <a:t>2. </a:t>
                      </a:r>
                      <a:endParaRPr lang="en-IN" sz="1400"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rgbClr val="C00000"/>
                          </a:solidFill>
                          <a:effectLst/>
                        </a:rPr>
                        <a:t>Program Curriculum and Teaching –Learning Processes </a:t>
                      </a:r>
                      <a:endParaRPr lang="en-IN" sz="1400" b="1"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rgbClr val="C00000"/>
                          </a:solidFill>
                          <a:effectLst/>
                        </a:rPr>
                        <a:t>100</a:t>
                      </a:r>
                      <a:endParaRPr lang="en-IN" sz="1400" b="1"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13392">
                <a:tc>
                  <a:txBody>
                    <a:bodyPr/>
                    <a:lstStyle/>
                    <a:p>
                      <a:pPr algn="ctr">
                        <a:lnSpc>
                          <a:spcPct val="150000"/>
                        </a:lnSpc>
                        <a:spcAft>
                          <a:spcPts val="0"/>
                        </a:spcAft>
                      </a:pPr>
                      <a:r>
                        <a:rPr lang="en-US" sz="1400" dirty="0">
                          <a:solidFill>
                            <a:srgbClr val="C00000"/>
                          </a:solidFill>
                          <a:effectLst/>
                        </a:rPr>
                        <a:t>3. </a:t>
                      </a:r>
                      <a:endParaRPr lang="en-IN" sz="1400"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rgbClr val="C00000"/>
                          </a:solidFill>
                          <a:effectLst/>
                        </a:rPr>
                        <a:t>Course Outcomes and Program Outcomes </a:t>
                      </a:r>
                      <a:endParaRPr lang="en-IN" sz="1400" b="1"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rgbClr val="C00000"/>
                          </a:solidFill>
                          <a:effectLst/>
                        </a:rPr>
                        <a:t>175</a:t>
                      </a:r>
                      <a:endParaRPr lang="en-IN" sz="1400" b="1"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13392">
                <a:tc>
                  <a:txBody>
                    <a:bodyPr/>
                    <a:lstStyle/>
                    <a:p>
                      <a:pPr algn="ctr">
                        <a:lnSpc>
                          <a:spcPct val="150000"/>
                        </a:lnSpc>
                        <a:spcAft>
                          <a:spcPts val="0"/>
                        </a:spcAft>
                      </a:pPr>
                      <a:r>
                        <a:rPr lang="en-US" sz="1400" dirty="0">
                          <a:solidFill>
                            <a:schemeClr val="tx1"/>
                          </a:solidFill>
                          <a:effectLst/>
                        </a:rPr>
                        <a:t>4.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Students’ Performance</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100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13392">
                <a:tc>
                  <a:txBody>
                    <a:bodyPr/>
                    <a:lstStyle/>
                    <a:p>
                      <a:pPr algn="ctr">
                        <a:lnSpc>
                          <a:spcPct val="150000"/>
                        </a:lnSpc>
                        <a:spcAft>
                          <a:spcPts val="0"/>
                        </a:spcAft>
                      </a:pPr>
                      <a:r>
                        <a:rPr lang="en-US" sz="1400" dirty="0">
                          <a:solidFill>
                            <a:schemeClr val="tx1"/>
                          </a:solidFill>
                          <a:effectLst/>
                        </a:rPr>
                        <a:t>5.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Faculty Information and Contributions </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200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13392">
                <a:tc>
                  <a:txBody>
                    <a:bodyPr/>
                    <a:lstStyle/>
                    <a:p>
                      <a:pPr algn="ctr">
                        <a:lnSpc>
                          <a:spcPct val="150000"/>
                        </a:lnSpc>
                        <a:spcAft>
                          <a:spcPts val="0"/>
                        </a:spcAft>
                      </a:pPr>
                      <a:r>
                        <a:rPr lang="en-US" sz="1400" dirty="0">
                          <a:solidFill>
                            <a:schemeClr val="tx1"/>
                          </a:solidFill>
                          <a:effectLst/>
                        </a:rPr>
                        <a:t>6.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Facilities and Technical Support </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80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74113">
                <a:tc>
                  <a:txBody>
                    <a:bodyPr/>
                    <a:lstStyle/>
                    <a:p>
                      <a:pPr algn="ctr">
                        <a:lnSpc>
                          <a:spcPct val="150000"/>
                        </a:lnSpc>
                        <a:spcAft>
                          <a:spcPts val="0"/>
                        </a:spcAft>
                      </a:pPr>
                      <a:r>
                        <a:rPr lang="en-US" sz="1400" dirty="0">
                          <a:solidFill>
                            <a:srgbClr val="C00000"/>
                          </a:solidFill>
                          <a:effectLst/>
                        </a:rPr>
                        <a:t>7. </a:t>
                      </a:r>
                      <a:endParaRPr lang="en-IN" sz="1400"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rgbClr val="C00000"/>
                          </a:solidFill>
                          <a:effectLst/>
                        </a:rPr>
                        <a:t>Continuous Improvement  </a:t>
                      </a:r>
                      <a:endParaRPr lang="en-IN" sz="1400" b="1"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rgbClr val="C00000"/>
                          </a:solidFill>
                          <a:effectLst/>
                          <a:latin typeface="Times New Roman"/>
                          <a:ea typeface="Times New Roman"/>
                        </a:rPr>
                        <a:t>75</a:t>
                      </a:r>
                      <a:endParaRPr lang="en-IN" sz="1400" b="1" dirty="0">
                        <a:solidFill>
                          <a:srgbClr val="C0000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13392">
                <a:tc gridSpan="3">
                  <a:txBody>
                    <a:bodyPr/>
                    <a:lstStyle/>
                    <a:p>
                      <a:pPr marL="99060" algn="ctr">
                        <a:lnSpc>
                          <a:spcPct val="150000"/>
                        </a:lnSpc>
                        <a:spcAft>
                          <a:spcPts val="0"/>
                        </a:spcAft>
                      </a:pPr>
                      <a:r>
                        <a:rPr lang="en-US" sz="1400" b="1" dirty="0">
                          <a:solidFill>
                            <a:schemeClr val="tx1"/>
                          </a:solidFill>
                          <a:effectLst/>
                        </a:rPr>
                        <a:t>Institute Level Criteria</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9"/>
                  </a:ext>
                </a:extLst>
              </a:tr>
              <a:tr h="443350">
                <a:tc>
                  <a:txBody>
                    <a:bodyPr/>
                    <a:lstStyle/>
                    <a:p>
                      <a:pPr algn="ctr">
                        <a:lnSpc>
                          <a:spcPct val="150000"/>
                        </a:lnSpc>
                        <a:spcAft>
                          <a:spcPts val="0"/>
                        </a:spcAft>
                      </a:pPr>
                      <a:r>
                        <a:rPr lang="en-US" sz="1400" dirty="0">
                          <a:solidFill>
                            <a:schemeClr val="tx1"/>
                          </a:solidFill>
                          <a:effectLst/>
                        </a:rPr>
                        <a:t>8.</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 First Year Academics</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rgbClr val="7030A0"/>
                          </a:solidFill>
                          <a:effectLst/>
                        </a:rPr>
                        <a:t>50</a:t>
                      </a:r>
                      <a:endParaRPr lang="en-IN" sz="1400" b="1" dirty="0">
                        <a:solidFill>
                          <a:srgbClr val="7030A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13392">
                <a:tc>
                  <a:txBody>
                    <a:bodyPr/>
                    <a:lstStyle/>
                    <a:p>
                      <a:pPr algn="ctr">
                        <a:lnSpc>
                          <a:spcPct val="150000"/>
                        </a:lnSpc>
                        <a:spcAft>
                          <a:spcPts val="0"/>
                        </a:spcAft>
                      </a:pPr>
                      <a:r>
                        <a:rPr lang="en-US" sz="1400" dirty="0">
                          <a:solidFill>
                            <a:schemeClr val="tx1"/>
                          </a:solidFill>
                          <a:effectLst/>
                        </a:rPr>
                        <a:t>9.</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Student Support Systems</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rgbClr val="7030A0"/>
                          </a:solidFill>
                          <a:effectLst/>
                        </a:rPr>
                        <a:t>50</a:t>
                      </a:r>
                      <a:endParaRPr lang="en-IN" sz="1400" b="1" dirty="0">
                        <a:solidFill>
                          <a:srgbClr val="7030A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468688">
                <a:tc>
                  <a:txBody>
                    <a:bodyPr/>
                    <a:lstStyle/>
                    <a:p>
                      <a:pPr algn="ctr">
                        <a:lnSpc>
                          <a:spcPct val="150000"/>
                        </a:lnSpc>
                        <a:spcAft>
                          <a:spcPts val="0"/>
                        </a:spcAft>
                      </a:pPr>
                      <a:r>
                        <a:rPr lang="en-US" sz="1400" dirty="0">
                          <a:solidFill>
                            <a:schemeClr val="tx1"/>
                          </a:solidFill>
                          <a:effectLst/>
                        </a:rPr>
                        <a:t>10.</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ct val="150000"/>
                        </a:lnSpc>
                        <a:spcAft>
                          <a:spcPts val="0"/>
                        </a:spcAft>
                      </a:pPr>
                      <a:r>
                        <a:rPr lang="en-US" sz="1400" b="1" dirty="0">
                          <a:solidFill>
                            <a:schemeClr val="tx1"/>
                          </a:solidFill>
                          <a:effectLst/>
                        </a:rPr>
                        <a:t>Governance, Institutional Support and Financial Resources</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rgbClr val="7030A0"/>
                          </a:solidFill>
                          <a:effectLst/>
                        </a:rPr>
                        <a:t>120</a:t>
                      </a:r>
                      <a:endParaRPr lang="en-IN" sz="1400" b="1" dirty="0">
                        <a:solidFill>
                          <a:srgbClr val="7030A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313392">
                <a:tc>
                  <a:txBody>
                    <a:bodyPr/>
                    <a:lstStyle/>
                    <a:p>
                      <a:pPr algn="ctr">
                        <a:lnSpc>
                          <a:spcPct val="150000"/>
                        </a:lnSpc>
                        <a:spcAft>
                          <a:spcPts val="0"/>
                        </a:spcAft>
                      </a:pPr>
                      <a:r>
                        <a:rPr lang="en-US" sz="1400" dirty="0">
                          <a:solidFill>
                            <a:schemeClr val="tx1"/>
                          </a:solidFill>
                          <a:effectLst/>
                        </a:rPr>
                        <a:t> </a:t>
                      </a:r>
                      <a:endParaRPr lang="en-IN" sz="1400"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pPr>
                      <a:r>
                        <a:rPr lang="en-US" sz="1400" b="1" dirty="0">
                          <a:solidFill>
                            <a:schemeClr val="tx1"/>
                          </a:solidFill>
                          <a:effectLst/>
                        </a:rPr>
                        <a:t>Total  </a:t>
                      </a:r>
                      <a:r>
                        <a:rPr lang="en-US" sz="1400" b="1" dirty="0">
                          <a:solidFill>
                            <a:srgbClr val="C00000"/>
                          </a:solidFill>
                          <a:effectLst/>
                        </a:rPr>
                        <a:t>400</a:t>
                      </a:r>
                      <a:r>
                        <a:rPr lang="en-US" sz="1400" b="1" dirty="0">
                          <a:solidFill>
                            <a:schemeClr val="tx1"/>
                          </a:solidFill>
                          <a:effectLst/>
                        </a:rPr>
                        <a:t>+280+</a:t>
                      </a:r>
                      <a:r>
                        <a:rPr lang="en-US" sz="1400" b="1" dirty="0">
                          <a:solidFill>
                            <a:srgbClr val="7030A0"/>
                          </a:solidFill>
                          <a:effectLst/>
                        </a:rPr>
                        <a:t>220</a:t>
                      </a:r>
                      <a:endParaRPr lang="en-IN" sz="1400" b="1" dirty="0">
                        <a:solidFill>
                          <a:srgbClr val="7030A0"/>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9060" algn="ctr">
                        <a:lnSpc>
                          <a:spcPct val="150000"/>
                        </a:lnSpc>
                        <a:spcAft>
                          <a:spcPts val="0"/>
                        </a:spcAft>
                      </a:pPr>
                      <a:r>
                        <a:rPr lang="en-US" sz="1400" b="1" dirty="0">
                          <a:solidFill>
                            <a:schemeClr val="tx1"/>
                          </a:solidFill>
                          <a:effectLst/>
                        </a:rPr>
                        <a:t>1000</a:t>
                      </a:r>
                      <a:endParaRPr lang="en-IN" sz="1400" b="1" dirty="0">
                        <a:solidFill>
                          <a:schemeClr val="tx1"/>
                        </a:solidFill>
                        <a:effectLst/>
                        <a:latin typeface="Times New Roman"/>
                        <a:ea typeface="Times New Roman"/>
                      </a:endParaRPr>
                    </a:p>
                  </a:txBody>
                  <a:tcPr marL="13159" marR="13159" marT="13159" marB="1315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bl>
          </a:graphicData>
        </a:graphic>
      </p:graphicFrame>
      <p:sp>
        <p:nvSpPr>
          <p:cNvPr id="3" name="Slide Number Placeholder 2">
            <a:extLst>
              <a:ext uri="{FF2B5EF4-FFF2-40B4-BE49-F238E27FC236}">
                <a16:creationId xmlns:a16="http://schemas.microsoft.com/office/drawing/2014/main" id="{7C24A2CF-0382-AE5A-02EA-FA3C6E322823}"/>
              </a:ext>
            </a:extLst>
          </p:cNvPr>
          <p:cNvSpPr>
            <a:spLocks noGrp="1"/>
          </p:cNvSpPr>
          <p:nvPr>
            <p:ph type="sldNum" sz="quarter" idx="12"/>
          </p:nvPr>
        </p:nvSpPr>
        <p:spPr/>
        <p:txBody>
          <a:bodyPr/>
          <a:lstStyle/>
          <a:p>
            <a:fld id="{71EC9CE2-5AEF-428F-9B76-4FE97200EC74}" type="slidenum">
              <a:rPr lang="en-IN" smtClean="0"/>
              <a:t>11</a:t>
            </a:fld>
            <a:endParaRPr lang="en-IN" dirty="0"/>
          </a:p>
        </p:txBody>
      </p:sp>
    </p:spTree>
    <p:extLst>
      <p:ext uri="{BB962C8B-B14F-4D97-AF65-F5344CB8AC3E}">
        <p14:creationId xmlns:p14="http://schemas.microsoft.com/office/powerpoint/2010/main" val="278521730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260E3C6-C4AF-4181-B63A-AD84B35E45E2}"/>
              </a:ext>
            </a:extLst>
          </p:cNvPr>
          <p:cNvSpPr/>
          <p:nvPr/>
        </p:nvSpPr>
        <p:spPr>
          <a:xfrm>
            <a:off x="1719072" y="225475"/>
            <a:ext cx="8869680" cy="4219104"/>
          </a:xfrm>
          <a:prstGeom prst="rect">
            <a:avLst/>
          </a:prstGeom>
        </p:spPr>
        <p:txBody>
          <a:bodyPr wrap="square">
            <a:spAutoFit/>
          </a:bodyPr>
          <a:lstStyle/>
          <a:p>
            <a:pPr marL="19685" marR="19685" algn="ctr">
              <a:spcBef>
                <a:spcPts val="50"/>
              </a:spcBef>
              <a:spcAft>
                <a:spcPts val="0"/>
              </a:spcAft>
            </a:pPr>
            <a:r>
              <a:rPr lang="en-US" sz="4400" dirty="0">
                <a:latin typeface="Times New Roman" panose="02020603050405020304" pitchFamily="18" charset="0"/>
                <a:ea typeface="Times New Roman" panose="02020603050405020304" pitchFamily="18" charset="0"/>
              </a:rPr>
              <a:t>Evaluation Guidelines </a:t>
            </a:r>
          </a:p>
          <a:p>
            <a:pPr marL="19685" marR="19685" algn="ctr">
              <a:spcBef>
                <a:spcPts val="50"/>
              </a:spcBef>
              <a:spcAft>
                <a:spcPts val="0"/>
              </a:spcAft>
            </a:pPr>
            <a:r>
              <a:rPr lang="en-US" sz="4400" dirty="0">
                <a:latin typeface="Times New Roman" panose="02020603050405020304" pitchFamily="18" charset="0"/>
                <a:ea typeface="Times New Roman" panose="02020603050405020304" pitchFamily="18" charset="0"/>
              </a:rPr>
              <a:t>with </a:t>
            </a:r>
          </a:p>
          <a:p>
            <a:pPr marL="19685" marR="19685" algn="ctr">
              <a:spcBef>
                <a:spcPts val="50"/>
              </a:spcBef>
              <a:spcAft>
                <a:spcPts val="0"/>
              </a:spcAft>
            </a:pPr>
            <a:r>
              <a:rPr lang="en-US" sz="4400" dirty="0">
                <a:latin typeface="Times New Roman" panose="02020603050405020304" pitchFamily="18" charset="0"/>
                <a:ea typeface="Times New Roman" panose="02020603050405020304" pitchFamily="18" charset="0"/>
              </a:rPr>
              <a:t>indicative exhibits/context </a:t>
            </a:r>
          </a:p>
          <a:p>
            <a:pPr marL="19685" marR="19685" algn="ctr">
              <a:spcBef>
                <a:spcPts val="50"/>
              </a:spcBef>
              <a:spcAft>
                <a:spcPts val="0"/>
              </a:spcAft>
            </a:pPr>
            <a:r>
              <a:rPr lang="en-US" sz="4400" dirty="0">
                <a:latin typeface="Times New Roman" panose="02020603050405020304" pitchFamily="18" charset="0"/>
                <a:ea typeface="Times New Roman" panose="02020603050405020304" pitchFamily="18" charset="0"/>
              </a:rPr>
              <a:t>to be Observed/Assessed </a:t>
            </a:r>
          </a:p>
          <a:p>
            <a:pPr marL="19685" marR="19685" algn="ctr">
              <a:spcBef>
                <a:spcPts val="50"/>
              </a:spcBef>
              <a:spcAft>
                <a:spcPts val="0"/>
              </a:spcAft>
            </a:pPr>
            <a:endParaRPr lang="en-US" sz="4400" dirty="0">
              <a:latin typeface="Times New Roman" panose="02020603050405020304" pitchFamily="18" charset="0"/>
              <a:ea typeface="Times New Roman" panose="02020603050405020304" pitchFamily="18" charset="0"/>
            </a:endParaRPr>
          </a:p>
          <a:p>
            <a:pPr marL="19685" marR="19685" algn="ctr">
              <a:spcBef>
                <a:spcPts val="50"/>
              </a:spcBef>
              <a:spcAft>
                <a:spcPts val="0"/>
              </a:spcAft>
            </a:pPr>
            <a:r>
              <a:rPr lang="en-US" sz="4400" dirty="0">
                <a:latin typeface="Times New Roman" panose="02020603050405020304" pitchFamily="18" charset="0"/>
                <a:ea typeface="Times New Roman" panose="02020603050405020304" pitchFamily="18" charset="0"/>
              </a:rPr>
              <a:t>SAR Tier – I (UG Engineering)</a:t>
            </a:r>
            <a:endParaRPr lang="en-IN" sz="4400" dirty="0">
              <a:effectLst/>
              <a:latin typeface="Times New Roman" panose="02020603050405020304" pitchFamily="18" charset="0"/>
              <a:ea typeface="Times New Roman" panose="02020603050405020304" pitchFamily="18" charset="0"/>
            </a:endParaRPr>
          </a:p>
        </p:txBody>
      </p:sp>
      <p:sp>
        <p:nvSpPr>
          <p:cNvPr id="3" name="Rectangle 2">
            <a:extLst>
              <a:ext uri="{FF2B5EF4-FFF2-40B4-BE49-F238E27FC236}">
                <a16:creationId xmlns:a16="http://schemas.microsoft.com/office/drawing/2014/main" id="{A5CF0B7C-D798-4039-994E-E945817D308D}"/>
              </a:ext>
            </a:extLst>
          </p:cNvPr>
          <p:cNvSpPr/>
          <p:nvPr/>
        </p:nvSpPr>
        <p:spPr>
          <a:xfrm>
            <a:off x="2026508" y="337751"/>
            <a:ext cx="8446420" cy="498389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61919095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FB1E95C6-19A8-41C2-8D34-FF5FF9F02380}"/>
              </a:ext>
            </a:extLst>
          </p:cNvPr>
          <p:cNvGraphicFramePr>
            <a:graphicFrameLocks noGrp="1"/>
          </p:cNvGraphicFramePr>
          <p:nvPr/>
        </p:nvGraphicFramePr>
        <p:xfrm>
          <a:off x="445964" y="879612"/>
          <a:ext cx="11541819" cy="2831483"/>
        </p:xfrm>
        <a:graphic>
          <a:graphicData uri="http://schemas.openxmlformats.org/drawingml/2006/table">
            <a:tbl>
              <a:tblPr firstRow="1" firstCol="1" lastRow="1" lastCol="1" bandRow="1" bandCol="1">
                <a:tableStyleId>{5C22544A-7EE6-4342-B048-85BDC9FD1C3A}</a:tableStyleId>
              </a:tblPr>
              <a:tblGrid>
                <a:gridCol w="3423767">
                  <a:extLst>
                    <a:ext uri="{9D8B030D-6E8A-4147-A177-3AD203B41FA5}">
                      <a16:colId xmlns:a16="http://schemas.microsoft.com/office/drawing/2014/main" val="2617359649"/>
                    </a:ext>
                  </a:extLst>
                </a:gridCol>
                <a:gridCol w="693850">
                  <a:extLst>
                    <a:ext uri="{9D8B030D-6E8A-4147-A177-3AD203B41FA5}">
                      <a16:colId xmlns:a16="http://schemas.microsoft.com/office/drawing/2014/main" val="1762533381"/>
                    </a:ext>
                  </a:extLst>
                </a:gridCol>
                <a:gridCol w="7424202">
                  <a:extLst>
                    <a:ext uri="{9D8B030D-6E8A-4147-A177-3AD203B41FA5}">
                      <a16:colId xmlns:a16="http://schemas.microsoft.com/office/drawing/2014/main" val="3678860827"/>
                    </a:ext>
                  </a:extLst>
                </a:gridCol>
              </a:tblGrid>
              <a:tr h="219833">
                <a:tc>
                  <a:txBody>
                    <a:bodyPr/>
                    <a:lstStyle/>
                    <a:p>
                      <a:pPr marL="67945" algn="ctr">
                        <a:spcBef>
                          <a:spcPts val="35"/>
                        </a:spcBef>
                        <a:spcAft>
                          <a:spcPts val="0"/>
                        </a:spcAft>
                      </a:pPr>
                      <a:r>
                        <a:rPr lang="en-US" sz="1200" dirty="0">
                          <a:solidFill>
                            <a:schemeClr val="tx1"/>
                          </a:solidFill>
                          <a:effectLst/>
                        </a:rPr>
                        <a:t> Sub Criteria</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35"/>
                        </a:spcBef>
                        <a:spcAft>
                          <a:spcPts val="0"/>
                        </a:spcAft>
                      </a:pPr>
                      <a:r>
                        <a:rPr lang="en-US" sz="1200" dirty="0">
                          <a:solidFill>
                            <a:schemeClr val="tx1"/>
                          </a:solidFill>
                          <a:effectLst/>
                        </a:rPr>
                        <a:t> Marks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320290" marR="2318385" algn="ctr">
                        <a:spcBef>
                          <a:spcPts val="210"/>
                        </a:spcBef>
                        <a:spcAft>
                          <a:spcPts val="0"/>
                        </a:spcAft>
                      </a:pPr>
                      <a:r>
                        <a:rPr lang="en-US" sz="1200" dirty="0">
                          <a:solidFill>
                            <a:schemeClr val="tx1"/>
                          </a:solidFill>
                          <a:effectLst/>
                        </a:rPr>
                        <a:t>Evaluation Guidelines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09702096"/>
                  </a:ext>
                </a:extLst>
              </a:tr>
              <a:tr h="1251457">
                <a:tc>
                  <a:txBody>
                    <a:bodyPr/>
                    <a:lstStyle/>
                    <a:p>
                      <a:pPr marL="265113" marR="63500" indent="-196850">
                        <a:spcAft>
                          <a:spcPts val="0"/>
                        </a:spcAft>
                        <a:tabLst>
                          <a:tab pos="265113" algn="l"/>
                        </a:tabLst>
                      </a:pPr>
                      <a:r>
                        <a:rPr lang="en-US" sz="1200" b="1" dirty="0">
                          <a:solidFill>
                            <a:schemeClr val="tx1"/>
                          </a:solidFill>
                          <a:effectLst/>
                        </a:rPr>
                        <a:t>1.1.State the Vision and Mission of </a:t>
                      </a:r>
                      <a:r>
                        <a:rPr lang="en-US" sz="1200" b="1" spc="-25" dirty="0">
                          <a:solidFill>
                            <a:schemeClr val="tx1"/>
                          </a:solidFill>
                          <a:effectLst/>
                        </a:rPr>
                        <a:t>the </a:t>
                      </a:r>
                      <a:r>
                        <a:rPr lang="en-US" sz="1200" b="1" dirty="0">
                          <a:solidFill>
                            <a:schemeClr val="tx1"/>
                          </a:solidFill>
                          <a:effectLst/>
                        </a:rPr>
                        <a:t>Department and</a:t>
                      </a:r>
                      <a:r>
                        <a:rPr lang="en-US" sz="1200" b="1" spc="15" dirty="0">
                          <a:solidFill>
                            <a:schemeClr val="tx1"/>
                          </a:solidFill>
                          <a:effectLst/>
                        </a:rPr>
                        <a:t> </a:t>
                      </a:r>
                      <a:r>
                        <a:rPr lang="en-US" sz="1200" b="1" dirty="0">
                          <a:solidFill>
                            <a:schemeClr val="tx1"/>
                          </a:solidFill>
                          <a:effectLst/>
                        </a:rPr>
                        <a:t>Institute</a:t>
                      </a:r>
                      <a:endParaRPr lang="en-IN" sz="1200" b="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51435" algn="ctr">
                        <a:lnSpc>
                          <a:spcPts val="1340"/>
                        </a:lnSpc>
                        <a:spcAft>
                          <a:spcPts val="0"/>
                        </a:spcAft>
                      </a:pPr>
                      <a:r>
                        <a:rPr lang="en-US" sz="1200" b="0" dirty="0">
                          <a:solidFill>
                            <a:schemeClr val="tx1"/>
                          </a:solidFill>
                          <a:effectLst/>
                        </a:rPr>
                        <a:t>05</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5113" lvl="0" indent="-173038">
                        <a:lnSpc>
                          <a:spcPts val="1340"/>
                        </a:lnSpc>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Availability of the Vision &amp; Mission statements of the Department</a:t>
                      </a:r>
                      <a:r>
                        <a:rPr lang="en-US" sz="1200" b="0" spc="-45" dirty="0">
                          <a:solidFill>
                            <a:schemeClr val="tx1"/>
                          </a:solidFill>
                          <a:effectLst/>
                        </a:rPr>
                        <a:t> </a:t>
                      </a:r>
                      <a:r>
                        <a:rPr lang="en-US" sz="1200" b="0" spc="-5" dirty="0">
                          <a:solidFill>
                            <a:schemeClr val="tx1"/>
                          </a:solidFill>
                          <a:effectLst/>
                        </a:rPr>
                        <a:t>(1)</a:t>
                      </a:r>
                      <a:endParaRPr lang="en-IN" sz="1200" b="0" spc="-5" dirty="0">
                        <a:solidFill>
                          <a:schemeClr val="tx1"/>
                        </a:solidFill>
                        <a:effectLst/>
                      </a:endParaRPr>
                    </a:p>
                    <a:p>
                      <a:pPr marL="265113" lvl="0" indent="-173038">
                        <a:spcBef>
                          <a:spcPts val="250"/>
                        </a:spcBef>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Appropriateness/Relevance of the Statements</a:t>
                      </a:r>
                      <a:r>
                        <a:rPr lang="en-US" sz="1200" b="0" spc="-10" dirty="0">
                          <a:solidFill>
                            <a:schemeClr val="tx1"/>
                          </a:solidFill>
                          <a:effectLst/>
                        </a:rPr>
                        <a:t> </a:t>
                      </a:r>
                      <a:r>
                        <a:rPr lang="en-US" sz="1200" b="0" spc="-5" dirty="0">
                          <a:solidFill>
                            <a:schemeClr val="tx1"/>
                          </a:solidFill>
                          <a:effectLst/>
                        </a:rPr>
                        <a:t>(2)</a:t>
                      </a:r>
                      <a:endParaRPr lang="en-IN" sz="1200" b="0" spc="-5" dirty="0">
                        <a:solidFill>
                          <a:schemeClr val="tx1"/>
                        </a:solidFill>
                        <a:effectLst/>
                      </a:endParaRPr>
                    </a:p>
                    <a:p>
                      <a:pPr marL="265113" lvl="0" indent="-173038">
                        <a:spcBef>
                          <a:spcPts val="245"/>
                        </a:spcBef>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Consistency of the Department statements with the Institute statements</a:t>
                      </a:r>
                      <a:r>
                        <a:rPr lang="en-US" sz="1200" b="0" spc="-25" dirty="0">
                          <a:solidFill>
                            <a:schemeClr val="tx1"/>
                          </a:solidFill>
                          <a:effectLst/>
                        </a:rPr>
                        <a:t> </a:t>
                      </a:r>
                      <a:r>
                        <a:rPr lang="en-US" sz="1200" b="0" spc="-5" dirty="0">
                          <a:solidFill>
                            <a:schemeClr val="tx1"/>
                          </a:solidFill>
                          <a:effectLst/>
                        </a:rPr>
                        <a:t>(2)</a:t>
                      </a:r>
                      <a:endParaRPr lang="en-IN" sz="1200" b="0" spc="-5" dirty="0">
                        <a:solidFill>
                          <a:schemeClr val="tx1"/>
                        </a:solidFill>
                        <a:effectLst/>
                      </a:endParaRPr>
                    </a:p>
                    <a:p>
                      <a:pPr marL="66675" marR="60960">
                        <a:lnSpc>
                          <a:spcPct val="115000"/>
                        </a:lnSpc>
                        <a:spcBef>
                          <a:spcPts val="865"/>
                        </a:spcBef>
                        <a:spcAft>
                          <a:spcPts val="0"/>
                        </a:spcAft>
                      </a:pPr>
                      <a:r>
                        <a:rPr lang="en-US" sz="1200" b="0" dirty="0">
                          <a:solidFill>
                            <a:schemeClr val="tx1"/>
                          </a:solidFill>
                          <a:effectLst/>
                        </a:rPr>
                        <a:t>(Here Institute Vision and Mission statements have been asked to ensure consistency with the department Vision and Mission statements; the assessment of the Institute Vision and Mission will be done in Criterion</a:t>
                      </a:r>
                      <a:r>
                        <a:rPr lang="en-US" sz="1200" b="0" spc="-10" dirty="0">
                          <a:solidFill>
                            <a:schemeClr val="tx1"/>
                          </a:solidFill>
                          <a:effectLst/>
                        </a:rPr>
                        <a:t> </a:t>
                      </a:r>
                      <a:r>
                        <a:rPr lang="en-US" sz="1200" b="0" dirty="0">
                          <a:solidFill>
                            <a:schemeClr val="tx1"/>
                          </a:solidFill>
                          <a:effectLst/>
                        </a:rPr>
                        <a:t>10)</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3299104"/>
                  </a:ext>
                </a:extLst>
              </a:tr>
              <a:tr h="452708">
                <a:tc gridSpan="3">
                  <a:txBody>
                    <a:bodyPr/>
                    <a:lstStyle/>
                    <a:p>
                      <a:pPr marL="67945" algn="l">
                        <a:lnSpc>
                          <a:spcPts val="1365"/>
                        </a:lnSpc>
                        <a:spcAft>
                          <a:spcPts val="0"/>
                        </a:spcAft>
                      </a:pPr>
                      <a:r>
                        <a:rPr lang="en-US" sz="1200" i="1" dirty="0">
                          <a:solidFill>
                            <a:schemeClr val="tx1"/>
                          </a:solidFill>
                          <a:effectLst/>
                        </a:rPr>
                        <a:t>Exhibits/Context to be Observed/Assessed:</a:t>
                      </a:r>
                      <a:endParaRPr lang="en-IN" sz="1200" i="1" dirty="0">
                        <a:solidFill>
                          <a:schemeClr val="tx1"/>
                        </a:solidFill>
                        <a:effectLst/>
                      </a:endParaRPr>
                    </a:p>
                    <a:p>
                      <a:pPr marL="67945" algn="l">
                        <a:lnSpc>
                          <a:spcPts val="1365"/>
                        </a:lnSpc>
                        <a:spcAft>
                          <a:spcPts val="0"/>
                        </a:spcAft>
                      </a:pPr>
                      <a:r>
                        <a:rPr lang="en-US" sz="1200" b="0" i="1" dirty="0">
                          <a:solidFill>
                            <a:schemeClr val="tx1"/>
                          </a:solidFill>
                          <a:effectLst/>
                        </a:rPr>
                        <a:t>A. Vision &amp; Mission Statements B. Correctness from definition perspective C. Consistency between Institute and Department statements</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361959422"/>
                  </a:ext>
                </a:extLst>
              </a:tr>
              <a:tr h="486384">
                <a:tc>
                  <a:txBody>
                    <a:bodyPr/>
                    <a:lstStyle/>
                    <a:p>
                      <a:pPr marL="265113" marR="63500" indent="-196850">
                        <a:lnSpc>
                          <a:spcPct val="98000"/>
                        </a:lnSpc>
                        <a:spcAft>
                          <a:spcPts val="0"/>
                        </a:spcAft>
                        <a:tabLst>
                          <a:tab pos="265113" algn="l"/>
                          <a:tab pos="963613" algn="l"/>
                          <a:tab pos="1344613" algn="l"/>
                          <a:tab pos="2020888" algn="l"/>
                        </a:tabLst>
                      </a:pPr>
                      <a:r>
                        <a:rPr lang="en-US" sz="1200" dirty="0">
                          <a:solidFill>
                            <a:schemeClr val="tx1"/>
                          </a:solidFill>
                          <a:effectLst/>
                        </a:rPr>
                        <a:t>1.2.State	the	Program	</a:t>
                      </a:r>
                      <a:r>
                        <a:rPr lang="en-US" sz="1200" spc="-15" dirty="0">
                          <a:solidFill>
                            <a:schemeClr val="tx1"/>
                          </a:solidFill>
                          <a:effectLst/>
                        </a:rPr>
                        <a:t>Educational </a:t>
                      </a:r>
                      <a:r>
                        <a:rPr lang="en-US" sz="1200" dirty="0">
                          <a:solidFill>
                            <a:schemeClr val="tx1"/>
                          </a:solidFill>
                          <a:effectLst/>
                        </a:rPr>
                        <a:t>Objectives</a:t>
                      </a:r>
                      <a:r>
                        <a:rPr lang="en-US" sz="1200" spc="-5" dirty="0">
                          <a:solidFill>
                            <a:schemeClr val="tx1"/>
                          </a:solidFill>
                          <a:effectLst/>
                        </a:rPr>
                        <a:t> </a:t>
                      </a:r>
                      <a:r>
                        <a:rPr lang="en-US" sz="1200" dirty="0">
                          <a:solidFill>
                            <a:schemeClr val="tx1"/>
                          </a:solidFill>
                          <a:effectLst/>
                        </a:rPr>
                        <a:t>(PEOs)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51435" algn="ctr">
                        <a:lnSpc>
                          <a:spcPts val="1340"/>
                        </a:lnSpc>
                        <a:spcAft>
                          <a:spcPts val="0"/>
                        </a:spcAft>
                      </a:pPr>
                      <a:r>
                        <a:rPr lang="en-US" sz="1200" dirty="0">
                          <a:solidFill>
                            <a:schemeClr val="tx1"/>
                          </a:solidFill>
                          <a:effectLst/>
                        </a:rPr>
                        <a:t>05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5113" indent="-173038">
                        <a:spcAft>
                          <a:spcPts val="0"/>
                        </a:spcAft>
                        <a:tabLst>
                          <a:tab pos="265113" algn="l"/>
                        </a:tabLst>
                      </a:pPr>
                      <a:r>
                        <a:rPr lang="en-US" sz="1200" b="0" dirty="0">
                          <a:solidFill>
                            <a:schemeClr val="tx1"/>
                          </a:solidFill>
                          <a:effectLst/>
                        </a:rPr>
                        <a:t>A. Listing of the Program Educational Objectives (3 to 5) of the program under consideration (5)</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29855070"/>
                  </a:ext>
                </a:extLst>
              </a:tr>
              <a:tr h="421101">
                <a:tc gridSpan="3">
                  <a:txBody>
                    <a:bodyPr/>
                    <a:lstStyle/>
                    <a:p>
                      <a:pPr marL="92075" indent="-25400" algn="l">
                        <a:lnSpc>
                          <a:spcPts val="1365"/>
                        </a:lnSpc>
                        <a:spcAft>
                          <a:spcPts val="0"/>
                        </a:spcAft>
                      </a:pPr>
                      <a:r>
                        <a:rPr lang="en-US" sz="1200" i="1" dirty="0">
                          <a:solidFill>
                            <a:schemeClr val="tx1"/>
                          </a:solidFill>
                          <a:effectLst/>
                        </a:rPr>
                        <a:t>Exhibits/Context to be Observed/Assessed:</a:t>
                      </a:r>
                      <a:endParaRPr lang="en-IN" sz="1200" i="1" dirty="0">
                        <a:solidFill>
                          <a:schemeClr val="tx1"/>
                        </a:solidFill>
                        <a:effectLst/>
                      </a:endParaRPr>
                    </a:p>
                    <a:p>
                      <a:pPr marL="92075" indent="-25400" algn="l">
                        <a:lnSpc>
                          <a:spcPts val="1365"/>
                        </a:lnSpc>
                        <a:spcAft>
                          <a:spcPts val="0"/>
                        </a:spcAft>
                      </a:pPr>
                      <a:r>
                        <a:rPr lang="en-US" sz="1200" b="0" i="1" dirty="0">
                          <a:solidFill>
                            <a:schemeClr val="tx1"/>
                          </a:solidFill>
                          <a:effectLst/>
                        </a:rPr>
                        <a:t>A. Availability &amp; correctness of the PEOs statements</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028498320"/>
                  </a:ext>
                </a:extLst>
              </a:tr>
            </a:tbl>
          </a:graphicData>
        </a:graphic>
      </p:graphicFrame>
      <p:sp>
        <p:nvSpPr>
          <p:cNvPr id="6" name="Rectangle 5">
            <a:extLst>
              <a:ext uri="{FF2B5EF4-FFF2-40B4-BE49-F238E27FC236}">
                <a16:creationId xmlns:a16="http://schemas.microsoft.com/office/drawing/2014/main" id="{230ACB6C-B01A-4A27-8CD4-F951E6A05073}"/>
              </a:ext>
            </a:extLst>
          </p:cNvPr>
          <p:cNvSpPr/>
          <p:nvPr/>
        </p:nvSpPr>
        <p:spPr>
          <a:xfrm>
            <a:off x="359664" y="316917"/>
            <a:ext cx="7165848" cy="369332"/>
          </a:xfrm>
          <a:prstGeom prst="rect">
            <a:avLst/>
          </a:prstGeom>
        </p:spPr>
        <p:txBody>
          <a:bodyPr wrap="square">
            <a:spAutoFit/>
          </a:bodyPr>
          <a:lstStyle/>
          <a:p>
            <a:r>
              <a:rPr lang="en-US" b="1" dirty="0">
                <a:latin typeface="+mj-lt"/>
                <a:ea typeface="Times New Roman" panose="02020603050405020304" pitchFamily="18" charset="0"/>
              </a:rPr>
              <a:t>Criterion 1: Vision, Mission and Program Educational Objectives (50)</a:t>
            </a:r>
            <a:endParaRPr lang="en-IN" b="1" dirty="0">
              <a:latin typeface="+mj-lt"/>
            </a:endParaRPr>
          </a:p>
        </p:txBody>
      </p:sp>
      <p:graphicFrame>
        <p:nvGraphicFramePr>
          <p:cNvPr id="7" name="Table 6">
            <a:extLst>
              <a:ext uri="{FF2B5EF4-FFF2-40B4-BE49-F238E27FC236}">
                <a16:creationId xmlns:a16="http://schemas.microsoft.com/office/drawing/2014/main" id="{3EE11EA3-CB96-4350-8D44-49C42E377309}"/>
              </a:ext>
            </a:extLst>
          </p:cNvPr>
          <p:cNvGraphicFramePr>
            <a:graphicFrameLocks noGrp="1"/>
          </p:cNvGraphicFramePr>
          <p:nvPr/>
        </p:nvGraphicFramePr>
        <p:xfrm>
          <a:off x="445965" y="3728489"/>
          <a:ext cx="11541819" cy="2489571"/>
        </p:xfrm>
        <a:graphic>
          <a:graphicData uri="http://schemas.openxmlformats.org/drawingml/2006/table">
            <a:tbl>
              <a:tblPr firstRow="1" firstCol="1" lastRow="1" lastCol="1" bandRow="1" bandCol="1">
                <a:tableStyleId>{5C22544A-7EE6-4342-B048-85BDC9FD1C3A}</a:tableStyleId>
              </a:tblPr>
              <a:tblGrid>
                <a:gridCol w="3423767">
                  <a:extLst>
                    <a:ext uri="{9D8B030D-6E8A-4147-A177-3AD203B41FA5}">
                      <a16:colId xmlns:a16="http://schemas.microsoft.com/office/drawing/2014/main" val="3824148884"/>
                    </a:ext>
                  </a:extLst>
                </a:gridCol>
                <a:gridCol w="693850">
                  <a:extLst>
                    <a:ext uri="{9D8B030D-6E8A-4147-A177-3AD203B41FA5}">
                      <a16:colId xmlns:a16="http://schemas.microsoft.com/office/drawing/2014/main" val="2568853583"/>
                    </a:ext>
                  </a:extLst>
                </a:gridCol>
                <a:gridCol w="7424202">
                  <a:extLst>
                    <a:ext uri="{9D8B030D-6E8A-4147-A177-3AD203B41FA5}">
                      <a16:colId xmlns:a16="http://schemas.microsoft.com/office/drawing/2014/main" val="2911718567"/>
                    </a:ext>
                  </a:extLst>
                </a:gridCol>
              </a:tblGrid>
              <a:tr h="660771">
                <a:tc>
                  <a:txBody>
                    <a:bodyPr/>
                    <a:lstStyle/>
                    <a:p>
                      <a:pPr marL="357188" marR="62230" indent="-288925">
                        <a:spcAft>
                          <a:spcPts val="0"/>
                        </a:spcAft>
                      </a:pPr>
                      <a:r>
                        <a:rPr lang="en-US" sz="1200" dirty="0">
                          <a:solidFill>
                            <a:schemeClr val="tx1"/>
                          </a:solidFill>
                          <a:effectLst/>
                        </a:rPr>
                        <a:t>1.3. Indicate where and how the Vision, Mission and PEOs are published and disseminated among stakeholders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51435" algn="ctr">
                        <a:lnSpc>
                          <a:spcPts val="1340"/>
                        </a:lnSpc>
                        <a:spcAft>
                          <a:spcPts val="0"/>
                        </a:spcAft>
                      </a:pPr>
                      <a:r>
                        <a:rPr lang="en-US" sz="1200" b="0" dirty="0">
                          <a:solidFill>
                            <a:schemeClr val="tx1"/>
                          </a:solidFill>
                          <a:effectLst/>
                        </a:rPr>
                        <a:t>15</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5113" lvl="0" indent="-173038">
                        <a:lnSpc>
                          <a:spcPts val="1340"/>
                        </a:lnSpc>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Adequacy in respect of publication &amp; dissemination</a:t>
                      </a:r>
                      <a:r>
                        <a:rPr lang="en-US" sz="1200" b="0" spc="-25" dirty="0">
                          <a:solidFill>
                            <a:schemeClr val="tx1"/>
                          </a:solidFill>
                          <a:effectLst/>
                        </a:rPr>
                        <a:t> </a:t>
                      </a:r>
                      <a:r>
                        <a:rPr lang="en-US" sz="1200" b="0" spc="-5" dirty="0">
                          <a:solidFill>
                            <a:schemeClr val="tx1"/>
                          </a:solidFill>
                          <a:effectLst/>
                        </a:rPr>
                        <a:t>(3)</a:t>
                      </a:r>
                      <a:endParaRPr lang="en-IN" sz="1200" b="0" spc="-5" dirty="0">
                        <a:solidFill>
                          <a:schemeClr val="tx1"/>
                        </a:solidFill>
                        <a:effectLst/>
                      </a:endParaRPr>
                    </a:p>
                    <a:p>
                      <a:pPr marL="265113" lvl="0" indent="-173038">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Process of dissemination among stakeholders</a:t>
                      </a:r>
                      <a:r>
                        <a:rPr lang="en-US" sz="1200" b="0" spc="-10" dirty="0">
                          <a:solidFill>
                            <a:schemeClr val="tx1"/>
                          </a:solidFill>
                          <a:effectLst/>
                        </a:rPr>
                        <a:t> </a:t>
                      </a:r>
                      <a:r>
                        <a:rPr lang="en-US" sz="1200" b="0" spc="-5" dirty="0">
                          <a:solidFill>
                            <a:schemeClr val="tx1"/>
                          </a:solidFill>
                          <a:effectLst/>
                        </a:rPr>
                        <a:t>(3)</a:t>
                      </a:r>
                      <a:endParaRPr lang="en-IN" sz="1200" b="0" spc="-5" dirty="0">
                        <a:solidFill>
                          <a:schemeClr val="tx1"/>
                        </a:solidFill>
                        <a:effectLst/>
                      </a:endParaRPr>
                    </a:p>
                    <a:p>
                      <a:pPr marL="265113" lvl="0" indent="-173038">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Extent of awareness of Vision, Mission &amp; PEOs among the stakeholder</a:t>
                      </a:r>
                      <a:r>
                        <a:rPr lang="en-US" sz="1200" b="0" spc="280" dirty="0">
                          <a:solidFill>
                            <a:schemeClr val="tx1"/>
                          </a:solidFill>
                          <a:effectLst/>
                        </a:rPr>
                        <a:t> </a:t>
                      </a:r>
                      <a:r>
                        <a:rPr lang="en-US" sz="1200" b="0" spc="-5" dirty="0">
                          <a:solidFill>
                            <a:schemeClr val="tx1"/>
                          </a:solidFill>
                          <a:effectLst/>
                        </a:rPr>
                        <a:t>(9)</a:t>
                      </a:r>
                      <a:endParaRPr lang="en-IN" sz="1200" b="0" spc="-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85199384"/>
                  </a:ext>
                </a:extLst>
              </a:tr>
              <a:tr h="1615266">
                <a:tc gridSpan="3">
                  <a:txBody>
                    <a:bodyPr/>
                    <a:lstStyle/>
                    <a:p>
                      <a:pPr marL="92075" indent="0"/>
                      <a:r>
                        <a:rPr lang="en-US" sz="1200" b="1" i="1" kern="1200" dirty="0">
                          <a:solidFill>
                            <a:schemeClr val="tx1"/>
                          </a:solidFill>
                          <a:effectLst/>
                          <a:latin typeface="+mn-lt"/>
                          <a:ea typeface="+mn-ea"/>
                          <a:cs typeface="+mn-cs"/>
                        </a:rPr>
                        <a:t>Exhibits/Context to be Observed/Assessed:</a:t>
                      </a:r>
                      <a:endParaRPr lang="en-IN" sz="1200" b="1" i="1" kern="1200" dirty="0">
                        <a:solidFill>
                          <a:schemeClr val="tx1"/>
                        </a:solidFill>
                        <a:effectLst/>
                        <a:latin typeface="+mn-lt"/>
                        <a:ea typeface="+mn-ea"/>
                        <a:cs typeface="+mn-cs"/>
                      </a:endParaRPr>
                    </a:p>
                    <a:p>
                      <a:pPr marL="92075" indent="0">
                        <a:buFont typeface="+mj-lt"/>
                        <a:buAutoNum type="alphaUcPeriod"/>
                      </a:pPr>
                      <a:r>
                        <a:rPr lang="en-US" sz="1200" b="1" i="1" kern="1200" dirty="0">
                          <a:solidFill>
                            <a:schemeClr val="tx1"/>
                          </a:solidFill>
                          <a:effectLst/>
                          <a:latin typeface="+mn-lt"/>
                          <a:ea typeface="+mn-ea"/>
                          <a:cs typeface="+mn-cs"/>
                        </a:rPr>
                        <a:t>Adequacy</a:t>
                      </a:r>
                      <a:endParaRPr lang="en-IN" sz="1200" b="1" i="1" kern="1200" dirty="0">
                        <a:solidFill>
                          <a:schemeClr val="tx1"/>
                        </a:solidFill>
                        <a:effectLst/>
                        <a:latin typeface="+mn-lt"/>
                        <a:ea typeface="+mn-ea"/>
                        <a:cs typeface="+mn-cs"/>
                      </a:endParaRPr>
                    </a:p>
                    <a:p>
                      <a:pPr marL="92075" indent="0"/>
                      <a:r>
                        <a:rPr lang="en-US" sz="1200" b="0" i="1" kern="1200" dirty="0">
                          <a:solidFill>
                            <a:schemeClr val="tx1"/>
                          </a:solidFill>
                          <a:effectLst/>
                          <a:latin typeface="+mn-lt"/>
                          <a:ea typeface="+mn-ea"/>
                          <a:cs typeface="+mn-cs"/>
                        </a:rPr>
                        <a:t>Department Vision, Mission and PEOs:  Availability on Institute website under relevant program link; Availability at department notice boards, HoD Chamber, department website, if Available; Availability in department level documents/course of study</a:t>
                      </a:r>
                      <a:endParaRPr lang="en-IN" sz="1200" b="0" i="1" kern="1200" dirty="0">
                        <a:solidFill>
                          <a:schemeClr val="tx1"/>
                        </a:solidFill>
                        <a:effectLst/>
                        <a:latin typeface="+mn-lt"/>
                        <a:ea typeface="+mn-ea"/>
                        <a:cs typeface="+mn-cs"/>
                      </a:endParaRPr>
                    </a:p>
                    <a:p>
                      <a:pPr marL="92075" indent="0"/>
                      <a:r>
                        <a:rPr lang="en-US" sz="1200" b="1" i="1" kern="1200" dirty="0">
                          <a:solidFill>
                            <a:schemeClr val="tx1"/>
                          </a:solidFill>
                          <a:effectLst/>
                          <a:latin typeface="+mn-lt"/>
                          <a:ea typeface="+mn-ea"/>
                          <a:cs typeface="+mn-cs"/>
                        </a:rPr>
                        <a:t> </a:t>
                      </a:r>
                      <a:endParaRPr lang="en-IN" sz="1200" b="1" i="1" kern="1200" dirty="0">
                        <a:solidFill>
                          <a:schemeClr val="tx1"/>
                        </a:solidFill>
                        <a:effectLst/>
                        <a:latin typeface="+mn-lt"/>
                        <a:ea typeface="+mn-ea"/>
                        <a:cs typeface="+mn-cs"/>
                      </a:endParaRPr>
                    </a:p>
                    <a:p>
                      <a:pPr marL="92075" lvl="0" indent="0">
                        <a:buFont typeface="+mj-lt"/>
                        <a:buNone/>
                      </a:pPr>
                      <a:r>
                        <a:rPr lang="en-US" sz="1200" b="1" i="1" kern="1200" dirty="0">
                          <a:solidFill>
                            <a:schemeClr val="tx1"/>
                          </a:solidFill>
                          <a:effectLst/>
                          <a:latin typeface="+mn-lt"/>
                          <a:ea typeface="+mn-ea"/>
                          <a:cs typeface="+mn-cs"/>
                        </a:rPr>
                        <a:t>B. Process of dissemination</a:t>
                      </a:r>
                    </a:p>
                    <a:p>
                      <a:pPr marL="92075" indent="0"/>
                      <a:r>
                        <a:rPr lang="en-US" sz="1200" b="0" i="1" kern="1200" dirty="0">
                          <a:solidFill>
                            <a:schemeClr val="tx1"/>
                          </a:solidFill>
                          <a:effectLst/>
                          <a:latin typeface="+mn-lt"/>
                          <a:ea typeface="+mn-ea"/>
                          <a:cs typeface="+mn-cs"/>
                        </a:rPr>
                        <a:t>Documentary evidence to indicate the process which ensures awareness among internal and external stakeholders with effective process implementation</a:t>
                      </a:r>
                      <a:endParaRPr lang="en-IN" sz="1200" b="0" i="1" kern="1200" dirty="0">
                        <a:solidFill>
                          <a:schemeClr val="tx1"/>
                        </a:solidFill>
                        <a:effectLst/>
                        <a:latin typeface="+mn-lt"/>
                        <a:ea typeface="+mn-ea"/>
                        <a:cs typeface="+mn-cs"/>
                      </a:endParaRPr>
                    </a:p>
                    <a:p>
                      <a:pPr marL="92075" indent="0"/>
                      <a:r>
                        <a:rPr lang="en-US" sz="1200" b="1" i="1" kern="1200" dirty="0">
                          <a:solidFill>
                            <a:schemeClr val="tx1"/>
                          </a:solidFill>
                          <a:effectLst/>
                          <a:latin typeface="+mn-lt"/>
                          <a:ea typeface="+mn-ea"/>
                          <a:cs typeface="+mn-cs"/>
                        </a:rPr>
                        <a:t> </a:t>
                      </a:r>
                      <a:endParaRPr lang="en-IN" sz="1200" b="1" i="1" kern="1200" dirty="0">
                        <a:solidFill>
                          <a:schemeClr val="tx1"/>
                        </a:solidFill>
                        <a:effectLst/>
                        <a:latin typeface="+mn-lt"/>
                        <a:ea typeface="+mn-ea"/>
                        <a:cs typeface="+mn-cs"/>
                      </a:endParaRPr>
                    </a:p>
                    <a:p>
                      <a:pPr marL="92075" lvl="0" indent="0"/>
                      <a:r>
                        <a:rPr lang="en-US" sz="1200" b="1" i="1" kern="1200" dirty="0">
                          <a:solidFill>
                            <a:schemeClr val="tx1"/>
                          </a:solidFill>
                          <a:effectLst/>
                          <a:latin typeface="+mn-lt"/>
                          <a:ea typeface="+mn-ea"/>
                          <a:cs typeface="+mn-cs"/>
                        </a:rPr>
                        <a:t>C. Extent of Awareness</a:t>
                      </a:r>
                      <a:endParaRPr lang="en-IN" sz="1200" b="1" i="1" kern="1200" dirty="0">
                        <a:solidFill>
                          <a:schemeClr val="tx1"/>
                        </a:solidFill>
                        <a:effectLst/>
                        <a:latin typeface="+mn-lt"/>
                        <a:ea typeface="+mn-ea"/>
                        <a:cs typeface="+mn-cs"/>
                      </a:endParaRPr>
                    </a:p>
                    <a:p>
                      <a:pPr marL="92075" indent="0"/>
                      <a:r>
                        <a:rPr lang="en-US" sz="1200" b="0" i="1" kern="1200" dirty="0">
                          <a:solidFill>
                            <a:schemeClr val="tx1"/>
                          </a:solidFill>
                          <a:effectLst/>
                          <a:latin typeface="+mn-lt"/>
                          <a:ea typeface="+mn-ea"/>
                          <a:cs typeface="+mn-cs"/>
                        </a:rPr>
                        <a:t>Based on interaction with internal and external stakeholders</a:t>
                      </a:r>
                      <a:endParaRPr lang="en-IN" sz="1200" b="0" i="1" kern="1200" dirty="0">
                        <a:solidFill>
                          <a:schemeClr val="tx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52705" marR="51435" algn="ctr">
                        <a:lnSpc>
                          <a:spcPts val="1340"/>
                        </a:lnSpc>
                        <a:spcAft>
                          <a:spcPts val="0"/>
                        </a:spcAft>
                      </a:pPr>
                      <a:endParaRPr lang="en-IN" sz="10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tc>
                <a:tc hMerge="1">
                  <a:txBody>
                    <a:bodyPr/>
                    <a:lstStyle/>
                    <a:p>
                      <a:pPr marL="342900" lvl="0" indent="-250825">
                        <a:spcAft>
                          <a:spcPts val="0"/>
                        </a:spcAft>
                        <a:buSzPts val="1200"/>
                        <a:buFont typeface="Times New Roman" panose="02020603050405020304" pitchFamily="18" charset="0"/>
                        <a:buAutoNum type="alphaUcPeriod"/>
                        <a:tabLst>
                          <a:tab pos="539750" algn="l"/>
                        </a:tabLst>
                      </a:pPr>
                      <a:endParaRPr lang="en-IN" sz="1000" spc="-5"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tc>
                <a:extLst>
                  <a:ext uri="{0D108BD9-81ED-4DB2-BD59-A6C34878D82A}">
                    <a16:rowId xmlns:a16="http://schemas.microsoft.com/office/drawing/2014/main" val="1375958230"/>
                  </a:ext>
                </a:extLst>
              </a:tr>
            </a:tbl>
          </a:graphicData>
        </a:graphic>
      </p:graphicFrame>
    </p:spTree>
    <p:extLst>
      <p:ext uri="{BB962C8B-B14F-4D97-AF65-F5344CB8AC3E}">
        <p14:creationId xmlns:p14="http://schemas.microsoft.com/office/powerpoint/2010/main" val="189244540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9027CBF0-AFF1-4F2C-84D9-8730D7C80E07}"/>
              </a:ext>
            </a:extLst>
          </p:cNvPr>
          <p:cNvGraphicFramePr>
            <a:graphicFrameLocks noGrp="1"/>
          </p:cNvGraphicFramePr>
          <p:nvPr/>
        </p:nvGraphicFramePr>
        <p:xfrm>
          <a:off x="537296" y="803005"/>
          <a:ext cx="11541819" cy="3191724"/>
        </p:xfrm>
        <a:graphic>
          <a:graphicData uri="http://schemas.openxmlformats.org/drawingml/2006/table">
            <a:tbl>
              <a:tblPr firstRow="1" firstCol="1" lastRow="1" lastCol="1" bandRow="1" bandCol="1">
                <a:tableStyleId>{5C22544A-7EE6-4342-B048-85BDC9FD1C3A}</a:tableStyleId>
              </a:tblPr>
              <a:tblGrid>
                <a:gridCol w="3423767">
                  <a:extLst>
                    <a:ext uri="{9D8B030D-6E8A-4147-A177-3AD203B41FA5}">
                      <a16:colId xmlns:a16="http://schemas.microsoft.com/office/drawing/2014/main" val="2800015123"/>
                    </a:ext>
                  </a:extLst>
                </a:gridCol>
                <a:gridCol w="693850">
                  <a:extLst>
                    <a:ext uri="{9D8B030D-6E8A-4147-A177-3AD203B41FA5}">
                      <a16:colId xmlns:a16="http://schemas.microsoft.com/office/drawing/2014/main" val="3344022557"/>
                    </a:ext>
                  </a:extLst>
                </a:gridCol>
                <a:gridCol w="7424202">
                  <a:extLst>
                    <a:ext uri="{9D8B030D-6E8A-4147-A177-3AD203B41FA5}">
                      <a16:colId xmlns:a16="http://schemas.microsoft.com/office/drawing/2014/main" val="3911145564"/>
                    </a:ext>
                  </a:extLst>
                </a:gridCol>
              </a:tblGrid>
              <a:tr h="419558">
                <a:tc>
                  <a:txBody>
                    <a:bodyPr/>
                    <a:lstStyle/>
                    <a:p>
                      <a:pPr marL="357188" marR="62230" indent="-288925" algn="just">
                        <a:spcAft>
                          <a:spcPts val="0"/>
                        </a:spcAft>
                      </a:pPr>
                      <a:r>
                        <a:rPr lang="en-US" sz="1200" b="1" kern="1200" spc="-5" dirty="0">
                          <a:solidFill>
                            <a:schemeClr val="tx1"/>
                          </a:solidFill>
                          <a:effectLst/>
                          <a:latin typeface="+mn-lt"/>
                          <a:ea typeface="+mn-ea"/>
                          <a:cs typeface="+mn-cs"/>
                        </a:rPr>
                        <a:t>1.4. State the process for defining the Vision and Mission of the Department, and PEOs of the program</a:t>
                      </a:r>
                      <a:endParaRPr lang="en-IN" sz="1200" b="1" kern="1200" spc="-5" dirty="0">
                        <a:solidFill>
                          <a:schemeClr val="tx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51435" algn="ctr">
                        <a:lnSpc>
                          <a:spcPts val="1340"/>
                        </a:lnSpc>
                        <a:spcAft>
                          <a:spcPts val="0"/>
                        </a:spcAft>
                      </a:pPr>
                      <a:r>
                        <a:rPr lang="en-US" sz="1200" b="0" kern="1200" spc="-5" dirty="0">
                          <a:solidFill>
                            <a:schemeClr val="tx1"/>
                          </a:solidFill>
                          <a:effectLst/>
                          <a:latin typeface="+mn-lt"/>
                          <a:ea typeface="+mn-ea"/>
                          <a:cs typeface="+mn-cs"/>
                        </a:rPr>
                        <a:t>15</a:t>
                      </a:r>
                      <a:endParaRPr lang="en-IN" sz="1200" b="0" kern="1200" spc="-5" dirty="0">
                        <a:solidFill>
                          <a:schemeClr val="tx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20675" lvl="0" indent="-228600">
                        <a:lnSpc>
                          <a:spcPts val="1340"/>
                        </a:lnSpc>
                        <a:spcAft>
                          <a:spcPts val="0"/>
                        </a:spcAft>
                        <a:buSzPts val="900"/>
                        <a:buFont typeface="+mj-lt"/>
                        <a:buAutoNum type="alphaUcPeriod"/>
                        <a:tabLst>
                          <a:tab pos="398780" algn="l"/>
                          <a:tab pos="399415" algn="l"/>
                        </a:tabLst>
                      </a:pPr>
                      <a:r>
                        <a:rPr lang="en-US" sz="1200" b="0" kern="1200" spc="-5" dirty="0">
                          <a:solidFill>
                            <a:schemeClr val="tx1"/>
                          </a:solidFill>
                          <a:effectLst/>
                          <a:latin typeface="+mn-lt"/>
                          <a:ea typeface="+mn-ea"/>
                          <a:cs typeface="+mn-cs"/>
                        </a:rPr>
                        <a:t>Description of process involved in defining the Vision, Mission of the Department (7)</a:t>
                      </a:r>
                      <a:endParaRPr lang="en-IN" sz="1200" b="0" kern="1200" spc="-5" dirty="0">
                        <a:solidFill>
                          <a:schemeClr val="tx1"/>
                        </a:solidFill>
                        <a:effectLst/>
                        <a:latin typeface="+mn-lt"/>
                        <a:ea typeface="+mn-ea"/>
                        <a:cs typeface="+mn-cs"/>
                      </a:endParaRPr>
                    </a:p>
                    <a:p>
                      <a:pPr marL="320675" lvl="0" indent="-228600">
                        <a:spcAft>
                          <a:spcPts val="0"/>
                        </a:spcAft>
                        <a:buSzPts val="900"/>
                        <a:buFont typeface="+mj-lt"/>
                        <a:buAutoNum type="alphaUcPeriod"/>
                        <a:tabLst>
                          <a:tab pos="391160" algn="l"/>
                          <a:tab pos="391795" algn="l"/>
                        </a:tabLst>
                      </a:pPr>
                      <a:r>
                        <a:rPr lang="en-US" sz="1200" b="0" kern="1200" spc="-5" dirty="0">
                          <a:solidFill>
                            <a:schemeClr val="tx1"/>
                          </a:solidFill>
                          <a:effectLst/>
                          <a:latin typeface="+mn-lt"/>
                          <a:ea typeface="+mn-ea"/>
                          <a:cs typeface="+mn-cs"/>
                        </a:rPr>
                        <a:t>Description of process involved in defining the PEOs of the program (8)</a:t>
                      </a:r>
                      <a:endParaRPr lang="en-IN" sz="1200" b="0" kern="1200" spc="-5" dirty="0">
                        <a:solidFill>
                          <a:schemeClr val="tx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0053283"/>
                  </a:ext>
                </a:extLst>
              </a:tr>
              <a:tr h="660771">
                <a:tc gridSpan="3">
                  <a:txBody>
                    <a:bodyPr/>
                    <a:lstStyle/>
                    <a:p>
                      <a:pPr marL="67945">
                        <a:lnSpc>
                          <a:spcPts val="1375"/>
                        </a:lnSpc>
                        <a:spcAft>
                          <a:spcPts val="0"/>
                        </a:spcAft>
                      </a:pPr>
                      <a:r>
                        <a:rPr lang="en-US" sz="1200" b="1" i="1" dirty="0">
                          <a:solidFill>
                            <a:schemeClr val="tx1"/>
                          </a:solidFill>
                          <a:effectLst/>
                          <a:latin typeface="+mn-lt"/>
                          <a:ea typeface="Times New Roman" panose="02020603050405020304" pitchFamily="18" charset="0"/>
                          <a:cs typeface="Mangal" panose="02040503050203030202" pitchFamily="18" charset="0"/>
                        </a:rPr>
                        <a:t>E</a:t>
                      </a:r>
                      <a:r>
                        <a:rPr lang="en-US" sz="1200" b="1" i="1" kern="1200" dirty="0">
                          <a:solidFill>
                            <a:schemeClr val="tx1"/>
                          </a:solidFill>
                          <a:effectLst/>
                          <a:latin typeface="+mn-lt"/>
                          <a:ea typeface="+mn-ea"/>
                          <a:cs typeface="+mn-cs"/>
                        </a:rPr>
                        <a:t>xhibits/Context to be Observed/Assessed:</a:t>
                      </a:r>
                      <a:endParaRPr lang="en-IN" sz="1200" b="1" i="1" kern="1200" dirty="0">
                        <a:solidFill>
                          <a:schemeClr val="tx1"/>
                        </a:solidFill>
                        <a:effectLst/>
                        <a:latin typeface="+mn-lt"/>
                        <a:ea typeface="+mn-ea"/>
                        <a:cs typeface="+mn-cs"/>
                      </a:endParaRPr>
                    </a:p>
                    <a:p>
                      <a:pPr marL="67945">
                        <a:spcBef>
                          <a:spcPts val="45"/>
                        </a:spcBef>
                        <a:spcAft>
                          <a:spcPts val="0"/>
                        </a:spcAft>
                      </a:pPr>
                      <a:r>
                        <a:rPr lang="en-US" sz="1200" b="0" i="1" kern="1200" dirty="0">
                          <a:solidFill>
                            <a:schemeClr val="tx1"/>
                          </a:solidFill>
                          <a:effectLst/>
                          <a:latin typeface="+mn-lt"/>
                          <a:ea typeface="+mn-ea"/>
                          <a:cs typeface="+mn-cs"/>
                        </a:rPr>
                        <a:t>Documentary evidence to indicate the process which ensures effective participation of internal and external department stakeholders with effective process implementation.</a:t>
                      </a:r>
                      <a:endParaRPr lang="en-IN" sz="1200" b="0" i="1" kern="1200" dirty="0">
                        <a:solidFill>
                          <a:schemeClr val="tx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52940607"/>
                  </a:ext>
                </a:extLst>
              </a:tr>
              <a:tr h="660771">
                <a:tc>
                  <a:txBody>
                    <a:bodyPr/>
                    <a:lstStyle/>
                    <a:p>
                      <a:pPr marL="525780" marR="63500" indent="-457835">
                        <a:lnSpc>
                          <a:spcPct val="98000"/>
                        </a:lnSpc>
                        <a:spcAft>
                          <a:spcPts val="0"/>
                        </a:spcAft>
                        <a:tabLst>
                          <a:tab pos="525780" algn="l"/>
                        </a:tabLst>
                      </a:pPr>
                      <a:r>
                        <a:rPr lang="en-US" sz="1200" dirty="0">
                          <a:solidFill>
                            <a:schemeClr val="tx1"/>
                          </a:solidFill>
                          <a:effectLst/>
                          <a:latin typeface="+mn-lt"/>
                          <a:ea typeface="Times New Roman" panose="02020603050405020304" pitchFamily="18" charset="0"/>
                          <a:cs typeface="Times New Roman" panose="02020603050405020304" pitchFamily="18" charset="0"/>
                        </a:rPr>
                        <a:t>1.5.	</a:t>
                      </a:r>
                      <a:r>
                        <a:rPr lang="en-US" sz="1200" dirty="0">
                          <a:solidFill>
                            <a:schemeClr val="tx1"/>
                          </a:solidFill>
                          <a:effectLst/>
                          <a:latin typeface="+mn-lt"/>
                          <a:ea typeface="Times New Roman" panose="02020603050405020304" pitchFamily="18" charset="0"/>
                          <a:cs typeface="Mangal" panose="02040503050203030202" pitchFamily="18" charset="0"/>
                        </a:rPr>
                        <a:t>Establish consistency of PEOs </a:t>
                      </a:r>
                      <a:r>
                        <a:rPr lang="en-US" sz="1200" spc="-20" dirty="0">
                          <a:solidFill>
                            <a:schemeClr val="tx1"/>
                          </a:solidFill>
                          <a:effectLst/>
                          <a:latin typeface="+mn-lt"/>
                          <a:ea typeface="Times New Roman" panose="02020603050405020304" pitchFamily="18" charset="0"/>
                          <a:cs typeface="Mangal" panose="02040503050203030202" pitchFamily="18" charset="0"/>
                        </a:rPr>
                        <a:t>with </a:t>
                      </a:r>
                      <a:r>
                        <a:rPr lang="en-US" sz="1200" dirty="0">
                          <a:solidFill>
                            <a:schemeClr val="tx1"/>
                          </a:solidFill>
                          <a:effectLst/>
                          <a:latin typeface="+mn-lt"/>
                          <a:ea typeface="Times New Roman" panose="02020603050405020304" pitchFamily="18" charset="0"/>
                          <a:cs typeface="Mangal" panose="02040503050203030202" pitchFamily="18" charset="0"/>
                        </a:rPr>
                        <a:t>Mission of the</a:t>
                      </a:r>
                      <a:r>
                        <a:rPr lang="en-US" sz="1200" spc="-10" dirty="0">
                          <a:solidFill>
                            <a:schemeClr val="tx1"/>
                          </a:solidFill>
                          <a:effectLst/>
                          <a:latin typeface="+mn-lt"/>
                          <a:ea typeface="Times New Roman" panose="02020603050405020304" pitchFamily="18" charset="0"/>
                          <a:cs typeface="Mangal" panose="02040503050203030202" pitchFamily="18" charset="0"/>
                        </a:rPr>
                        <a:t> </a:t>
                      </a:r>
                      <a:r>
                        <a:rPr lang="en-US" sz="1200" dirty="0">
                          <a:solidFill>
                            <a:schemeClr val="tx1"/>
                          </a:solidFill>
                          <a:effectLst/>
                          <a:latin typeface="+mn-lt"/>
                          <a:ea typeface="Times New Roman" panose="02020603050405020304" pitchFamily="18" charset="0"/>
                          <a:cs typeface="Mangal" panose="02040503050203030202" pitchFamily="18" charset="0"/>
                        </a:rPr>
                        <a:t>Department</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51435" algn="ctr">
                        <a:lnSpc>
                          <a:spcPts val="135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20675" lvl="0" indent="-228600">
                        <a:lnSpc>
                          <a:spcPts val="1350"/>
                        </a:lnSpc>
                        <a:spcAft>
                          <a:spcPts val="0"/>
                        </a:spcAft>
                        <a:buSzPts val="900"/>
                        <a:buFont typeface="+mj-lt"/>
                        <a:buAutoNum type="alphaUcPeriod"/>
                        <a:tabLst>
                          <a:tab pos="357188"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Preparation of a matrix of PEOs and elements of Mission statement</a:t>
                      </a:r>
                      <a:r>
                        <a:rPr lang="en-US" sz="1200" b="0" spc="10" dirty="0">
                          <a:solidFill>
                            <a:schemeClr val="tx1"/>
                          </a:solidFill>
                          <a:effectLst/>
                          <a:latin typeface="+mn-lt"/>
                          <a:ea typeface="Times New Roman" panose="02020603050405020304" pitchFamily="18" charset="0"/>
                          <a:cs typeface="Mangal" panose="02040503050203030202" pitchFamily="18" charset="0"/>
                        </a:rPr>
                        <a:t> </a:t>
                      </a:r>
                      <a:r>
                        <a:rPr lang="en-US" sz="1200" b="0" spc="-15" dirty="0">
                          <a:solidFill>
                            <a:schemeClr val="tx1"/>
                          </a:solidFill>
                          <a:effectLst/>
                          <a:latin typeface="+mn-lt"/>
                          <a:ea typeface="Times New Roman" panose="02020603050405020304" pitchFamily="18" charset="0"/>
                          <a:cs typeface="Mangal" panose="02040503050203030202" pitchFamily="18" charset="0"/>
                        </a:rPr>
                        <a:t>(5)</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p>
                      <a:pPr marL="320675" lvl="0" indent="-228600">
                        <a:spcAft>
                          <a:spcPts val="0"/>
                        </a:spcAft>
                        <a:buSzPts val="900"/>
                        <a:buFont typeface="+mj-lt"/>
                        <a:buAutoNum type="alphaUcPeriod"/>
                        <a:tabLst>
                          <a:tab pos="353695"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Consistency/justification of co-relation parameters of the above matrix</a:t>
                      </a:r>
                      <a:r>
                        <a:rPr lang="en-US" sz="1200" b="0" spc="-5" dirty="0">
                          <a:solidFill>
                            <a:schemeClr val="tx1"/>
                          </a:solidFill>
                          <a:effectLst/>
                          <a:latin typeface="+mn-lt"/>
                          <a:ea typeface="Times New Roman" panose="02020603050405020304" pitchFamily="18" charset="0"/>
                          <a:cs typeface="Mangal" panose="02040503050203030202" pitchFamily="18" charset="0"/>
                        </a:rPr>
                        <a:t> </a:t>
                      </a:r>
                      <a:r>
                        <a:rPr lang="en-US" sz="1200" b="0" spc="-15" dirty="0">
                          <a:solidFill>
                            <a:schemeClr val="tx1"/>
                          </a:solidFill>
                          <a:effectLst/>
                          <a:latin typeface="+mn-lt"/>
                          <a:ea typeface="Times New Roman" panose="02020603050405020304" pitchFamily="18" charset="0"/>
                          <a:cs typeface="Mangal" panose="02040503050203030202" pitchFamily="18" charset="0"/>
                        </a:rPr>
                        <a:t>(5)</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38964555"/>
                  </a:ext>
                </a:extLst>
              </a:tr>
              <a:tr h="660771">
                <a:tc gridSpan="3">
                  <a:txBody>
                    <a:bodyPr/>
                    <a:lstStyle/>
                    <a:p>
                      <a:pPr marL="67945">
                        <a:lnSpc>
                          <a:spcPts val="1375"/>
                        </a:lnSpc>
                        <a:spcAft>
                          <a:spcPts val="0"/>
                        </a:spcAft>
                      </a:pPr>
                      <a:r>
                        <a:rPr lang="en-US" sz="1200" b="1" i="1"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200" dirty="0">
                        <a:solidFill>
                          <a:schemeClr val="tx1"/>
                        </a:solidFill>
                        <a:effectLst/>
                        <a:latin typeface="+mn-lt"/>
                        <a:ea typeface="Times New Roman" panose="02020603050405020304" pitchFamily="18" charset="0"/>
                        <a:cs typeface="Mangal" panose="02040503050203030202" pitchFamily="18" charset="0"/>
                      </a:endParaRPr>
                    </a:p>
                    <a:p>
                      <a:pPr marL="67945">
                        <a:spcBef>
                          <a:spcPts val="35"/>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 Availability of a matrix having PEOs and Mission elements B. Justification for each of the elements mapped in the matrix</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tcPr>
                </a:tc>
                <a:tc hMerge="1">
                  <a:txBody>
                    <a:bodyPr/>
                    <a:lstStyle/>
                    <a:p>
                      <a:endParaRPr lang="en-IN"/>
                    </a:p>
                  </a:txBody>
                  <a:tcPr/>
                </a:tc>
                <a:extLst>
                  <a:ext uri="{0D108BD9-81ED-4DB2-BD59-A6C34878D82A}">
                    <a16:rowId xmlns:a16="http://schemas.microsoft.com/office/drawing/2014/main" val="3929305222"/>
                  </a:ext>
                </a:extLst>
              </a:tr>
              <a:tr h="660771">
                <a:tc>
                  <a:txBody>
                    <a:bodyPr/>
                    <a:lstStyle/>
                    <a:p>
                      <a:pPr marL="67945">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Total:</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2705" marR="51435" algn="ctr">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50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86690461"/>
                  </a:ext>
                </a:extLst>
              </a:tr>
            </a:tbl>
          </a:graphicData>
        </a:graphic>
      </p:graphicFrame>
      <p:graphicFrame>
        <p:nvGraphicFramePr>
          <p:cNvPr id="5" name="Table 4">
            <a:extLst>
              <a:ext uri="{FF2B5EF4-FFF2-40B4-BE49-F238E27FC236}">
                <a16:creationId xmlns:a16="http://schemas.microsoft.com/office/drawing/2014/main" id="{6DCE65D3-B5A8-4C38-A849-0AC72A995A72}"/>
              </a:ext>
            </a:extLst>
          </p:cNvPr>
          <p:cNvGraphicFramePr>
            <a:graphicFrameLocks noGrp="1"/>
          </p:cNvGraphicFramePr>
          <p:nvPr/>
        </p:nvGraphicFramePr>
        <p:xfrm>
          <a:off x="537295" y="583172"/>
          <a:ext cx="11541819" cy="219833"/>
        </p:xfrm>
        <a:graphic>
          <a:graphicData uri="http://schemas.openxmlformats.org/drawingml/2006/table">
            <a:tbl>
              <a:tblPr firstRow="1" firstCol="1" lastRow="1" lastCol="1" bandRow="1" bandCol="1">
                <a:tableStyleId>{5C22544A-7EE6-4342-B048-85BDC9FD1C3A}</a:tableStyleId>
              </a:tblPr>
              <a:tblGrid>
                <a:gridCol w="3423767">
                  <a:extLst>
                    <a:ext uri="{9D8B030D-6E8A-4147-A177-3AD203B41FA5}">
                      <a16:colId xmlns:a16="http://schemas.microsoft.com/office/drawing/2014/main" val="475010479"/>
                    </a:ext>
                  </a:extLst>
                </a:gridCol>
                <a:gridCol w="693850">
                  <a:extLst>
                    <a:ext uri="{9D8B030D-6E8A-4147-A177-3AD203B41FA5}">
                      <a16:colId xmlns:a16="http://schemas.microsoft.com/office/drawing/2014/main" val="940235159"/>
                    </a:ext>
                  </a:extLst>
                </a:gridCol>
                <a:gridCol w="7424202">
                  <a:extLst>
                    <a:ext uri="{9D8B030D-6E8A-4147-A177-3AD203B41FA5}">
                      <a16:colId xmlns:a16="http://schemas.microsoft.com/office/drawing/2014/main" val="957113687"/>
                    </a:ext>
                  </a:extLst>
                </a:gridCol>
              </a:tblGrid>
              <a:tr h="219833">
                <a:tc>
                  <a:txBody>
                    <a:bodyPr/>
                    <a:lstStyle/>
                    <a:p>
                      <a:pPr marL="67945" algn="ctr">
                        <a:spcBef>
                          <a:spcPts val="35"/>
                        </a:spcBef>
                        <a:spcAft>
                          <a:spcPts val="0"/>
                        </a:spcAft>
                      </a:pPr>
                      <a:r>
                        <a:rPr lang="en-US" sz="1200" dirty="0">
                          <a:solidFill>
                            <a:schemeClr val="tx1"/>
                          </a:solidFill>
                          <a:effectLst/>
                        </a:rPr>
                        <a:t> Sub Criteria</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35"/>
                        </a:spcBef>
                        <a:spcAft>
                          <a:spcPts val="0"/>
                        </a:spcAft>
                      </a:pPr>
                      <a:r>
                        <a:rPr lang="en-US" sz="1200" dirty="0">
                          <a:solidFill>
                            <a:schemeClr val="tx1"/>
                          </a:solidFill>
                          <a:effectLst/>
                        </a:rPr>
                        <a:t> Marks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320290" marR="2318385" algn="ctr">
                        <a:spcBef>
                          <a:spcPts val="210"/>
                        </a:spcBef>
                        <a:spcAft>
                          <a:spcPts val="0"/>
                        </a:spcAft>
                      </a:pPr>
                      <a:r>
                        <a:rPr lang="en-US" sz="1200" dirty="0">
                          <a:solidFill>
                            <a:schemeClr val="tx1"/>
                          </a:solidFill>
                          <a:effectLst/>
                        </a:rPr>
                        <a:t>Evaluation Guidelines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40145893"/>
                  </a:ext>
                </a:extLst>
              </a:tr>
            </a:tbl>
          </a:graphicData>
        </a:graphic>
      </p:graphicFrame>
    </p:spTree>
    <p:extLst>
      <p:ext uri="{BB962C8B-B14F-4D97-AF65-F5344CB8AC3E}">
        <p14:creationId xmlns:p14="http://schemas.microsoft.com/office/powerpoint/2010/main" val="27730571"/>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19AC12F-D853-48B0-8C52-B738DE287BF1}"/>
              </a:ext>
            </a:extLst>
          </p:cNvPr>
          <p:cNvSpPr/>
          <p:nvPr/>
        </p:nvSpPr>
        <p:spPr>
          <a:xfrm>
            <a:off x="361359" y="244773"/>
            <a:ext cx="8377287" cy="369332"/>
          </a:xfrm>
          <a:prstGeom prst="rect">
            <a:avLst/>
          </a:prstGeom>
        </p:spPr>
        <p:txBody>
          <a:bodyPr wrap="square">
            <a:spAutoFit/>
          </a:bodyPr>
          <a:lstStyle/>
          <a:p>
            <a:pPr lvl="0" eaLnBrk="0" fontAlgn="base" hangingPunct="0">
              <a:spcBef>
                <a:spcPct val="0"/>
              </a:spcBef>
              <a:spcAft>
                <a:spcPct val="0"/>
              </a:spcAft>
              <a:tabLst>
                <a:tab pos="303213" algn="l"/>
              </a:tabLst>
            </a:pPr>
            <a:r>
              <a:rPr lang="en-US" altLang="en-US" b="1" dirty="0">
                <a:latin typeface="+mj-lt"/>
                <a:ea typeface="Times New Roman" panose="02020603050405020304" pitchFamily="18" charset="0"/>
              </a:rPr>
              <a:t>Criterion 2: Program Curriculum and Teaching–Learning Processes (100)</a:t>
            </a:r>
            <a:endParaRPr kumimoji="0" lang="en-US" altLang="en-US" sz="1050" b="1" i="0" u="none" strike="noStrike" cap="none" normalizeH="0" baseline="0" dirty="0">
              <a:ln>
                <a:noFill/>
              </a:ln>
              <a:solidFill>
                <a:schemeClr val="tx1"/>
              </a:solidFill>
              <a:effectLst/>
              <a:latin typeface="+mj-lt"/>
            </a:endParaRPr>
          </a:p>
        </p:txBody>
      </p:sp>
      <p:graphicFrame>
        <p:nvGraphicFramePr>
          <p:cNvPr id="8" name="Table 7">
            <a:extLst>
              <a:ext uri="{FF2B5EF4-FFF2-40B4-BE49-F238E27FC236}">
                <a16:creationId xmlns:a16="http://schemas.microsoft.com/office/drawing/2014/main" id="{D932EEF0-5E2B-4E35-AE0B-3DA5F9072FCA}"/>
              </a:ext>
            </a:extLst>
          </p:cNvPr>
          <p:cNvGraphicFramePr>
            <a:graphicFrameLocks noGrp="1"/>
          </p:cNvGraphicFramePr>
          <p:nvPr/>
        </p:nvGraphicFramePr>
        <p:xfrm>
          <a:off x="461913" y="846168"/>
          <a:ext cx="11462994" cy="4651524"/>
        </p:xfrm>
        <a:graphic>
          <a:graphicData uri="http://schemas.openxmlformats.org/drawingml/2006/table">
            <a:tbl>
              <a:tblPr firstRow="1" firstCol="1" lastRow="1" lastCol="1" bandRow="1" bandCol="1">
                <a:tableStyleId>{5C22544A-7EE6-4342-B048-85BDC9FD1C3A}</a:tableStyleId>
              </a:tblPr>
              <a:tblGrid>
                <a:gridCol w="3355943">
                  <a:extLst>
                    <a:ext uri="{9D8B030D-6E8A-4147-A177-3AD203B41FA5}">
                      <a16:colId xmlns:a16="http://schemas.microsoft.com/office/drawing/2014/main" val="2756468884"/>
                    </a:ext>
                  </a:extLst>
                </a:gridCol>
                <a:gridCol w="644329">
                  <a:extLst>
                    <a:ext uri="{9D8B030D-6E8A-4147-A177-3AD203B41FA5}">
                      <a16:colId xmlns:a16="http://schemas.microsoft.com/office/drawing/2014/main" val="3048011839"/>
                    </a:ext>
                  </a:extLst>
                </a:gridCol>
                <a:gridCol w="7462722">
                  <a:extLst>
                    <a:ext uri="{9D8B030D-6E8A-4147-A177-3AD203B41FA5}">
                      <a16:colId xmlns:a16="http://schemas.microsoft.com/office/drawing/2014/main" val="1402538714"/>
                    </a:ext>
                  </a:extLst>
                </a:gridCol>
              </a:tblGrid>
              <a:tr h="247341">
                <a:tc>
                  <a:txBody>
                    <a:bodyPr/>
                    <a:lstStyle/>
                    <a:p>
                      <a:pPr marL="986790" marR="982980" algn="ctr">
                        <a:lnSpc>
                          <a:spcPts val="1365"/>
                        </a:lnSpc>
                        <a:spcAft>
                          <a:spcPts val="0"/>
                        </a:spcAft>
                      </a:pPr>
                      <a:r>
                        <a:rPr lang="en-US" sz="1200" dirty="0">
                          <a:solidFill>
                            <a:schemeClr val="tx1"/>
                          </a:solidFill>
                          <a:effectLst/>
                        </a:rPr>
                        <a:t>Sub Criteria</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3820" marR="81280" algn="ctr">
                        <a:lnSpc>
                          <a:spcPts val="1365"/>
                        </a:lnSpc>
                        <a:spcAft>
                          <a:spcPts val="0"/>
                        </a:spcAft>
                      </a:pPr>
                      <a:r>
                        <a:rPr lang="en-US" sz="1200" dirty="0">
                          <a:solidFill>
                            <a:schemeClr val="tx1"/>
                          </a:solidFill>
                          <a:effectLst/>
                        </a:rPr>
                        <a:t>Marks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351405" marR="2346960" algn="ctr">
                        <a:lnSpc>
                          <a:spcPts val="1365"/>
                        </a:lnSpc>
                        <a:spcAft>
                          <a:spcPts val="0"/>
                        </a:spcAft>
                      </a:pPr>
                      <a:r>
                        <a:rPr lang="en-US" sz="1200" dirty="0">
                          <a:solidFill>
                            <a:schemeClr val="tx1"/>
                          </a:solidFill>
                          <a:effectLst/>
                        </a:rPr>
                        <a:t>Evaluation Guidelines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88304676"/>
                  </a:ext>
                </a:extLst>
              </a:tr>
              <a:tr h="301657">
                <a:tc>
                  <a:txBody>
                    <a:bodyPr/>
                    <a:lstStyle/>
                    <a:p>
                      <a:pPr marL="67945">
                        <a:lnSpc>
                          <a:spcPts val="1365"/>
                        </a:lnSpc>
                        <a:spcAft>
                          <a:spcPts val="0"/>
                        </a:spcAft>
                      </a:pPr>
                      <a:r>
                        <a:rPr lang="en-US" sz="1200" dirty="0">
                          <a:solidFill>
                            <a:schemeClr val="tx1"/>
                          </a:solidFill>
                          <a:effectLst/>
                        </a:rPr>
                        <a:t>2.1. Program Curriculum</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3820" marR="79375" algn="ctr">
                        <a:lnSpc>
                          <a:spcPts val="1365"/>
                        </a:lnSpc>
                        <a:spcAft>
                          <a:spcPts val="0"/>
                        </a:spcAft>
                      </a:pPr>
                      <a:r>
                        <a:rPr lang="en-US" sz="1200" dirty="0">
                          <a:solidFill>
                            <a:schemeClr val="tx1"/>
                          </a:solidFill>
                          <a:effectLst/>
                        </a:rPr>
                        <a:t>30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46292980"/>
                  </a:ext>
                </a:extLst>
              </a:tr>
              <a:tr h="480767">
                <a:tc>
                  <a:txBody>
                    <a:bodyPr/>
                    <a:lstStyle/>
                    <a:p>
                      <a:pPr marL="67945">
                        <a:spcAft>
                          <a:spcPts val="0"/>
                        </a:spcAft>
                      </a:pPr>
                      <a:r>
                        <a:rPr lang="en-US" sz="1200" dirty="0">
                          <a:solidFill>
                            <a:schemeClr val="tx1"/>
                          </a:solidFill>
                          <a:effectLst/>
                        </a:rPr>
                        <a:t>2.1.1. State the process for designing the program curriculum</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3820" marR="79375" algn="ctr">
                        <a:lnSpc>
                          <a:spcPts val="1340"/>
                        </a:lnSpc>
                        <a:spcAft>
                          <a:spcPts val="0"/>
                        </a:spcAft>
                      </a:pPr>
                      <a:r>
                        <a:rPr lang="en-US" sz="1200" dirty="0">
                          <a:solidFill>
                            <a:schemeClr val="tx1"/>
                          </a:solidFill>
                          <a:effectLst/>
                        </a:rPr>
                        <a:t>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marR="297180">
                        <a:spcAft>
                          <a:spcPts val="0"/>
                        </a:spcAft>
                      </a:pPr>
                      <a:r>
                        <a:rPr lang="en-US" sz="1200" b="0" dirty="0">
                          <a:solidFill>
                            <a:schemeClr val="tx1"/>
                          </a:solidFill>
                          <a:effectLst/>
                        </a:rPr>
                        <a:t>Process used to demonstrate how the program curriculum is evolved and periodically reviewed considering the POs and PSOs. Also consider the involvement of the Industry.</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59900225"/>
                  </a:ext>
                </a:extLst>
              </a:tr>
              <a:tr h="443060">
                <a:tc gridSpan="3">
                  <a:txBody>
                    <a:bodyPr/>
                    <a:lstStyle/>
                    <a:p>
                      <a:pPr marL="67945">
                        <a:lnSpc>
                          <a:spcPts val="1365"/>
                        </a:lnSpc>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0"/>
                        </a:spcBef>
                        <a:spcAft>
                          <a:spcPts val="0"/>
                        </a:spcAft>
                      </a:pPr>
                      <a:r>
                        <a:rPr lang="en-US" sz="1200" b="0" i="1" dirty="0">
                          <a:solidFill>
                            <a:schemeClr val="tx1"/>
                          </a:solidFill>
                          <a:effectLst/>
                        </a:rPr>
                        <a:t>Documentary evidence to indicate the process which demonstrate how the program curriculum is evolved and periodically reviewed considering the POs and PSOs.</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IN"/>
                    </a:p>
                  </a:txBody>
                  <a:tcPr/>
                </a:tc>
                <a:extLst>
                  <a:ext uri="{0D108BD9-81ED-4DB2-BD59-A6C34878D82A}">
                    <a16:rowId xmlns:a16="http://schemas.microsoft.com/office/drawing/2014/main" val="724648285"/>
                  </a:ext>
                </a:extLst>
              </a:tr>
              <a:tr h="414780">
                <a:tc>
                  <a:txBody>
                    <a:bodyPr/>
                    <a:lstStyle/>
                    <a:p>
                      <a:pPr marL="67945">
                        <a:lnSpc>
                          <a:spcPts val="1340"/>
                        </a:lnSpc>
                        <a:spcAft>
                          <a:spcPts val="0"/>
                        </a:spcAft>
                      </a:pPr>
                      <a:r>
                        <a:rPr lang="en-US" sz="1200" dirty="0">
                          <a:solidFill>
                            <a:schemeClr val="tx1"/>
                          </a:solidFill>
                          <a:effectLst/>
                        </a:rPr>
                        <a:t>2.1.2. Structure of the Curriculum</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3820" marR="79375" algn="ctr">
                        <a:lnSpc>
                          <a:spcPts val="1340"/>
                        </a:lnSpc>
                        <a:spcAft>
                          <a:spcPts val="0"/>
                        </a:spcAft>
                      </a:pPr>
                      <a:r>
                        <a:rPr lang="en-US" sz="1200" dirty="0">
                          <a:solidFill>
                            <a:schemeClr val="tx1"/>
                          </a:solidFill>
                          <a:effectLst/>
                        </a:rPr>
                        <a:t>05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marR="364490">
                        <a:spcAft>
                          <a:spcPts val="0"/>
                        </a:spcAft>
                      </a:pPr>
                      <a:r>
                        <a:rPr lang="en-US" sz="1200" dirty="0">
                          <a:solidFill>
                            <a:schemeClr val="tx1"/>
                          </a:solidFill>
                          <a:effectLst/>
                        </a:rPr>
                        <a:t>Refer to SAR: Expectation in 2.1.2 &amp; 2.1.3 is that the curriculum is well balanced structure &amp; appropriate for a degree program.</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83872724"/>
                  </a:ext>
                </a:extLst>
              </a:tr>
              <a:tr h="235670">
                <a:tc gridSpan="3">
                  <a:txBody>
                    <a:bodyPr/>
                    <a:lstStyle/>
                    <a:p>
                      <a:pPr marL="67945">
                        <a:lnSpc>
                          <a:spcPts val="1365"/>
                        </a:lnSpc>
                        <a:spcAft>
                          <a:spcPts val="0"/>
                        </a:spcAft>
                      </a:pPr>
                      <a:r>
                        <a:rPr lang="en-US" sz="1200" dirty="0">
                          <a:solidFill>
                            <a:schemeClr val="tx1"/>
                          </a:solidFill>
                          <a:effectLst/>
                        </a:rPr>
                        <a:t>Exhibits/Context to be Observed/Assessed:</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IN"/>
                    </a:p>
                  </a:txBody>
                  <a:tcPr/>
                </a:tc>
                <a:extLst>
                  <a:ext uri="{0D108BD9-81ED-4DB2-BD59-A6C34878D82A}">
                    <a16:rowId xmlns:a16="http://schemas.microsoft.com/office/drawing/2014/main" val="3566451906"/>
                  </a:ext>
                </a:extLst>
              </a:tr>
              <a:tr h="424206">
                <a:tc>
                  <a:txBody>
                    <a:bodyPr/>
                    <a:lstStyle/>
                    <a:p>
                      <a:pPr marL="92710">
                        <a:lnSpc>
                          <a:spcPts val="1340"/>
                        </a:lnSpc>
                        <a:spcAft>
                          <a:spcPts val="0"/>
                        </a:spcAft>
                      </a:pPr>
                      <a:r>
                        <a:rPr lang="en-US" sz="1200" dirty="0">
                          <a:solidFill>
                            <a:schemeClr val="tx1"/>
                          </a:solidFill>
                          <a:effectLst/>
                        </a:rPr>
                        <a:t>2.1.3.State the components of the curriculum</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3820" marR="79375" algn="ctr">
                        <a:lnSpc>
                          <a:spcPts val="1340"/>
                        </a:lnSpc>
                        <a:spcAft>
                          <a:spcPts val="0"/>
                        </a:spcAft>
                      </a:pPr>
                      <a:r>
                        <a:rPr lang="en-US" sz="1200" dirty="0">
                          <a:solidFill>
                            <a:schemeClr val="tx1"/>
                          </a:solidFill>
                          <a:effectLst/>
                        </a:rPr>
                        <a:t>05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marR="326390" indent="38100">
                        <a:spcAft>
                          <a:spcPts val="0"/>
                        </a:spcAft>
                      </a:pPr>
                      <a:r>
                        <a:rPr lang="en-US" sz="1200" b="0" dirty="0">
                          <a:solidFill>
                            <a:schemeClr val="tx1"/>
                          </a:solidFill>
                          <a:effectLst/>
                        </a:rPr>
                        <a:t>Refer to SAR: Expectation in 2.1.2 &amp; 2.1.3 is that the curriculum is well balanced structure &amp; appropriate for a degree program</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73759119"/>
                  </a:ext>
                </a:extLst>
              </a:tr>
              <a:tr h="595283">
                <a:tc gridSpan="3">
                  <a:txBody>
                    <a:bodyPr/>
                    <a:lstStyle/>
                    <a:p>
                      <a:pPr marL="67945">
                        <a:lnSpc>
                          <a:spcPts val="1365"/>
                        </a:lnSpc>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0"/>
                        </a:spcBef>
                        <a:spcAft>
                          <a:spcPts val="0"/>
                        </a:spcAft>
                      </a:pPr>
                      <a:r>
                        <a:rPr lang="en-US" sz="1200" b="0" dirty="0">
                          <a:solidFill>
                            <a:schemeClr val="tx1"/>
                          </a:solidFill>
                          <a:effectLst/>
                        </a:rPr>
                        <a:t> </a:t>
                      </a:r>
                      <a:endParaRPr lang="en-IN" sz="1200" b="0" dirty="0">
                        <a:solidFill>
                          <a:schemeClr val="tx1"/>
                        </a:solidFill>
                        <a:effectLst/>
                      </a:endParaRPr>
                    </a:p>
                    <a:p>
                      <a:pPr marL="67945">
                        <a:lnSpc>
                          <a:spcPts val="1320"/>
                        </a:lnSpc>
                        <a:spcAft>
                          <a:spcPts val="0"/>
                        </a:spcAft>
                      </a:pPr>
                      <a:r>
                        <a:rPr lang="en-US" sz="1200" b="0" i="1" dirty="0">
                          <a:solidFill>
                            <a:schemeClr val="tx1"/>
                          </a:solidFill>
                          <a:effectLst/>
                        </a:rPr>
                        <a:t>Documentary evidence</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IN"/>
                    </a:p>
                  </a:txBody>
                  <a:tcPr/>
                </a:tc>
                <a:extLst>
                  <a:ext uri="{0D108BD9-81ED-4DB2-BD59-A6C34878D82A}">
                    <a16:rowId xmlns:a16="http://schemas.microsoft.com/office/drawing/2014/main" val="4288717075"/>
                  </a:ext>
                </a:extLst>
              </a:tr>
              <a:tr h="393361">
                <a:tc>
                  <a:txBody>
                    <a:bodyPr/>
                    <a:lstStyle/>
                    <a:p>
                      <a:pPr marL="107950">
                        <a:lnSpc>
                          <a:spcPts val="1340"/>
                        </a:lnSpc>
                        <a:spcAft>
                          <a:spcPts val="0"/>
                        </a:spcAft>
                      </a:pPr>
                      <a:r>
                        <a:rPr lang="en-US" sz="1200" dirty="0">
                          <a:solidFill>
                            <a:schemeClr val="tx1"/>
                          </a:solidFill>
                          <a:effectLst/>
                        </a:rPr>
                        <a:t>2.1.4. State the process used to identify extent of compliance of the curriculum for attaining the Program Outcomes(POs) &amp; Program Specific Outcomes(PSOs)</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p>
                      <a:pPr marL="557530">
                        <a:lnSpc>
                          <a:spcPts val="1320"/>
                        </a:lnSpc>
                        <a:spcAft>
                          <a:spcPts val="0"/>
                        </a:spcAft>
                      </a:pP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9215" marR="81280" algn="ctr">
                        <a:lnSpc>
                          <a:spcPts val="1340"/>
                        </a:lnSpc>
                        <a:spcAft>
                          <a:spcPts val="0"/>
                        </a:spcAft>
                      </a:pPr>
                      <a:r>
                        <a:rPr lang="en-US" sz="1200" dirty="0">
                          <a:solidFill>
                            <a:schemeClr val="tx1"/>
                          </a:solidFill>
                          <a:effectLst/>
                        </a:rPr>
                        <a:t>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0960">
                        <a:lnSpc>
                          <a:spcPts val="1340"/>
                        </a:lnSpc>
                        <a:spcAft>
                          <a:spcPts val="0"/>
                        </a:spcAft>
                      </a:pPr>
                      <a:r>
                        <a:rPr lang="en-US" sz="1200" b="0" dirty="0">
                          <a:solidFill>
                            <a:schemeClr val="tx1"/>
                          </a:solidFill>
                          <a:effectLst/>
                        </a:rPr>
                        <a:t>Process used to identify extent of compliance of curriculum for attaining POs &amp; PSOs (10)</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3432208"/>
                  </a:ext>
                </a:extLst>
              </a:tr>
              <a:tr h="393361">
                <a:tc gridSpan="3">
                  <a:txBody>
                    <a:bodyPr/>
                    <a:lstStyle/>
                    <a:p>
                      <a:pPr marL="67945">
                        <a:lnSpc>
                          <a:spcPts val="1375"/>
                        </a:lnSpc>
                        <a:spcAft>
                          <a:spcPts val="0"/>
                        </a:spcAft>
                      </a:pPr>
                      <a:r>
                        <a:rPr lang="en-US" sz="1200" dirty="0">
                          <a:solidFill>
                            <a:schemeClr val="tx1"/>
                          </a:solidFill>
                          <a:effectLst/>
                        </a:rPr>
                        <a:t>Exhibits/Context to be Observed/Assessed:</a:t>
                      </a:r>
                      <a:endParaRPr lang="en-IN" sz="1100" dirty="0">
                        <a:solidFill>
                          <a:schemeClr val="tx1"/>
                        </a:solidFill>
                        <a:effectLst/>
                      </a:endParaRPr>
                    </a:p>
                    <a:p>
                      <a:pPr marL="67945">
                        <a:spcBef>
                          <a:spcPts val="30"/>
                        </a:spcBef>
                        <a:spcAft>
                          <a:spcPts val="0"/>
                        </a:spcAft>
                      </a:pPr>
                      <a:r>
                        <a:rPr lang="en-US" sz="1150" dirty="0">
                          <a:solidFill>
                            <a:schemeClr val="tx1"/>
                          </a:solidFill>
                          <a:effectLst/>
                        </a:rPr>
                        <a:t> </a:t>
                      </a:r>
                      <a:endParaRPr lang="en-IN" sz="1100" b="0" i="1" dirty="0">
                        <a:solidFill>
                          <a:schemeClr val="tx1"/>
                        </a:solidFill>
                        <a:effectLst/>
                      </a:endParaRPr>
                    </a:p>
                    <a:p>
                      <a:pPr marL="67945">
                        <a:lnSpc>
                          <a:spcPts val="1320"/>
                        </a:lnSpc>
                        <a:spcAft>
                          <a:spcPts val="0"/>
                        </a:spcAft>
                      </a:pPr>
                      <a:r>
                        <a:rPr lang="en-US" sz="1200" b="0" i="1" dirty="0">
                          <a:solidFill>
                            <a:schemeClr val="tx1"/>
                          </a:solidFill>
                          <a:effectLst/>
                        </a:rPr>
                        <a:t>Documentary evidence to indicate the process which ensures mapping/compliance of Curriculum with the POs &amp; PSOs.</a:t>
                      </a:r>
                      <a:endParaRPr lang="en-IN" sz="11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p>
                      <a:pPr marL="557530">
                        <a:lnSpc>
                          <a:spcPts val="1320"/>
                        </a:lnSpc>
                        <a:spcAft>
                          <a:spcPts val="0"/>
                        </a:spcAft>
                      </a:pP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60960">
                        <a:lnSpc>
                          <a:spcPts val="1340"/>
                        </a:lnSpc>
                        <a:spcAft>
                          <a:spcPts val="0"/>
                        </a:spcAft>
                      </a:pP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2000469"/>
                  </a:ext>
                </a:extLst>
              </a:tr>
            </a:tbl>
          </a:graphicData>
        </a:graphic>
      </p:graphicFrame>
    </p:spTree>
    <p:extLst>
      <p:ext uri="{BB962C8B-B14F-4D97-AF65-F5344CB8AC3E}">
        <p14:creationId xmlns:p14="http://schemas.microsoft.com/office/powerpoint/2010/main" val="233414850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65F86597-F9C3-4158-90D1-F042EB4E8CFC}"/>
              </a:ext>
            </a:extLst>
          </p:cNvPr>
          <p:cNvGraphicFramePr>
            <a:graphicFrameLocks noGrp="1"/>
          </p:cNvGraphicFramePr>
          <p:nvPr/>
        </p:nvGraphicFramePr>
        <p:xfrm>
          <a:off x="252819" y="318567"/>
          <a:ext cx="11686362" cy="5011369"/>
        </p:xfrm>
        <a:graphic>
          <a:graphicData uri="http://schemas.openxmlformats.org/drawingml/2006/table">
            <a:tbl>
              <a:tblPr firstRow="1" firstCol="1" lastRow="1" lastCol="1" bandRow="1" bandCol="1">
                <a:tableStyleId>{5C22544A-7EE6-4342-B048-85BDC9FD1C3A}</a:tableStyleId>
              </a:tblPr>
              <a:tblGrid>
                <a:gridCol w="3418838">
                  <a:extLst>
                    <a:ext uri="{9D8B030D-6E8A-4147-A177-3AD203B41FA5}">
                      <a16:colId xmlns:a16="http://schemas.microsoft.com/office/drawing/2014/main" val="3071382148"/>
                    </a:ext>
                  </a:extLst>
                </a:gridCol>
                <a:gridCol w="765054">
                  <a:extLst>
                    <a:ext uri="{9D8B030D-6E8A-4147-A177-3AD203B41FA5}">
                      <a16:colId xmlns:a16="http://schemas.microsoft.com/office/drawing/2014/main" val="1195724363"/>
                    </a:ext>
                  </a:extLst>
                </a:gridCol>
                <a:gridCol w="7502470">
                  <a:extLst>
                    <a:ext uri="{9D8B030D-6E8A-4147-A177-3AD203B41FA5}">
                      <a16:colId xmlns:a16="http://schemas.microsoft.com/office/drawing/2014/main" val="2250120646"/>
                    </a:ext>
                  </a:extLst>
                </a:gridCol>
              </a:tblGrid>
              <a:tr h="162845">
                <a:tc>
                  <a:txBody>
                    <a:bodyPr/>
                    <a:lstStyle/>
                    <a:p>
                      <a:pPr marL="67945">
                        <a:lnSpc>
                          <a:spcPts val="1365"/>
                        </a:lnSpc>
                        <a:spcAft>
                          <a:spcPts val="0"/>
                        </a:spcAft>
                      </a:pPr>
                      <a:r>
                        <a:rPr lang="en-US" sz="1200" dirty="0">
                          <a:solidFill>
                            <a:schemeClr val="tx1"/>
                          </a:solidFill>
                          <a:effectLst/>
                        </a:rPr>
                        <a:t>2.2. Teaching-Learning Processes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28600" algn="r">
                        <a:lnSpc>
                          <a:spcPts val="1365"/>
                        </a:lnSpc>
                        <a:spcAft>
                          <a:spcPts val="0"/>
                        </a:spcAft>
                      </a:pPr>
                      <a:r>
                        <a:rPr lang="en-US" sz="1200" dirty="0">
                          <a:solidFill>
                            <a:schemeClr val="tx1"/>
                          </a:solidFill>
                          <a:effectLst/>
                        </a:rPr>
                        <a:t>70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0758356"/>
                  </a:ext>
                </a:extLst>
              </a:tr>
              <a:tr h="1108251">
                <a:tc>
                  <a:txBody>
                    <a:bodyPr/>
                    <a:lstStyle/>
                    <a:p>
                      <a:pPr marL="449580" marR="340360" indent="-381635">
                        <a:spcAft>
                          <a:spcPts val="0"/>
                        </a:spcAft>
                      </a:pPr>
                      <a:r>
                        <a:rPr lang="en-US" sz="1200" dirty="0">
                          <a:solidFill>
                            <a:schemeClr val="tx1"/>
                          </a:solidFill>
                          <a:effectLst/>
                        </a:rPr>
                        <a:t>2.2.1. Describe the Process followed to improve quality of Teaching Learning</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28600" algn="r">
                        <a:lnSpc>
                          <a:spcPts val="1340"/>
                        </a:lnSpc>
                        <a:spcAft>
                          <a:spcPts val="0"/>
                        </a:spcAft>
                      </a:pPr>
                      <a:r>
                        <a:rPr lang="en-US" sz="1200" dirty="0">
                          <a:solidFill>
                            <a:schemeClr val="tx1"/>
                          </a:solidFill>
                          <a:effectLst/>
                        </a:rPr>
                        <a:t>15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12738" lvl="0" indent="-228600">
                        <a:lnSpc>
                          <a:spcPts val="1340"/>
                        </a:lnSpc>
                        <a:spcAft>
                          <a:spcPts val="0"/>
                        </a:spcAft>
                        <a:buSzPts val="900"/>
                        <a:buFont typeface="+mj-lt"/>
                        <a:buAutoNum type="alphaUcPeriod"/>
                        <a:tabLst>
                          <a:tab pos="358140" algn="l"/>
                        </a:tabLst>
                      </a:pPr>
                      <a:r>
                        <a:rPr lang="en-US" sz="1200" b="0" spc="-15" dirty="0">
                          <a:solidFill>
                            <a:schemeClr val="tx1"/>
                          </a:solidFill>
                          <a:effectLst/>
                        </a:rPr>
                        <a:t>Adherence to Academic Calendar</a:t>
                      </a:r>
                      <a:r>
                        <a:rPr lang="en-US" sz="1200" b="0" spc="-5" dirty="0">
                          <a:solidFill>
                            <a:schemeClr val="tx1"/>
                          </a:solidFill>
                          <a:effectLst/>
                        </a:rPr>
                        <a:t> </a:t>
                      </a:r>
                      <a:r>
                        <a:rPr lang="en-US" sz="1200" b="0" spc="-15" dirty="0">
                          <a:solidFill>
                            <a:schemeClr val="tx1"/>
                          </a:solidFill>
                          <a:effectLst/>
                        </a:rPr>
                        <a:t>(2)</a:t>
                      </a:r>
                      <a:endParaRPr lang="en-IN" sz="1200" b="0" spc="-15" dirty="0">
                        <a:solidFill>
                          <a:schemeClr val="tx1"/>
                        </a:solidFill>
                        <a:effectLst/>
                      </a:endParaRPr>
                    </a:p>
                    <a:p>
                      <a:pPr marL="312738" lvl="0" indent="-228600">
                        <a:spcAft>
                          <a:spcPts val="0"/>
                        </a:spcAft>
                        <a:buSzPts val="900"/>
                        <a:buFont typeface="+mj-lt"/>
                        <a:buAutoNum type="alphaUcPeriod"/>
                        <a:tabLst>
                          <a:tab pos="358140" algn="l"/>
                        </a:tabLst>
                      </a:pPr>
                      <a:r>
                        <a:rPr lang="en-US" sz="1200" b="0" spc="-15" dirty="0">
                          <a:solidFill>
                            <a:schemeClr val="tx1"/>
                          </a:solidFill>
                          <a:effectLst/>
                        </a:rPr>
                        <a:t>Pedagogical initiatives</a:t>
                      </a:r>
                      <a:r>
                        <a:rPr lang="en-US" sz="1200" b="0" spc="5" dirty="0">
                          <a:solidFill>
                            <a:schemeClr val="tx1"/>
                          </a:solidFill>
                          <a:effectLst/>
                        </a:rPr>
                        <a:t> </a:t>
                      </a:r>
                      <a:r>
                        <a:rPr lang="en-US" sz="1200" b="0" spc="-15" dirty="0">
                          <a:solidFill>
                            <a:schemeClr val="tx1"/>
                          </a:solidFill>
                          <a:effectLst/>
                        </a:rPr>
                        <a:t>(2)</a:t>
                      </a:r>
                      <a:endParaRPr lang="en-IN" sz="1200" b="0" spc="-15" dirty="0">
                        <a:solidFill>
                          <a:schemeClr val="tx1"/>
                        </a:solidFill>
                        <a:effectLst/>
                      </a:endParaRPr>
                    </a:p>
                    <a:p>
                      <a:pPr marL="312738" lvl="0" indent="-228600">
                        <a:spcAft>
                          <a:spcPts val="0"/>
                        </a:spcAft>
                        <a:buSzPts val="900"/>
                        <a:buFont typeface="+mj-lt"/>
                        <a:buAutoNum type="alphaUcPeriod"/>
                        <a:tabLst>
                          <a:tab pos="358140" algn="l"/>
                        </a:tabLst>
                      </a:pPr>
                      <a:r>
                        <a:rPr lang="en-US" sz="1200" b="0" spc="-15" dirty="0">
                          <a:solidFill>
                            <a:schemeClr val="tx1"/>
                          </a:solidFill>
                          <a:effectLst/>
                        </a:rPr>
                        <a:t>Methodologies to support weak students and encourage bright students(2)</a:t>
                      </a:r>
                      <a:endParaRPr lang="en-IN" sz="1200" b="0" spc="-15" dirty="0">
                        <a:solidFill>
                          <a:schemeClr val="tx1"/>
                        </a:solidFill>
                        <a:effectLst/>
                      </a:endParaRPr>
                    </a:p>
                    <a:p>
                      <a:pPr marL="312738" lvl="0" indent="-228600">
                        <a:spcAft>
                          <a:spcPts val="0"/>
                        </a:spcAft>
                        <a:buSzPts val="900"/>
                        <a:buFont typeface="+mj-lt"/>
                        <a:buAutoNum type="alphaUcPeriod"/>
                        <a:tabLst>
                          <a:tab pos="358140" algn="l"/>
                        </a:tabLst>
                      </a:pPr>
                      <a:r>
                        <a:rPr lang="en-US" sz="1200" b="0" spc="-15" dirty="0">
                          <a:solidFill>
                            <a:schemeClr val="tx1"/>
                          </a:solidFill>
                          <a:effectLst/>
                        </a:rPr>
                        <a:t>Quality of classroom teaching (Observation in a Class)</a:t>
                      </a:r>
                      <a:r>
                        <a:rPr lang="en-US" sz="1200" b="0" spc="-35" dirty="0">
                          <a:solidFill>
                            <a:schemeClr val="tx1"/>
                          </a:solidFill>
                          <a:effectLst/>
                        </a:rPr>
                        <a:t> </a:t>
                      </a:r>
                      <a:r>
                        <a:rPr lang="en-US" sz="1200" b="0" spc="-15" dirty="0">
                          <a:solidFill>
                            <a:schemeClr val="tx1"/>
                          </a:solidFill>
                          <a:effectLst/>
                        </a:rPr>
                        <a:t>(2)</a:t>
                      </a:r>
                      <a:endParaRPr lang="en-IN" sz="1200" b="0" spc="-15" dirty="0">
                        <a:solidFill>
                          <a:schemeClr val="tx1"/>
                        </a:solidFill>
                        <a:effectLst/>
                      </a:endParaRPr>
                    </a:p>
                    <a:p>
                      <a:pPr marL="312738" lvl="0" indent="-228600">
                        <a:spcAft>
                          <a:spcPts val="0"/>
                        </a:spcAft>
                        <a:buSzPts val="900"/>
                        <a:buFont typeface="+mj-lt"/>
                        <a:buAutoNum type="alphaUcPeriod"/>
                        <a:tabLst>
                          <a:tab pos="357505" algn="l"/>
                          <a:tab pos="358140" algn="l"/>
                        </a:tabLst>
                      </a:pPr>
                      <a:r>
                        <a:rPr lang="en-US" sz="1200" b="0" spc="-15" dirty="0">
                          <a:solidFill>
                            <a:schemeClr val="tx1"/>
                          </a:solidFill>
                          <a:effectLst/>
                        </a:rPr>
                        <a:t>Conduct of experiments (Observation in Lab)</a:t>
                      </a:r>
                      <a:r>
                        <a:rPr lang="en-US" sz="1200" b="0" spc="5" dirty="0">
                          <a:solidFill>
                            <a:schemeClr val="tx1"/>
                          </a:solidFill>
                          <a:effectLst/>
                        </a:rPr>
                        <a:t> </a:t>
                      </a:r>
                      <a:r>
                        <a:rPr lang="en-US" sz="1200" b="0" spc="-15" dirty="0">
                          <a:solidFill>
                            <a:schemeClr val="tx1"/>
                          </a:solidFill>
                          <a:effectLst/>
                        </a:rPr>
                        <a:t>(2)</a:t>
                      </a:r>
                      <a:endParaRPr lang="en-IN" sz="1200" b="0" spc="-15" dirty="0">
                        <a:solidFill>
                          <a:schemeClr val="tx1"/>
                        </a:solidFill>
                        <a:effectLst/>
                      </a:endParaRPr>
                    </a:p>
                    <a:p>
                      <a:pPr marL="312738" lvl="0" indent="-228600">
                        <a:spcAft>
                          <a:spcPts val="0"/>
                        </a:spcAft>
                        <a:buSzPts val="900"/>
                        <a:buFont typeface="+mj-lt"/>
                        <a:buAutoNum type="alphaUcPeriod"/>
                        <a:tabLst>
                          <a:tab pos="357505" algn="l"/>
                          <a:tab pos="358140" algn="l"/>
                        </a:tabLst>
                      </a:pPr>
                      <a:r>
                        <a:rPr lang="en-US" sz="1200" b="0" spc="-15" dirty="0">
                          <a:solidFill>
                            <a:schemeClr val="tx1"/>
                          </a:solidFill>
                          <a:effectLst/>
                        </a:rPr>
                        <a:t>Continuous Assessment in the laboratory</a:t>
                      </a:r>
                      <a:r>
                        <a:rPr lang="en-US" sz="1200" b="0" spc="-25" dirty="0">
                          <a:solidFill>
                            <a:schemeClr val="tx1"/>
                          </a:solidFill>
                          <a:effectLst/>
                        </a:rPr>
                        <a:t> </a:t>
                      </a:r>
                      <a:r>
                        <a:rPr lang="en-US" sz="1200" b="0" spc="-15" dirty="0">
                          <a:solidFill>
                            <a:schemeClr val="tx1"/>
                          </a:solidFill>
                          <a:effectLst/>
                        </a:rPr>
                        <a:t>(3)</a:t>
                      </a:r>
                      <a:endParaRPr lang="en-IN" sz="1200" b="0" spc="-15" dirty="0">
                        <a:solidFill>
                          <a:schemeClr val="tx1"/>
                        </a:solidFill>
                        <a:effectLst/>
                      </a:endParaRPr>
                    </a:p>
                    <a:p>
                      <a:pPr marL="312738" lvl="0" indent="-228600">
                        <a:lnSpc>
                          <a:spcPts val="1320"/>
                        </a:lnSpc>
                        <a:spcAft>
                          <a:spcPts val="0"/>
                        </a:spcAft>
                        <a:buSzPts val="900"/>
                        <a:buFont typeface="+mj-lt"/>
                        <a:buAutoNum type="alphaUcPeriod"/>
                        <a:tabLst>
                          <a:tab pos="358140" algn="l"/>
                        </a:tabLst>
                      </a:pPr>
                      <a:r>
                        <a:rPr lang="en-US" sz="1200" b="0" spc="-15" dirty="0">
                          <a:solidFill>
                            <a:schemeClr val="tx1"/>
                          </a:solidFill>
                          <a:effectLst/>
                        </a:rPr>
                        <a:t>Student feedback of teaching learning process and actions taken</a:t>
                      </a:r>
                      <a:r>
                        <a:rPr lang="en-US" sz="1200" b="0" spc="-30" dirty="0">
                          <a:solidFill>
                            <a:schemeClr val="tx1"/>
                          </a:solidFill>
                          <a:effectLst/>
                        </a:rPr>
                        <a:t> </a:t>
                      </a:r>
                      <a:r>
                        <a:rPr lang="en-US" sz="1200" b="0" spc="-15" dirty="0">
                          <a:solidFill>
                            <a:schemeClr val="tx1"/>
                          </a:solidFill>
                          <a:effectLst/>
                        </a:rPr>
                        <a:t>(2)</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0767357"/>
                  </a:ext>
                </a:extLst>
              </a:tr>
              <a:tr h="1454523">
                <a:tc gridSpan="3">
                  <a:txBody>
                    <a:bodyPr/>
                    <a:lstStyle/>
                    <a:p>
                      <a:pPr marL="67945">
                        <a:lnSpc>
                          <a:spcPts val="1375"/>
                        </a:lnSpc>
                        <a:spcAft>
                          <a:spcPts val="0"/>
                        </a:spcAft>
                      </a:pPr>
                      <a:r>
                        <a:rPr lang="en-US" sz="1200" b="1" i="1" dirty="0">
                          <a:solidFill>
                            <a:schemeClr val="tx1"/>
                          </a:solidFill>
                          <a:effectLst/>
                        </a:rPr>
                        <a:t>Exhibits/Context to be Observed/Assessed:</a:t>
                      </a:r>
                      <a:r>
                        <a:rPr lang="en-US" sz="1200" i="1" dirty="0">
                          <a:solidFill>
                            <a:schemeClr val="tx1"/>
                          </a:solidFill>
                          <a:effectLst/>
                        </a:rPr>
                        <a:t> </a:t>
                      </a:r>
                      <a:endParaRPr lang="en-IN" sz="1200" i="1" dirty="0">
                        <a:solidFill>
                          <a:schemeClr val="tx1"/>
                        </a:solidFill>
                        <a:effectLst/>
                      </a:endParaRPr>
                    </a:p>
                    <a:p>
                      <a:pPr marL="342900" lvl="0" indent="-258763">
                        <a:spcAft>
                          <a:spcPts val="0"/>
                        </a:spcAft>
                        <a:buSzPts val="1100"/>
                        <a:buFont typeface="Times New Roman" panose="02020603050405020304" pitchFamily="18" charset="0"/>
                        <a:buAutoNum type="alphaUcPeriod"/>
                        <a:tabLst>
                          <a:tab pos="303530" algn="l"/>
                        </a:tabLst>
                      </a:pPr>
                      <a:r>
                        <a:rPr lang="en-US" sz="1200" b="0" i="1" spc="-5" dirty="0">
                          <a:solidFill>
                            <a:schemeClr val="tx1"/>
                          </a:solidFill>
                          <a:effectLst/>
                        </a:rPr>
                        <a:t>Availability of Academic Calendar based on University academic calendar and its effective compliance</a:t>
                      </a:r>
                      <a:endParaRPr lang="en-IN" sz="1200" b="0" i="1" spc="-5" dirty="0">
                        <a:solidFill>
                          <a:schemeClr val="tx1"/>
                        </a:solidFill>
                        <a:effectLst/>
                      </a:endParaRPr>
                    </a:p>
                    <a:p>
                      <a:pPr marL="342900" marR="63500" lvl="0" indent="-258763">
                        <a:spcAft>
                          <a:spcPts val="0"/>
                        </a:spcAft>
                        <a:buSzPts val="1100"/>
                        <a:buFont typeface="Times New Roman" panose="02020603050405020304" pitchFamily="18" charset="0"/>
                        <a:buAutoNum type="alphaUcPeriod"/>
                        <a:tabLst>
                          <a:tab pos="303530" algn="l"/>
                        </a:tabLst>
                      </a:pPr>
                      <a:r>
                        <a:rPr lang="en-US" sz="1200" b="0" i="1" spc="-5" dirty="0">
                          <a:solidFill>
                            <a:schemeClr val="tx1"/>
                          </a:solidFill>
                          <a:effectLst/>
                        </a:rPr>
                        <a:t>Documentary evidence to support implementation of pedagogical initiatives such as real life examples, collaborative learning, ICT supported learning, interactive class rooms</a:t>
                      </a:r>
                      <a:r>
                        <a:rPr lang="en-US" sz="1200" b="0" i="1" spc="-10" dirty="0">
                          <a:solidFill>
                            <a:schemeClr val="tx1"/>
                          </a:solidFill>
                          <a:effectLst/>
                        </a:rPr>
                        <a:t> </a:t>
                      </a:r>
                      <a:r>
                        <a:rPr lang="en-US" sz="1200" b="0" i="1" spc="-5" dirty="0">
                          <a:solidFill>
                            <a:schemeClr val="tx1"/>
                          </a:solidFill>
                          <a:effectLst/>
                        </a:rPr>
                        <a:t>etc.</a:t>
                      </a:r>
                      <a:endParaRPr lang="en-IN" sz="1200" b="0" i="1" spc="-5" dirty="0">
                        <a:solidFill>
                          <a:schemeClr val="tx1"/>
                        </a:solidFill>
                        <a:effectLst/>
                      </a:endParaRPr>
                    </a:p>
                    <a:p>
                      <a:pPr marL="342900" lvl="0" indent="-258763">
                        <a:spcAft>
                          <a:spcPts val="0"/>
                        </a:spcAft>
                        <a:buSzPts val="1100"/>
                        <a:buFont typeface="Times New Roman" panose="02020603050405020304" pitchFamily="18" charset="0"/>
                        <a:buAutoNum type="alphaUcPeriod"/>
                        <a:tabLst>
                          <a:tab pos="303530" algn="l"/>
                        </a:tabLst>
                      </a:pPr>
                      <a:r>
                        <a:rPr lang="en-US" sz="1200" b="0" i="1" spc="-5" dirty="0">
                          <a:solidFill>
                            <a:schemeClr val="tx1"/>
                          </a:solidFill>
                          <a:effectLst/>
                        </a:rPr>
                        <a:t>Guidelines to identify weak and bright students; post identification actions taken; impact</a:t>
                      </a:r>
                      <a:r>
                        <a:rPr lang="en-US" sz="1200" b="0" i="1" spc="-30" dirty="0">
                          <a:solidFill>
                            <a:schemeClr val="tx1"/>
                          </a:solidFill>
                          <a:effectLst/>
                        </a:rPr>
                        <a:t> </a:t>
                      </a:r>
                      <a:r>
                        <a:rPr lang="en-US" sz="1200" b="0" i="1" spc="-5" dirty="0">
                          <a:solidFill>
                            <a:schemeClr val="tx1"/>
                          </a:solidFill>
                          <a:effectLst/>
                        </a:rPr>
                        <a:t>observed</a:t>
                      </a:r>
                      <a:endParaRPr lang="en-IN" sz="1200" b="0" i="1" spc="-5" dirty="0">
                        <a:solidFill>
                          <a:schemeClr val="tx1"/>
                        </a:solidFill>
                        <a:effectLst/>
                      </a:endParaRPr>
                    </a:p>
                    <a:p>
                      <a:pPr marL="342900" lvl="0" indent="-258763">
                        <a:spcAft>
                          <a:spcPts val="0"/>
                        </a:spcAft>
                        <a:buSzPts val="1100"/>
                        <a:buFont typeface="Times New Roman" panose="02020603050405020304" pitchFamily="18" charset="0"/>
                        <a:buAutoNum type="alphaUcPeriod"/>
                        <a:tabLst>
                          <a:tab pos="303530" algn="l"/>
                        </a:tabLst>
                      </a:pPr>
                      <a:r>
                        <a:rPr lang="en-US" sz="1200" b="0" i="1" spc="-5" dirty="0">
                          <a:solidFill>
                            <a:schemeClr val="tx1"/>
                          </a:solidFill>
                          <a:effectLst/>
                        </a:rPr>
                        <a:t>Class room ambience; efforts to keep students engaged (also to be verified during interaction with the students)</a:t>
                      </a:r>
                      <a:endParaRPr lang="en-IN" sz="1200" b="0" i="1" spc="-5" dirty="0">
                        <a:solidFill>
                          <a:schemeClr val="tx1"/>
                        </a:solidFill>
                        <a:effectLst/>
                      </a:endParaRPr>
                    </a:p>
                    <a:p>
                      <a:pPr marL="342900" marR="508000" lvl="0" indent="-258763">
                        <a:spcAft>
                          <a:spcPts val="0"/>
                        </a:spcAft>
                        <a:buSzPts val="1100"/>
                        <a:buFont typeface="Times New Roman" panose="02020603050405020304" pitchFamily="18" charset="0"/>
                        <a:buAutoNum type="alphaUcPeriod"/>
                        <a:tabLst>
                          <a:tab pos="303530" algn="l"/>
                        </a:tabLst>
                      </a:pPr>
                      <a:r>
                        <a:rPr lang="en-US" sz="1200" b="0" i="1" spc="-5" dirty="0">
                          <a:solidFill>
                            <a:schemeClr val="tx1"/>
                          </a:solidFill>
                          <a:effectLst/>
                        </a:rPr>
                        <a:t>Quality of laboratory experience with respect to conducting, recording observations, analysis etc.(also to be verified during interaction with the students)</a:t>
                      </a:r>
                      <a:endParaRPr lang="en-IN" sz="1200" b="0" i="1" spc="-5" dirty="0">
                        <a:solidFill>
                          <a:schemeClr val="tx1"/>
                        </a:solidFill>
                        <a:effectLst/>
                      </a:endParaRPr>
                    </a:p>
                    <a:p>
                      <a:pPr marL="342900" marR="236220" lvl="0" indent="-258763">
                        <a:lnSpc>
                          <a:spcPct val="98000"/>
                        </a:lnSpc>
                        <a:spcBef>
                          <a:spcPts val="10"/>
                        </a:spcBef>
                        <a:spcAft>
                          <a:spcPts val="0"/>
                        </a:spcAft>
                        <a:buSzPts val="1100"/>
                        <a:buFont typeface="Times New Roman" panose="02020603050405020304" pitchFamily="18" charset="0"/>
                        <a:buAutoNum type="alphaUcPeriod"/>
                        <a:tabLst>
                          <a:tab pos="303530" algn="l"/>
                        </a:tabLst>
                      </a:pPr>
                      <a:r>
                        <a:rPr lang="en-US" sz="1200" b="0" i="1" spc="-5" dirty="0">
                          <a:solidFill>
                            <a:schemeClr val="tx1"/>
                          </a:solidFill>
                          <a:effectLst/>
                        </a:rPr>
                        <a:t>Internal Semester examination and internal marks thereof, Practical record books, each experiment assessment, final marks based on assessment of all the experiments and other assessments; if</a:t>
                      </a:r>
                      <a:r>
                        <a:rPr lang="en-US" sz="1200" b="0" i="1" spc="-10" dirty="0">
                          <a:solidFill>
                            <a:schemeClr val="tx1"/>
                          </a:solidFill>
                          <a:effectLst/>
                        </a:rPr>
                        <a:t> </a:t>
                      </a:r>
                      <a:r>
                        <a:rPr lang="en-US" sz="1200" b="0" i="1" spc="-5" dirty="0">
                          <a:solidFill>
                            <a:schemeClr val="tx1"/>
                          </a:solidFill>
                          <a:effectLst/>
                        </a:rPr>
                        <a:t>any</a:t>
                      </a:r>
                      <a:endParaRPr lang="en-IN" sz="1200" b="0" i="1" spc="-5" dirty="0">
                        <a:solidFill>
                          <a:schemeClr val="tx1"/>
                        </a:solidFill>
                        <a:effectLst/>
                      </a:endParaRPr>
                    </a:p>
                    <a:p>
                      <a:pPr marL="342900" lvl="0" indent="-258763">
                        <a:spcBef>
                          <a:spcPts val="10"/>
                        </a:spcBef>
                        <a:spcAft>
                          <a:spcPts val="0"/>
                        </a:spcAft>
                        <a:buSzPts val="1100"/>
                        <a:buFont typeface="Times New Roman" panose="02020603050405020304" pitchFamily="18" charset="0"/>
                        <a:buAutoNum type="alphaUcPeriod"/>
                        <a:tabLst>
                          <a:tab pos="303530" algn="l"/>
                        </a:tabLst>
                      </a:pPr>
                      <a:r>
                        <a:rPr lang="en-US" sz="1200" b="0" i="1" spc="-5" dirty="0">
                          <a:solidFill>
                            <a:schemeClr val="tx1"/>
                          </a:solidFill>
                          <a:effectLst/>
                        </a:rPr>
                        <a:t>Feedback format, frequency, analysis and actions taken (also to be verified during interaction with students)</a:t>
                      </a:r>
                      <a:endParaRPr lang="en-IN" sz="1200" b="0" i="1" spc="-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979268136"/>
                  </a:ext>
                </a:extLst>
              </a:tr>
              <a:tr h="863295">
                <a:tc>
                  <a:txBody>
                    <a:bodyPr/>
                    <a:lstStyle/>
                    <a:p>
                      <a:pPr marL="84137" marR="0" lvl="0" indent="0" algn="l" defTabSz="914400" rtl="0" eaLnBrk="1" fontAlgn="auto" latinLnBrk="0" hangingPunct="1">
                        <a:lnSpc>
                          <a:spcPct val="100000"/>
                        </a:lnSpc>
                        <a:spcBef>
                          <a:spcPts val="10"/>
                        </a:spcBef>
                        <a:spcAft>
                          <a:spcPts val="0"/>
                        </a:spcAft>
                        <a:buClrTx/>
                        <a:buSzPts val="1100"/>
                        <a:buFont typeface="Times New Roman" panose="02020603050405020304" pitchFamily="18" charset="0"/>
                        <a:buNone/>
                        <a:tabLst>
                          <a:tab pos="303530" algn="l"/>
                        </a:tabLst>
                        <a:defRPr/>
                      </a:pPr>
                      <a:r>
                        <a:rPr lang="en-US" sz="1200" dirty="0">
                          <a:solidFill>
                            <a:schemeClr val="tx1"/>
                          </a:solidFill>
                          <a:effectLst/>
                        </a:rPr>
                        <a:t>2.2.2. Quality of end semester examination, internal semester question papers, assignments and evaluation</a:t>
                      </a:r>
                      <a:endParaRPr lang="en-IN" sz="1200" b="0" i="1" spc="-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15</a:t>
                      </a:r>
                      <a:endParaRPr lang="en-IN" sz="1200" kern="1200" dirty="0">
                        <a:solidFill>
                          <a:schemeClr val="tx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215900" lvl="0" indent="-258763">
                        <a:spcAft>
                          <a:spcPts val="0"/>
                        </a:spcAft>
                        <a:buSzPts val="1100"/>
                        <a:buFont typeface="Times New Roman" panose="02020603050405020304" pitchFamily="18" charset="0"/>
                        <a:buAutoNum type="alphaUcPeriod"/>
                        <a:tabLst>
                          <a:tab pos="525780" algn="l"/>
                        </a:tabLst>
                      </a:pPr>
                      <a:r>
                        <a:rPr lang="en-US" sz="1200" b="0" kern="1200" spc="-15" dirty="0">
                          <a:solidFill>
                            <a:schemeClr val="tx1"/>
                          </a:solidFill>
                          <a:effectLst/>
                          <a:latin typeface="+mn-lt"/>
                          <a:ea typeface="+mn-ea"/>
                          <a:cs typeface="+mn-cs"/>
                        </a:rPr>
                        <a:t>Process for internal semester question paper setting and evaluation and effective process implementation (3)</a:t>
                      </a:r>
                      <a:endParaRPr lang="en-IN" sz="1200" b="0" kern="1200" spc="-15" dirty="0">
                        <a:solidFill>
                          <a:schemeClr val="tx1"/>
                        </a:solidFill>
                        <a:effectLst/>
                        <a:latin typeface="+mn-lt"/>
                        <a:ea typeface="+mn-ea"/>
                        <a:cs typeface="+mn-cs"/>
                      </a:endParaRPr>
                    </a:p>
                    <a:p>
                      <a:pPr marL="342900" lvl="0" indent="-258763">
                        <a:spcAft>
                          <a:spcPts val="0"/>
                        </a:spcAft>
                        <a:buSzPts val="1100"/>
                        <a:buFont typeface="Times New Roman" panose="02020603050405020304" pitchFamily="18" charset="0"/>
                        <a:buAutoNum type="alphaUcPeriod"/>
                        <a:tabLst>
                          <a:tab pos="525780" algn="l"/>
                        </a:tabLst>
                      </a:pPr>
                      <a:r>
                        <a:rPr lang="en-US" sz="1200" b="0" kern="1200" spc="-15" dirty="0">
                          <a:solidFill>
                            <a:schemeClr val="tx1"/>
                          </a:solidFill>
                          <a:effectLst/>
                          <a:latin typeface="+mn-lt"/>
                          <a:ea typeface="+mn-ea"/>
                          <a:cs typeface="+mn-cs"/>
                        </a:rPr>
                        <a:t>Process to ensure questions from outcomes/learning levels perspective (2)</a:t>
                      </a:r>
                      <a:endParaRPr lang="en-IN" sz="1200" b="0" kern="1200" spc="-15" dirty="0">
                        <a:solidFill>
                          <a:schemeClr val="tx1"/>
                        </a:solidFill>
                        <a:effectLst/>
                        <a:latin typeface="+mn-lt"/>
                        <a:ea typeface="+mn-ea"/>
                        <a:cs typeface="+mn-cs"/>
                      </a:endParaRPr>
                    </a:p>
                    <a:p>
                      <a:pPr marL="342900" lvl="0" indent="-258763">
                        <a:spcAft>
                          <a:spcPts val="0"/>
                        </a:spcAft>
                        <a:buSzPts val="1100"/>
                        <a:buFont typeface="Times New Roman" panose="02020603050405020304" pitchFamily="18" charset="0"/>
                        <a:buAutoNum type="alphaUcPeriod"/>
                        <a:tabLst>
                          <a:tab pos="525780" algn="l"/>
                        </a:tabLst>
                      </a:pPr>
                      <a:r>
                        <a:rPr lang="en-US" sz="1200" b="0" kern="1200" spc="-15" dirty="0">
                          <a:solidFill>
                            <a:schemeClr val="tx1"/>
                          </a:solidFill>
                          <a:effectLst/>
                          <a:latin typeface="+mn-lt"/>
                          <a:ea typeface="+mn-ea"/>
                          <a:cs typeface="+mn-cs"/>
                        </a:rPr>
                        <a:t>Evidence of COs coverage in class test / mid-term tests (5)</a:t>
                      </a:r>
                      <a:endParaRPr lang="en-IN" sz="1200" b="0" kern="1200" spc="-15" dirty="0">
                        <a:solidFill>
                          <a:schemeClr val="tx1"/>
                        </a:solidFill>
                        <a:effectLst/>
                        <a:latin typeface="+mn-lt"/>
                        <a:ea typeface="+mn-ea"/>
                        <a:cs typeface="+mn-cs"/>
                      </a:endParaRPr>
                    </a:p>
                    <a:p>
                      <a:pPr marL="342900" lvl="0" indent="-258763">
                        <a:lnSpc>
                          <a:spcPts val="1320"/>
                        </a:lnSpc>
                        <a:spcAft>
                          <a:spcPts val="0"/>
                        </a:spcAft>
                        <a:buSzPts val="1100"/>
                        <a:buFont typeface="Times New Roman" panose="02020603050405020304" pitchFamily="18" charset="0"/>
                        <a:buAutoNum type="alphaUcPeriod"/>
                        <a:tabLst>
                          <a:tab pos="525780" algn="l"/>
                        </a:tabLst>
                      </a:pPr>
                      <a:r>
                        <a:rPr lang="en-US" sz="1200" b="0" kern="1200" spc="-15" dirty="0">
                          <a:solidFill>
                            <a:schemeClr val="tx1"/>
                          </a:solidFill>
                          <a:effectLst/>
                          <a:latin typeface="+mn-lt"/>
                          <a:ea typeface="+mn-ea"/>
                          <a:cs typeface="+mn-cs"/>
                        </a:rPr>
                        <a:t>Quality of Assignment and its relevance to COs (5)</a:t>
                      </a:r>
                      <a:endParaRPr lang="en-IN"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20066136"/>
                  </a:ext>
                </a:extLst>
              </a:tr>
              <a:tr h="863295">
                <a:tc gridSpan="3">
                  <a:txBody>
                    <a:bodyPr/>
                    <a:lstStyle/>
                    <a:p>
                      <a:pPr marL="67945">
                        <a:lnSpc>
                          <a:spcPts val="1375"/>
                        </a:lnSpc>
                        <a:spcAft>
                          <a:spcPts val="0"/>
                        </a:spcAft>
                      </a:pPr>
                      <a:r>
                        <a:rPr lang="en-US" sz="1200" i="0" dirty="0">
                          <a:solidFill>
                            <a:schemeClr val="tx1"/>
                          </a:solidFill>
                          <a:effectLst/>
                        </a:rPr>
                        <a:t>Exhibits/Context to be Observed/Assessed:</a:t>
                      </a:r>
                      <a:r>
                        <a:rPr lang="en-US" sz="1200" i="1" dirty="0">
                          <a:solidFill>
                            <a:schemeClr val="tx1"/>
                          </a:solidFill>
                          <a:effectLst/>
                        </a:rPr>
                        <a:t> </a:t>
                      </a:r>
                      <a:endParaRPr lang="en-IN" sz="1200" b="0" i="1" dirty="0">
                        <a:solidFill>
                          <a:schemeClr val="tx1"/>
                        </a:solidFill>
                        <a:effectLst/>
                      </a:endParaRPr>
                    </a:p>
                    <a:p>
                      <a:pPr marL="342900" lvl="0" indent="-258763">
                        <a:spcAft>
                          <a:spcPts val="0"/>
                        </a:spcAft>
                        <a:buSzPts val="1200"/>
                        <a:buFont typeface="Times New Roman" panose="02020603050405020304" pitchFamily="18" charset="0"/>
                        <a:buAutoNum type="alphaUcPeriod"/>
                        <a:tabLst>
                          <a:tab pos="303530" algn="l"/>
                        </a:tabLst>
                      </a:pPr>
                      <a:r>
                        <a:rPr lang="en-US" sz="1200" b="0" i="1" kern="1200" spc="-10" dirty="0">
                          <a:solidFill>
                            <a:schemeClr val="tx1"/>
                          </a:solidFill>
                          <a:effectLst/>
                          <a:latin typeface="+mn-lt"/>
                          <a:ea typeface="+mn-ea"/>
                          <a:cs typeface="+mn-cs"/>
                        </a:rPr>
                        <a:t>Process of internal semester question paper setting, model answers, evaluation and its compliance</a:t>
                      </a:r>
                      <a:endParaRPr lang="en-IN" sz="1200" b="0" i="1" kern="1200" spc="-10" dirty="0">
                        <a:solidFill>
                          <a:schemeClr val="tx1"/>
                        </a:solidFill>
                        <a:effectLst/>
                        <a:latin typeface="+mn-lt"/>
                        <a:ea typeface="+mn-ea"/>
                        <a:cs typeface="+mn-cs"/>
                      </a:endParaRPr>
                    </a:p>
                    <a:p>
                      <a:pPr marL="342900" lvl="0" indent="-258763">
                        <a:spcAft>
                          <a:spcPts val="0"/>
                        </a:spcAft>
                        <a:buSzPts val="1200"/>
                        <a:buFont typeface="Times New Roman" panose="02020603050405020304" pitchFamily="18" charset="0"/>
                        <a:buAutoNum type="alphaUcPeriod"/>
                        <a:tabLst>
                          <a:tab pos="303530" algn="l"/>
                        </a:tabLst>
                      </a:pPr>
                      <a:r>
                        <a:rPr lang="en-US" sz="1200" b="0" i="1" kern="1200" spc="-10" dirty="0">
                          <a:solidFill>
                            <a:schemeClr val="tx1"/>
                          </a:solidFill>
                          <a:effectLst/>
                          <a:latin typeface="+mn-lt"/>
                          <a:ea typeface="+mn-ea"/>
                          <a:cs typeface="+mn-cs"/>
                        </a:rPr>
                        <a:t>Question paper validation to ensure desired standard from outcome attainment perspective as well as learning levels perspective</a:t>
                      </a:r>
                      <a:endParaRPr lang="en-IN" sz="1200" b="0" i="1" kern="1200" spc="-10" dirty="0">
                        <a:solidFill>
                          <a:schemeClr val="tx1"/>
                        </a:solidFill>
                        <a:effectLst/>
                        <a:latin typeface="+mn-lt"/>
                        <a:ea typeface="+mn-ea"/>
                        <a:cs typeface="+mn-cs"/>
                      </a:endParaRPr>
                    </a:p>
                    <a:p>
                      <a:pPr marL="342900" lvl="0" indent="-258763">
                        <a:spcAft>
                          <a:spcPts val="0"/>
                        </a:spcAft>
                        <a:buSzPts val="1200"/>
                        <a:buFont typeface="Times New Roman" panose="02020603050405020304" pitchFamily="18" charset="0"/>
                        <a:buAutoNum type="alphaUcPeriod"/>
                        <a:tabLst>
                          <a:tab pos="303530" algn="l"/>
                        </a:tabLst>
                      </a:pPr>
                      <a:r>
                        <a:rPr lang="en-US" sz="1200" b="0" i="1" kern="1200" spc="-10" dirty="0">
                          <a:solidFill>
                            <a:schemeClr val="tx1"/>
                          </a:solidFill>
                          <a:effectLst/>
                          <a:latin typeface="+mn-lt"/>
                          <a:ea typeface="+mn-ea"/>
                          <a:cs typeface="+mn-cs"/>
                        </a:rPr>
                        <a:t>Mapping of questions with the Course outcomes</a:t>
                      </a:r>
                      <a:endParaRPr lang="en-IN" sz="1200" b="0" i="1" kern="1200" spc="-10" dirty="0">
                        <a:solidFill>
                          <a:schemeClr val="tx1"/>
                        </a:solidFill>
                        <a:effectLst/>
                        <a:latin typeface="+mn-lt"/>
                        <a:ea typeface="+mn-ea"/>
                        <a:cs typeface="+mn-cs"/>
                      </a:endParaRPr>
                    </a:p>
                    <a:p>
                      <a:pPr marL="342900" marR="138430" lvl="0" indent="-258763">
                        <a:lnSpc>
                          <a:spcPts val="1350"/>
                        </a:lnSpc>
                        <a:spcAft>
                          <a:spcPts val="0"/>
                        </a:spcAft>
                        <a:buSzPts val="1200"/>
                        <a:buFont typeface="Times New Roman" panose="02020603050405020304" pitchFamily="18" charset="0"/>
                        <a:buAutoNum type="alphaUcPeriod"/>
                        <a:tabLst>
                          <a:tab pos="303530" algn="l"/>
                        </a:tabLst>
                      </a:pPr>
                      <a:r>
                        <a:rPr lang="en-US" sz="1200" b="0" i="1" kern="1200" spc="-10" dirty="0">
                          <a:solidFill>
                            <a:schemeClr val="tx1"/>
                          </a:solidFill>
                          <a:effectLst/>
                          <a:latin typeface="+mn-lt"/>
                          <a:ea typeface="+mn-ea"/>
                          <a:cs typeface="+mn-cs"/>
                        </a:rPr>
                        <a:t>Assignments to promote self-learning, survey of contents from multiple sources, assignment evaluation and feedback to the students, mapping with the Cos</a:t>
                      </a:r>
                      <a:endParaRPr lang="en-IN" sz="1200" b="0" i="1" kern="1200" spc="-10" dirty="0">
                        <a:solidFill>
                          <a:schemeClr val="tx1"/>
                        </a:solidFill>
                        <a:effectLst/>
                        <a:latin typeface="+mn-lt"/>
                        <a:ea typeface="+mn-ea"/>
                        <a:cs typeface="+mn-cs"/>
                      </a:endParaRPr>
                    </a:p>
                    <a:p>
                      <a:pPr marL="84137" marR="0" lvl="0" indent="0" algn="l" defTabSz="914400" rtl="0" eaLnBrk="1" fontAlgn="auto" latinLnBrk="0" hangingPunct="1">
                        <a:lnSpc>
                          <a:spcPct val="100000"/>
                        </a:lnSpc>
                        <a:spcBef>
                          <a:spcPts val="10"/>
                        </a:spcBef>
                        <a:spcAft>
                          <a:spcPts val="0"/>
                        </a:spcAft>
                        <a:buClrTx/>
                        <a:buSzPts val="1100"/>
                        <a:buFont typeface="Times New Roman" panose="02020603050405020304" pitchFamily="18" charset="0"/>
                        <a:buNone/>
                        <a:tabLst>
                          <a:tab pos="303530" algn="l"/>
                        </a:tabLst>
                        <a:defRPr/>
                      </a:pPr>
                      <a:endParaRPr lang="en-IN" sz="1200" b="0" i="1" spc="-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a:solidFill>
                          <a:schemeClr val="tx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342900" lvl="0" indent="-258763">
                        <a:lnSpc>
                          <a:spcPts val="1320"/>
                        </a:lnSpc>
                        <a:spcAft>
                          <a:spcPts val="0"/>
                        </a:spcAft>
                        <a:buSzPts val="1100"/>
                        <a:buFont typeface="Times New Roman" panose="02020603050405020304" pitchFamily="18" charset="0"/>
                        <a:buAutoNum type="alphaUcPeriod"/>
                        <a:tabLst>
                          <a:tab pos="525780" algn="l"/>
                        </a:tabLst>
                      </a:pPr>
                      <a:endParaRPr lang="en-IN"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68232346"/>
                  </a:ext>
                </a:extLst>
              </a:tr>
            </a:tbl>
          </a:graphicData>
        </a:graphic>
      </p:graphicFrame>
    </p:spTree>
    <p:extLst>
      <p:ext uri="{BB962C8B-B14F-4D97-AF65-F5344CB8AC3E}">
        <p14:creationId xmlns:p14="http://schemas.microsoft.com/office/powerpoint/2010/main" val="21230947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93373CC3-5B3B-4E98-ACDD-0F83777B6FF2}"/>
              </a:ext>
            </a:extLst>
          </p:cNvPr>
          <p:cNvGraphicFramePr>
            <a:graphicFrameLocks noGrp="1"/>
          </p:cNvGraphicFramePr>
          <p:nvPr/>
        </p:nvGraphicFramePr>
        <p:xfrm>
          <a:off x="304800" y="3019932"/>
          <a:ext cx="11686362" cy="3554780"/>
        </p:xfrm>
        <a:graphic>
          <a:graphicData uri="http://schemas.openxmlformats.org/drawingml/2006/table">
            <a:tbl>
              <a:tblPr firstRow="1" firstCol="1" lastRow="1" lastCol="1" bandRow="1" bandCol="1">
                <a:tableStyleId>{5C22544A-7EE6-4342-B048-85BDC9FD1C3A}</a:tableStyleId>
              </a:tblPr>
              <a:tblGrid>
                <a:gridCol w="3425233">
                  <a:extLst>
                    <a:ext uri="{9D8B030D-6E8A-4147-A177-3AD203B41FA5}">
                      <a16:colId xmlns:a16="http://schemas.microsoft.com/office/drawing/2014/main" val="1885966394"/>
                    </a:ext>
                  </a:extLst>
                </a:gridCol>
                <a:gridCol w="762791">
                  <a:extLst>
                    <a:ext uri="{9D8B030D-6E8A-4147-A177-3AD203B41FA5}">
                      <a16:colId xmlns:a16="http://schemas.microsoft.com/office/drawing/2014/main" val="1831621691"/>
                    </a:ext>
                  </a:extLst>
                </a:gridCol>
                <a:gridCol w="7498338">
                  <a:extLst>
                    <a:ext uri="{9D8B030D-6E8A-4147-A177-3AD203B41FA5}">
                      <a16:colId xmlns:a16="http://schemas.microsoft.com/office/drawing/2014/main" val="122292636"/>
                    </a:ext>
                  </a:extLst>
                </a:gridCol>
              </a:tblGrid>
              <a:tr h="793116">
                <a:tc>
                  <a:txBody>
                    <a:bodyPr/>
                    <a:lstStyle/>
                    <a:p>
                      <a:pPr marL="67945">
                        <a:spcBef>
                          <a:spcPts val="15"/>
                        </a:spcBef>
                        <a:spcAft>
                          <a:spcPts val="0"/>
                        </a:spcAft>
                      </a:pPr>
                      <a:r>
                        <a:rPr lang="en-US" sz="1200" dirty="0">
                          <a:solidFill>
                            <a:schemeClr val="tx1"/>
                          </a:solidFill>
                          <a:effectLst/>
                        </a:rPr>
                        <a:t> </a:t>
                      </a:r>
                      <a:endParaRPr lang="en-IN" sz="1200" dirty="0">
                        <a:solidFill>
                          <a:schemeClr val="tx1"/>
                        </a:solidFill>
                        <a:effectLst/>
                      </a:endParaRPr>
                    </a:p>
                    <a:p>
                      <a:pPr marL="449580" marR="595630" indent="-381635">
                        <a:spcAft>
                          <a:spcPts val="0"/>
                        </a:spcAft>
                      </a:pPr>
                      <a:r>
                        <a:rPr lang="en-US" sz="1200" dirty="0">
                          <a:solidFill>
                            <a:schemeClr val="tx1"/>
                          </a:solidFill>
                          <a:effectLst/>
                        </a:rPr>
                        <a:t>2.2.4. Initiatives related to industry interaction</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40"/>
                        </a:lnSpc>
                        <a:spcAft>
                          <a:spcPts val="0"/>
                        </a:spcAft>
                      </a:pPr>
                      <a:r>
                        <a:rPr lang="en-US" sz="1200" dirty="0">
                          <a:solidFill>
                            <a:schemeClr val="tx1"/>
                          </a:solidFill>
                          <a:effectLst/>
                        </a:rPr>
                        <a:t>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40"/>
                        </a:lnSpc>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Industry supported laboratories</a:t>
                      </a:r>
                      <a:r>
                        <a:rPr lang="en-US" sz="1200" b="0" spc="-25" dirty="0">
                          <a:solidFill>
                            <a:schemeClr val="tx1"/>
                          </a:solidFill>
                          <a:effectLst/>
                        </a:rPr>
                        <a:t> </a:t>
                      </a:r>
                      <a:r>
                        <a:rPr lang="en-US" sz="1200" b="0" spc="-15" dirty="0">
                          <a:solidFill>
                            <a:schemeClr val="tx1"/>
                          </a:solidFill>
                          <a:effectLst/>
                        </a:rPr>
                        <a:t>(2)</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Industry involvement in the program design and Curriculum.</a:t>
                      </a:r>
                      <a:r>
                        <a:rPr lang="en-US" sz="1200" b="0" spc="-20" dirty="0">
                          <a:solidFill>
                            <a:schemeClr val="tx1"/>
                          </a:solidFill>
                          <a:effectLst/>
                        </a:rPr>
                        <a:t> </a:t>
                      </a:r>
                      <a:r>
                        <a:rPr lang="en-US" sz="1200" b="0" spc="-15" dirty="0">
                          <a:solidFill>
                            <a:schemeClr val="tx1"/>
                          </a:solidFill>
                          <a:effectLst/>
                        </a:rPr>
                        <a:t>(3)</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Industry involvement in partial delivery of any regular courses for students</a:t>
                      </a:r>
                      <a:r>
                        <a:rPr lang="en-US" sz="1200" b="0" spc="-50" dirty="0">
                          <a:solidFill>
                            <a:schemeClr val="tx1"/>
                          </a:solidFill>
                          <a:effectLst/>
                        </a:rPr>
                        <a:t> </a:t>
                      </a:r>
                      <a:r>
                        <a:rPr lang="en-US" sz="1200" b="0" spc="-15" dirty="0">
                          <a:solidFill>
                            <a:schemeClr val="tx1"/>
                          </a:solidFill>
                          <a:effectLst/>
                        </a:rPr>
                        <a:t>(3)</a:t>
                      </a:r>
                      <a:endParaRPr lang="en-IN" sz="1200" b="0" spc="-15" dirty="0">
                        <a:solidFill>
                          <a:schemeClr val="tx1"/>
                        </a:solidFill>
                        <a:effectLst/>
                      </a:endParaRPr>
                    </a:p>
                    <a:p>
                      <a:pPr marL="342900" lvl="0" indent="-250825">
                        <a:lnSpc>
                          <a:spcPts val="1320"/>
                        </a:lnSpc>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Impact analysis of industry institute interaction and actions taken thereof</a:t>
                      </a:r>
                      <a:r>
                        <a:rPr lang="en-US" sz="1200" b="0" spc="-45" dirty="0">
                          <a:solidFill>
                            <a:schemeClr val="tx1"/>
                          </a:solidFill>
                          <a:effectLst/>
                        </a:rPr>
                        <a:t> </a:t>
                      </a:r>
                      <a:r>
                        <a:rPr lang="en-US" sz="1200" b="0" spc="-15" dirty="0">
                          <a:solidFill>
                            <a:schemeClr val="tx1"/>
                          </a:solidFill>
                          <a:effectLst/>
                        </a:rPr>
                        <a:t>(2)</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61742440"/>
                  </a:ext>
                </a:extLst>
              </a:tr>
              <a:tr h="877570">
                <a:tc gridSpan="3">
                  <a:txBody>
                    <a:bodyPr/>
                    <a:lstStyle/>
                    <a:p>
                      <a:pPr marL="67945">
                        <a:lnSpc>
                          <a:spcPts val="1375"/>
                        </a:lnSpc>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0"/>
                        </a:spcBef>
                        <a:spcAft>
                          <a:spcPts val="0"/>
                        </a:spcAft>
                      </a:pPr>
                      <a:r>
                        <a:rPr lang="en-US" sz="1200" dirty="0">
                          <a:solidFill>
                            <a:schemeClr val="tx1"/>
                          </a:solidFill>
                          <a:effectLst/>
                        </a:rPr>
                        <a:t> </a:t>
                      </a:r>
                      <a:endParaRPr lang="en-IN" sz="1100" b="0" i="1" kern="1200" spc="-10" dirty="0">
                        <a:solidFill>
                          <a:schemeClr val="tx1"/>
                        </a:solidFill>
                        <a:effectLst/>
                        <a:latin typeface="+mn-lt"/>
                        <a:ea typeface="+mn-ea"/>
                        <a:cs typeface="+mn-cs"/>
                      </a:endParaRPr>
                    </a:p>
                    <a:p>
                      <a:pPr marL="342900" lvl="0" indent="-250825">
                        <a:spcAft>
                          <a:spcPts val="0"/>
                        </a:spcAft>
                        <a:buSzPts val="1200"/>
                        <a:buFont typeface="Times New Roman" panose="02020603050405020304" pitchFamily="18" charset="0"/>
                        <a:buAutoNum type="alphaUcPeriod"/>
                        <a:tabLst>
                          <a:tab pos="355600" algn="l"/>
                        </a:tabLst>
                      </a:pPr>
                      <a:r>
                        <a:rPr lang="en-US" sz="1100" b="0" i="1" kern="1200" spc="-10" dirty="0">
                          <a:solidFill>
                            <a:schemeClr val="tx1"/>
                          </a:solidFill>
                          <a:effectLst/>
                          <a:latin typeface="+mn-lt"/>
                          <a:ea typeface="+mn-ea"/>
                          <a:cs typeface="+mn-cs"/>
                        </a:rPr>
                        <a:t>Type of Industries, Type of Labs, objectives, utilization and effectiveness</a:t>
                      </a:r>
                      <a:endParaRPr lang="en-IN" sz="1100" b="0" i="1" kern="1200" spc="-10" dirty="0">
                        <a:solidFill>
                          <a:schemeClr val="tx1"/>
                        </a:solidFill>
                        <a:effectLst/>
                        <a:latin typeface="+mn-lt"/>
                        <a:ea typeface="+mn-ea"/>
                        <a:cs typeface="+mn-cs"/>
                      </a:endParaRPr>
                    </a:p>
                    <a:p>
                      <a:pPr marL="342900" lvl="0" indent="-250825">
                        <a:spcBef>
                          <a:spcPts val="5"/>
                        </a:spcBef>
                        <a:spcAft>
                          <a:spcPts val="0"/>
                        </a:spcAft>
                        <a:buSzPts val="1200"/>
                        <a:buFont typeface="Times New Roman" panose="02020603050405020304" pitchFamily="18" charset="0"/>
                        <a:buAutoNum type="alphaUcPeriod"/>
                        <a:tabLst>
                          <a:tab pos="355600" algn="l"/>
                        </a:tabLst>
                      </a:pPr>
                      <a:r>
                        <a:rPr lang="en-US" sz="1100" b="0" i="1" kern="1200" spc="-10" dirty="0">
                          <a:solidFill>
                            <a:schemeClr val="tx1"/>
                          </a:solidFill>
                          <a:effectLst/>
                          <a:latin typeface="+mn-lt"/>
                          <a:ea typeface="+mn-ea"/>
                          <a:cs typeface="+mn-cs"/>
                        </a:rPr>
                        <a:t>Documentary evidence</a:t>
                      </a:r>
                      <a:endParaRPr lang="en-IN" sz="1100" b="0" i="1" kern="1200" spc="-10" dirty="0">
                        <a:solidFill>
                          <a:schemeClr val="tx1"/>
                        </a:solidFill>
                        <a:effectLst/>
                        <a:latin typeface="+mn-lt"/>
                        <a:ea typeface="+mn-ea"/>
                        <a:cs typeface="+mn-cs"/>
                      </a:endParaRPr>
                    </a:p>
                    <a:p>
                      <a:pPr marL="342900" lvl="0" indent="-250825">
                        <a:lnSpc>
                          <a:spcPts val="1320"/>
                        </a:lnSpc>
                        <a:spcAft>
                          <a:spcPts val="0"/>
                        </a:spcAft>
                        <a:buSzPts val="1200"/>
                        <a:buFont typeface="Times New Roman" panose="02020603050405020304" pitchFamily="18" charset="0"/>
                        <a:buAutoNum type="alphaUcPeriod"/>
                        <a:tabLst>
                          <a:tab pos="355600" algn="l"/>
                        </a:tabLst>
                      </a:pPr>
                      <a:r>
                        <a:rPr lang="en-US" sz="1100" b="0" i="1" kern="1200" spc="-10" dirty="0">
                          <a:solidFill>
                            <a:schemeClr val="tx1"/>
                          </a:solidFill>
                          <a:effectLst/>
                          <a:latin typeface="+mn-lt"/>
                          <a:ea typeface="+mn-ea"/>
                          <a:cs typeface="+mn-cs"/>
                        </a:rPr>
                        <a:t>Analysis and actions taken thereof</a:t>
                      </a:r>
                      <a:endParaRPr lang="en-IN" sz="1100" b="0" i="1" kern="1200" spc="-10" dirty="0">
                        <a:solidFill>
                          <a:schemeClr val="tx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323513961"/>
                  </a:ext>
                </a:extLst>
              </a:tr>
              <a:tr h="728489">
                <a:tc>
                  <a:txBody>
                    <a:bodyPr/>
                    <a:lstStyle/>
                    <a:p>
                      <a:pPr marL="67945">
                        <a:spcBef>
                          <a:spcPts val="10"/>
                        </a:spcBef>
                        <a:spcAft>
                          <a:spcPts val="0"/>
                        </a:spcAft>
                      </a:pPr>
                      <a:r>
                        <a:rPr lang="en-US" sz="1200" dirty="0">
                          <a:solidFill>
                            <a:schemeClr val="tx1"/>
                          </a:solidFill>
                          <a:effectLst/>
                        </a:rPr>
                        <a:t> </a:t>
                      </a:r>
                      <a:endParaRPr lang="en-IN" sz="1200" dirty="0">
                        <a:solidFill>
                          <a:schemeClr val="tx1"/>
                        </a:solidFill>
                        <a:effectLst/>
                      </a:endParaRPr>
                    </a:p>
                    <a:p>
                      <a:pPr marL="449580" marR="595630" indent="-381635">
                        <a:spcAft>
                          <a:spcPts val="0"/>
                        </a:spcAft>
                      </a:pPr>
                      <a:r>
                        <a:rPr lang="en-US" sz="1200" dirty="0">
                          <a:solidFill>
                            <a:schemeClr val="tx1"/>
                          </a:solidFill>
                          <a:effectLst/>
                        </a:rPr>
                        <a:t>2.2.5. Initiatives related to industry internship/summer training</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40"/>
                        </a:lnSpc>
                        <a:spcAft>
                          <a:spcPts val="0"/>
                        </a:spcAft>
                      </a:pPr>
                      <a:r>
                        <a:rPr lang="en-US" sz="1200" dirty="0">
                          <a:solidFill>
                            <a:schemeClr val="tx1"/>
                          </a:solidFill>
                          <a:effectLst/>
                        </a:rPr>
                        <a:t>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40"/>
                        </a:lnSpc>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Industrial training/tours for students</a:t>
                      </a:r>
                      <a:r>
                        <a:rPr lang="en-US" sz="1200" b="0" spc="-5" dirty="0">
                          <a:solidFill>
                            <a:schemeClr val="tx1"/>
                          </a:solidFill>
                          <a:effectLst/>
                        </a:rPr>
                        <a:t> </a:t>
                      </a:r>
                      <a:r>
                        <a:rPr lang="en-US" sz="1200" b="0" spc="-15" dirty="0">
                          <a:solidFill>
                            <a:schemeClr val="tx1"/>
                          </a:solidFill>
                          <a:effectLst/>
                        </a:rPr>
                        <a:t>(2)</a:t>
                      </a:r>
                      <a:endParaRPr lang="en-IN" sz="1200" b="0" spc="-15" dirty="0">
                        <a:solidFill>
                          <a:schemeClr val="tx1"/>
                        </a:solidFill>
                        <a:effectLst/>
                      </a:endParaRPr>
                    </a:p>
                    <a:p>
                      <a:pPr marL="342900" marR="150495"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Industrial /internship /summer training of more than two weeks and post training Assessment (3)</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Impact analysis of industrial training (2)</a:t>
                      </a:r>
                      <a:endParaRPr lang="en-IN" sz="1200" b="0" spc="-15" dirty="0">
                        <a:solidFill>
                          <a:schemeClr val="tx1"/>
                        </a:solidFill>
                        <a:effectLst/>
                      </a:endParaRPr>
                    </a:p>
                    <a:p>
                      <a:pPr marL="342900" lvl="0" indent="-250825">
                        <a:lnSpc>
                          <a:spcPts val="1320"/>
                        </a:lnSpc>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Student feedback on initiative</a:t>
                      </a:r>
                      <a:r>
                        <a:rPr lang="en-US" sz="1200" b="0" spc="-10" dirty="0">
                          <a:solidFill>
                            <a:schemeClr val="tx1"/>
                          </a:solidFill>
                          <a:effectLst/>
                        </a:rPr>
                        <a:t> </a:t>
                      </a:r>
                      <a:r>
                        <a:rPr lang="en-US" sz="1200" b="0" spc="-15" dirty="0">
                          <a:solidFill>
                            <a:schemeClr val="tx1"/>
                          </a:solidFill>
                          <a:effectLst/>
                        </a:rPr>
                        <a:t>(3)</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9973173"/>
                  </a:ext>
                </a:extLst>
              </a:tr>
              <a:tr h="798100">
                <a:tc gridSpan="3">
                  <a:txBody>
                    <a:bodyPr/>
                    <a:lstStyle/>
                    <a:p>
                      <a:pPr marL="67945">
                        <a:lnSpc>
                          <a:spcPts val="1365"/>
                        </a:lnSpc>
                        <a:spcAft>
                          <a:spcPts val="0"/>
                        </a:spcAft>
                      </a:pPr>
                      <a:r>
                        <a:rPr lang="en-US" sz="1200" dirty="0">
                          <a:solidFill>
                            <a:schemeClr val="tx1"/>
                          </a:solidFill>
                          <a:effectLst/>
                        </a:rPr>
                        <a:t>Exhibits/Context to be Observed/Assessed: (Documentary evidence from A to D)</a:t>
                      </a:r>
                      <a:endParaRPr lang="en-IN" sz="1200" dirty="0">
                        <a:solidFill>
                          <a:schemeClr val="tx1"/>
                        </a:solidFill>
                        <a:effectLst/>
                      </a:endParaRPr>
                    </a:p>
                    <a:p>
                      <a:pPr marL="67945">
                        <a:spcBef>
                          <a:spcPts val="35"/>
                        </a:spcBef>
                        <a:spcAft>
                          <a:spcPts val="0"/>
                        </a:spcAft>
                      </a:pPr>
                      <a:r>
                        <a:rPr lang="en-US" sz="1200" dirty="0">
                          <a:solidFill>
                            <a:schemeClr val="tx1"/>
                          </a:solidFill>
                          <a:effectLst/>
                        </a:rPr>
                        <a:t> </a:t>
                      </a:r>
                      <a:endParaRPr lang="en-IN" sz="1200" b="1" i="1" dirty="0">
                        <a:solidFill>
                          <a:schemeClr val="tx1"/>
                        </a:solidFill>
                        <a:effectLst/>
                      </a:endParaRPr>
                    </a:p>
                    <a:p>
                      <a:pPr marL="67945">
                        <a:spcBef>
                          <a:spcPts val="35"/>
                        </a:spcBef>
                        <a:spcAft>
                          <a:spcPts val="0"/>
                        </a:spcAft>
                      </a:pPr>
                      <a:r>
                        <a:rPr lang="en-US" sz="1200" b="0" i="1" dirty="0">
                          <a:solidFill>
                            <a:schemeClr val="tx1"/>
                          </a:solidFill>
                          <a:effectLst/>
                        </a:rPr>
                        <a:t>A. &amp; B. Type of Industries, planned or non-planned activity, objectives clearly defined, no. of students participated, relevant area of training, visit report documented</a:t>
                      </a:r>
                      <a:endParaRPr lang="en-IN" sz="1200" b="0" i="1" dirty="0">
                        <a:solidFill>
                          <a:schemeClr val="tx1"/>
                        </a:solidFill>
                        <a:effectLst/>
                      </a:endParaRPr>
                    </a:p>
                    <a:p>
                      <a:pPr marL="67945">
                        <a:spcAft>
                          <a:spcPts val="0"/>
                        </a:spcAft>
                      </a:pPr>
                      <a:r>
                        <a:rPr lang="en-US" sz="1200" b="0" i="1" dirty="0">
                          <a:solidFill>
                            <a:schemeClr val="tx1"/>
                          </a:solidFill>
                          <a:effectLst/>
                        </a:rPr>
                        <a:t>C.&amp; D. Impact analysis and feedback format, analysis and actions taken (also to be verified during interaction with students)</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783707517"/>
                  </a:ext>
                </a:extLst>
              </a:tr>
              <a:tr h="357505">
                <a:tc>
                  <a:txBody>
                    <a:bodyPr/>
                    <a:lstStyle/>
                    <a:p>
                      <a:pPr marL="67945">
                        <a:lnSpc>
                          <a:spcPts val="1365"/>
                        </a:lnSpc>
                        <a:spcAft>
                          <a:spcPts val="0"/>
                        </a:spcAft>
                      </a:pPr>
                      <a:r>
                        <a:rPr lang="en-US" sz="1200" dirty="0">
                          <a:solidFill>
                            <a:schemeClr val="tx1"/>
                          </a:solidFill>
                          <a:effectLst/>
                        </a:rPr>
                        <a:t>Total:</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65"/>
                        </a:lnSpc>
                        <a:spcAft>
                          <a:spcPts val="0"/>
                        </a:spcAft>
                      </a:pPr>
                      <a:r>
                        <a:rPr lang="en-US" sz="1200" dirty="0">
                          <a:solidFill>
                            <a:schemeClr val="tx1"/>
                          </a:solidFill>
                          <a:effectLst/>
                        </a:rPr>
                        <a:t>100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06950414"/>
                  </a:ext>
                </a:extLst>
              </a:tr>
            </a:tbl>
          </a:graphicData>
        </a:graphic>
      </p:graphicFrame>
      <p:graphicFrame>
        <p:nvGraphicFramePr>
          <p:cNvPr id="5" name="Table 4">
            <a:extLst>
              <a:ext uri="{FF2B5EF4-FFF2-40B4-BE49-F238E27FC236}">
                <a16:creationId xmlns:a16="http://schemas.microsoft.com/office/drawing/2014/main" id="{3379864A-2D24-4071-B9F0-C3DCC7849481}"/>
              </a:ext>
            </a:extLst>
          </p:cNvPr>
          <p:cNvGraphicFramePr>
            <a:graphicFrameLocks noGrp="1"/>
          </p:cNvGraphicFramePr>
          <p:nvPr/>
        </p:nvGraphicFramePr>
        <p:xfrm>
          <a:off x="304800" y="335152"/>
          <a:ext cx="11686362" cy="2684780"/>
        </p:xfrm>
        <a:graphic>
          <a:graphicData uri="http://schemas.openxmlformats.org/drawingml/2006/table">
            <a:tbl>
              <a:tblPr firstRow="1" firstCol="1" lastRow="1" lastCol="1" bandRow="1" bandCol="1">
                <a:tableStyleId>{5C22544A-7EE6-4342-B048-85BDC9FD1C3A}</a:tableStyleId>
              </a:tblPr>
              <a:tblGrid>
                <a:gridCol w="3425233">
                  <a:extLst>
                    <a:ext uri="{9D8B030D-6E8A-4147-A177-3AD203B41FA5}">
                      <a16:colId xmlns:a16="http://schemas.microsoft.com/office/drawing/2014/main" val="2895394369"/>
                    </a:ext>
                  </a:extLst>
                </a:gridCol>
                <a:gridCol w="762791">
                  <a:extLst>
                    <a:ext uri="{9D8B030D-6E8A-4147-A177-3AD203B41FA5}">
                      <a16:colId xmlns:a16="http://schemas.microsoft.com/office/drawing/2014/main" val="2443834331"/>
                    </a:ext>
                  </a:extLst>
                </a:gridCol>
                <a:gridCol w="7498338">
                  <a:extLst>
                    <a:ext uri="{9D8B030D-6E8A-4147-A177-3AD203B41FA5}">
                      <a16:colId xmlns:a16="http://schemas.microsoft.com/office/drawing/2014/main" val="2242214015"/>
                    </a:ext>
                  </a:extLst>
                </a:gridCol>
              </a:tblGrid>
              <a:tr h="1214374">
                <a:tc>
                  <a:txBody>
                    <a:bodyPr/>
                    <a:lstStyle/>
                    <a:p>
                      <a:pPr marL="67945">
                        <a:lnSpc>
                          <a:spcPts val="1340"/>
                        </a:lnSpc>
                        <a:spcAft>
                          <a:spcPts val="0"/>
                        </a:spcAft>
                      </a:pPr>
                      <a:r>
                        <a:rPr lang="en-US" sz="1200" dirty="0">
                          <a:solidFill>
                            <a:schemeClr val="tx1"/>
                          </a:solidFill>
                          <a:effectLst/>
                        </a:rPr>
                        <a:t>2.2.3. Quality of student projects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40"/>
                        </a:lnSpc>
                        <a:spcAft>
                          <a:spcPts val="0"/>
                        </a:spcAft>
                      </a:pPr>
                      <a:r>
                        <a:rPr lang="en-US" sz="1200" dirty="0">
                          <a:solidFill>
                            <a:schemeClr val="tx1"/>
                          </a:solidFill>
                          <a:effectLst/>
                        </a:rPr>
                        <a:t>20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8763">
                        <a:lnSpc>
                          <a:spcPts val="1340"/>
                        </a:lnSpc>
                        <a:spcAft>
                          <a:spcPts val="0"/>
                        </a:spcAft>
                        <a:buSzPts val="900"/>
                        <a:buFont typeface="Times New Roman" panose="02020603050405020304" pitchFamily="18" charset="0"/>
                        <a:buAutoNum type="alphaUcPeriod"/>
                        <a:tabLst>
                          <a:tab pos="354965" algn="l"/>
                        </a:tabLst>
                      </a:pPr>
                      <a:r>
                        <a:rPr lang="en-US" sz="1200" b="0" spc="-15" dirty="0">
                          <a:solidFill>
                            <a:schemeClr val="tx1"/>
                          </a:solidFill>
                          <a:effectLst/>
                        </a:rPr>
                        <a:t>Identification of projects and allocation methodology to Faculty Members</a:t>
                      </a:r>
                      <a:r>
                        <a:rPr lang="en-US" sz="1200" b="0" spc="-40" dirty="0">
                          <a:solidFill>
                            <a:schemeClr val="tx1"/>
                          </a:solidFill>
                          <a:effectLst/>
                        </a:rPr>
                        <a:t> </a:t>
                      </a:r>
                      <a:r>
                        <a:rPr lang="en-US" sz="1200" b="0" spc="-15" dirty="0">
                          <a:solidFill>
                            <a:schemeClr val="tx1"/>
                          </a:solidFill>
                          <a:effectLst/>
                        </a:rPr>
                        <a:t>(2)</a:t>
                      </a:r>
                      <a:endParaRPr lang="en-IN" sz="1200" b="0" spc="-15" dirty="0">
                        <a:solidFill>
                          <a:schemeClr val="tx1"/>
                        </a:solidFill>
                        <a:effectLst/>
                      </a:endParaRPr>
                    </a:p>
                    <a:p>
                      <a:pPr marL="342900" marR="334010" lvl="0" indent="-258763">
                        <a:spcAft>
                          <a:spcPts val="0"/>
                        </a:spcAft>
                        <a:buSzPts val="900"/>
                        <a:buFont typeface="Times New Roman" panose="02020603050405020304" pitchFamily="18" charset="0"/>
                        <a:buAutoNum type="alphaUcPeriod"/>
                        <a:tabLst>
                          <a:tab pos="354965" algn="l"/>
                        </a:tabLst>
                      </a:pPr>
                      <a:r>
                        <a:rPr lang="en-US" sz="1200" b="0" spc="-15" dirty="0">
                          <a:solidFill>
                            <a:schemeClr val="tx1"/>
                          </a:solidFill>
                          <a:effectLst/>
                        </a:rPr>
                        <a:t>Types and relevance of the projects and their contribution towards attainment of POs and PSOs (2)</a:t>
                      </a:r>
                      <a:endParaRPr lang="en-IN" sz="1200" b="0" spc="-15" dirty="0">
                        <a:solidFill>
                          <a:schemeClr val="tx1"/>
                        </a:solidFill>
                        <a:effectLst/>
                      </a:endParaRPr>
                    </a:p>
                    <a:p>
                      <a:pPr marL="342900" lvl="0" indent="-258763">
                        <a:spcAft>
                          <a:spcPts val="0"/>
                        </a:spcAft>
                        <a:buSzPts val="900"/>
                        <a:buFont typeface="Times New Roman" panose="02020603050405020304" pitchFamily="18" charset="0"/>
                        <a:buAutoNum type="alphaUcPeriod"/>
                        <a:tabLst>
                          <a:tab pos="354965" algn="l"/>
                        </a:tabLst>
                      </a:pPr>
                      <a:r>
                        <a:rPr lang="en-US" sz="1200" b="0" spc="-15" dirty="0">
                          <a:solidFill>
                            <a:schemeClr val="tx1"/>
                          </a:solidFill>
                          <a:effectLst/>
                        </a:rPr>
                        <a:t>Project related to Industry (3)</a:t>
                      </a:r>
                      <a:endParaRPr lang="en-IN" sz="1200" b="0" spc="-15" dirty="0">
                        <a:solidFill>
                          <a:schemeClr val="tx1"/>
                        </a:solidFill>
                        <a:effectLst/>
                      </a:endParaRPr>
                    </a:p>
                    <a:p>
                      <a:pPr marL="342900" lvl="0" indent="-258763">
                        <a:spcAft>
                          <a:spcPts val="0"/>
                        </a:spcAft>
                        <a:buSzPts val="900"/>
                        <a:buFont typeface="Times New Roman" panose="02020603050405020304" pitchFamily="18" charset="0"/>
                        <a:buAutoNum type="alphaUcPeriod"/>
                        <a:tabLst>
                          <a:tab pos="354965" algn="l"/>
                        </a:tabLst>
                      </a:pPr>
                      <a:r>
                        <a:rPr lang="en-US" sz="1200" b="0" spc="-15" dirty="0">
                          <a:solidFill>
                            <a:schemeClr val="tx1"/>
                          </a:solidFill>
                          <a:effectLst/>
                        </a:rPr>
                        <a:t>Process for monitoring and evaluation</a:t>
                      </a:r>
                      <a:r>
                        <a:rPr lang="en-US" sz="1200" b="0" spc="-20" dirty="0">
                          <a:solidFill>
                            <a:schemeClr val="tx1"/>
                          </a:solidFill>
                          <a:effectLst/>
                        </a:rPr>
                        <a:t> </a:t>
                      </a:r>
                      <a:r>
                        <a:rPr lang="en-US" sz="1200" b="0" spc="-15" dirty="0">
                          <a:solidFill>
                            <a:schemeClr val="tx1"/>
                          </a:solidFill>
                          <a:effectLst/>
                        </a:rPr>
                        <a:t>(2)</a:t>
                      </a:r>
                      <a:endParaRPr lang="en-IN" sz="1200" b="0" spc="-15" dirty="0">
                        <a:solidFill>
                          <a:schemeClr val="tx1"/>
                        </a:solidFill>
                        <a:effectLst/>
                      </a:endParaRPr>
                    </a:p>
                    <a:p>
                      <a:pPr marL="342900" lvl="0" indent="-258763">
                        <a:spcAft>
                          <a:spcPts val="0"/>
                        </a:spcAft>
                        <a:buSzPts val="900"/>
                        <a:buFont typeface="Times New Roman" panose="02020603050405020304" pitchFamily="18" charset="0"/>
                        <a:buAutoNum type="alphaUcPeriod"/>
                        <a:tabLst>
                          <a:tab pos="354330" algn="l"/>
                          <a:tab pos="354965" algn="l"/>
                        </a:tabLst>
                      </a:pPr>
                      <a:r>
                        <a:rPr lang="en-US" sz="1200" b="0" spc="-15" dirty="0">
                          <a:solidFill>
                            <a:schemeClr val="tx1"/>
                          </a:solidFill>
                          <a:effectLst/>
                        </a:rPr>
                        <a:t>Process to assess individual and team performance (3)</a:t>
                      </a:r>
                      <a:endParaRPr lang="en-IN" sz="1200" b="0" spc="-15" dirty="0">
                        <a:solidFill>
                          <a:schemeClr val="tx1"/>
                        </a:solidFill>
                        <a:effectLst/>
                      </a:endParaRPr>
                    </a:p>
                    <a:p>
                      <a:pPr marL="342900" lvl="0" indent="-258763">
                        <a:spcAft>
                          <a:spcPts val="0"/>
                        </a:spcAft>
                        <a:buSzPts val="900"/>
                        <a:buFont typeface="Times New Roman" panose="02020603050405020304" pitchFamily="18" charset="0"/>
                        <a:buAutoNum type="alphaUcPeriod"/>
                        <a:tabLst>
                          <a:tab pos="354330" algn="l"/>
                          <a:tab pos="354965" algn="l"/>
                        </a:tabLst>
                      </a:pPr>
                      <a:r>
                        <a:rPr lang="en-US" sz="1200" b="0" spc="-15" dirty="0">
                          <a:solidFill>
                            <a:schemeClr val="tx1"/>
                          </a:solidFill>
                          <a:effectLst/>
                        </a:rPr>
                        <a:t>Quality of completed projects/working prototypes (5)</a:t>
                      </a:r>
                      <a:endParaRPr lang="en-IN" sz="1200" b="0" spc="-15" dirty="0">
                        <a:solidFill>
                          <a:schemeClr val="tx1"/>
                        </a:solidFill>
                        <a:effectLst/>
                      </a:endParaRPr>
                    </a:p>
                    <a:p>
                      <a:pPr marL="342900" lvl="0" indent="-258763">
                        <a:lnSpc>
                          <a:spcPts val="1320"/>
                        </a:lnSpc>
                        <a:spcAft>
                          <a:spcPts val="0"/>
                        </a:spcAft>
                        <a:buSzPts val="900"/>
                        <a:buFont typeface="Times New Roman" panose="02020603050405020304" pitchFamily="18" charset="0"/>
                        <a:buAutoNum type="alphaUcPeriod"/>
                        <a:tabLst>
                          <a:tab pos="354965" algn="l"/>
                        </a:tabLst>
                      </a:pPr>
                      <a:r>
                        <a:rPr lang="en-US" sz="1200" b="0" spc="-15" dirty="0">
                          <a:solidFill>
                            <a:schemeClr val="tx1"/>
                          </a:solidFill>
                          <a:effectLst/>
                        </a:rPr>
                        <a:t>Evidences of papers published /Awards received by projects etc.</a:t>
                      </a:r>
                      <a:r>
                        <a:rPr lang="en-US" sz="1200" b="0" spc="-30" dirty="0">
                          <a:solidFill>
                            <a:schemeClr val="tx1"/>
                          </a:solidFill>
                          <a:effectLst/>
                        </a:rPr>
                        <a:t> </a:t>
                      </a:r>
                      <a:r>
                        <a:rPr lang="en-US" sz="1200" b="0" spc="-15" dirty="0">
                          <a:solidFill>
                            <a:schemeClr val="tx1"/>
                          </a:solidFill>
                          <a:effectLst/>
                        </a:rPr>
                        <a:t>(3)</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09738304"/>
                  </a:ext>
                </a:extLst>
              </a:tr>
              <a:tr h="1401809">
                <a:tc gridSpan="3">
                  <a:txBody>
                    <a:bodyPr/>
                    <a:lstStyle/>
                    <a:p>
                      <a:pPr marL="67945">
                        <a:lnSpc>
                          <a:spcPts val="1365"/>
                        </a:lnSpc>
                        <a:spcAft>
                          <a:spcPts val="0"/>
                        </a:spcAft>
                      </a:pPr>
                      <a:r>
                        <a:rPr lang="en-US" sz="1200" i="1" dirty="0">
                          <a:solidFill>
                            <a:schemeClr val="tx1"/>
                          </a:solidFill>
                          <a:effectLst/>
                        </a:rPr>
                        <a:t>Exhibits/Context to be Observed/Assessed: </a:t>
                      </a:r>
                      <a:endParaRPr lang="en-IN" sz="1200" i="1" dirty="0">
                        <a:solidFill>
                          <a:schemeClr val="tx1"/>
                        </a:solidFill>
                        <a:effectLst/>
                      </a:endParaRPr>
                    </a:p>
                    <a:p>
                      <a:pPr marL="263525" lvl="0" indent="-179388">
                        <a:spcAft>
                          <a:spcPts val="0"/>
                        </a:spcAft>
                        <a:buSzPts val="1200"/>
                        <a:buFont typeface="Times New Roman" panose="02020603050405020304" pitchFamily="18" charset="0"/>
                        <a:buAutoNum type="alphaUcPeriod"/>
                        <a:tabLst>
                          <a:tab pos="417195" algn="l"/>
                          <a:tab pos="417830" algn="l"/>
                        </a:tabLst>
                      </a:pPr>
                      <a:r>
                        <a:rPr lang="en-US" sz="1200" b="0" i="1" spc="-10" dirty="0">
                          <a:solidFill>
                            <a:schemeClr val="tx1"/>
                          </a:solidFill>
                          <a:effectLst/>
                        </a:rPr>
                        <a:t>Projects identification and guide allocation</a:t>
                      </a:r>
                      <a:r>
                        <a:rPr lang="en-US" sz="1200" b="0" i="1" spc="-5" dirty="0">
                          <a:solidFill>
                            <a:schemeClr val="tx1"/>
                          </a:solidFill>
                          <a:effectLst/>
                        </a:rPr>
                        <a:t> </a:t>
                      </a:r>
                      <a:r>
                        <a:rPr lang="en-US" sz="1200" b="0" i="1" spc="-10" dirty="0">
                          <a:solidFill>
                            <a:schemeClr val="tx1"/>
                          </a:solidFill>
                          <a:effectLst/>
                        </a:rPr>
                        <a:t>Process</a:t>
                      </a:r>
                      <a:endParaRPr lang="en-IN" sz="1200" b="0" i="1" spc="-10" dirty="0">
                        <a:solidFill>
                          <a:schemeClr val="tx1"/>
                        </a:solidFill>
                        <a:effectLst/>
                      </a:endParaRPr>
                    </a:p>
                    <a:p>
                      <a:pPr marL="263525" marR="191770" lvl="0" indent="-179388">
                        <a:spcAft>
                          <a:spcPts val="0"/>
                        </a:spcAft>
                        <a:buSzPts val="1200"/>
                        <a:buFont typeface="Times New Roman" panose="02020603050405020304" pitchFamily="18" charset="0"/>
                        <a:buAutoNum type="alphaUcPeriod"/>
                        <a:tabLst>
                          <a:tab pos="417195" algn="l"/>
                          <a:tab pos="417830" algn="l"/>
                        </a:tabLst>
                      </a:pPr>
                      <a:r>
                        <a:rPr lang="en-US" sz="1200" b="0" i="1" spc="-10" dirty="0">
                          <a:solidFill>
                            <a:schemeClr val="tx1"/>
                          </a:solidFill>
                          <a:effectLst/>
                        </a:rPr>
                        <a:t>Projects classification (application, product, research, review etc.) consideration to factors such as environment, safety, ethics, cost, standards and mapping with program outcomes and program specific</a:t>
                      </a:r>
                      <a:r>
                        <a:rPr lang="en-US" sz="1200" b="0" i="1" spc="-5" dirty="0">
                          <a:solidFill>
                            <a:schemeClr val="tx1"/>
                          </a:solidFill>
                          <a:effectLst/>
                        </a:rPr>
                        <a:t> </a:t>
                      </a:r>
                      <a:r>
                        <a:rPr lang="en-US" sz="1200" b="0" i="1" spc="-10" dirty="0">
                          <a:solidFill>
                            <a:schemeClr val="tx1"/>
                          </a:solidFill>
                          <a:effectLst/>
                        </a:rPr>
                        <a:t>outcomes</a:t>
                      </a:r>
                      <a:endParaRPr lang="en-IN" sz="1200" b="0" i="1" spc="-10" dirty="0">
                        <a:solidFill>
                          <a:schemeClr val="tx1"/>
                        </a:solidFill>
                        <a:effectLst/>
                      </a:endParaRPr>
                    </a:p>
                    <a:p>
                      <a:pPr marL="263525" lvl="0" indent="-179388">
                        <a:spcBef>
                          <a:spcPts val="5"/>
                        </a:spcBef>
                        <a:spcAft>
                          <a:spcPts val="0"/>
                        </a:spcAft>
                        <a:buSzPts val="1200"/>
                        <a:buFont typeface="Times New Roman" panose="02020603050405020304" pitchFamily="18" charset="0"/>
                        <a:buAutoNum type="alphaUcPeriod"/>
                        <a:tabLst>
                          <a:tab pos="399415" algn="l"/>
                        </a:tabLst>
                      </a:pPr>
                      <a:r>
                        <a:rPr lang="en-US" sz="1200" b="0" i="1" spc="-10" dirty="0">
                          <a:solidFill>
                            <a:schemeClr val="tx1"/>
                          </a:solidFill>
                          <a:effectLst/>
                        </a:rPr>
                        <a:t>Continuous monitoring mechanism and</a:t>
                      </a:r>
                      <a:r>
                        <a:rPr lang="en-US" sz="1200" b="0" i="1" spc="-15" dirty="0">
                          <a:solidFill>
                            <a:schemeClr val="tx1"/>
                          </a:solidFill>
                          <a:effectLst/>
                        </a:rPr>
                        <a:t> </a:t>
                      </a:r>
                      <a:r>
                        <a:rPr lang="en-US" sz="1200" b="0" i="1" spc="-10" dirty="0">
                          <a:solidFill>
                            <a:schemeClr val="tx1"/>
                          </a:solidFill>
                          <a:effectLst/>
                        </a:rPr>
                        <a:t>evaluation</a:t>
                      </a:r>
                      <a:endParaRPr lang="en-IN" sz="1200" b="0" i="1" spc="-10" dirty="0">
                        <a:solidFill>
                          <a:schemeClr val="tx1"/>
                        </a:solidFill>
                        <a:effectLst/>
                      </a:endParaRPr>
                    </a:p>
                    <a:p>
                      <a:pPr marL="263525" marR="1657985" lvl="0" indent="-179388">
                        <a:spcAft>
                          <a:spcPts val="0"/>
                        </a:spcAft>
                        <a:buSzPts val="1200"/>
                        <a:buFont typeface="Times New Roman" panose="02020603050405020304" pitchFamily="18" charset="0"/>
                        <a:buAutoNum type="alphaUcPeriod"/>
                        <a:tabLst>
                          <a:tab pos="361950" algn="l"/>
                        </a:tabLst>
                      </a:pPr>
                      <a:r>
                        <a:rPr lang="en-US" sz="1200" b="0" i="1" spc="-10" dirty="0">
                          <a:solidFill>
                            <a:schemeClr val="tx1"/>
                          </a:solidFill>
                          <a:effectLst/>
                        </a:rPr>
                        <a:t>Methodology(Appropriately documented) to assess individual contribution/understanding of the project as well as collective contribution/understanding</a:t>
                      </a:r>
                      <a:endParaRPr lang="en-IN" sz="1200" b="0" i="1" spc="-10" dirty="0">
                        <a:solidFill>
                          <a:schemeClr val="tx1"/>
                        </a:solidFill>
                        <a:effectLst/>
                      </a:endParaRPr>
                    </a:p>
                    <a:p>
                      <a:pPr marL="263525" lvl="0" indent="-179388">
                        <a:spcAft>
                          <a:spcPts val="0"/>
                        </a:spcAft>
                        <a:buSzPts val="1200"/>
                        <a:buFont typeface="Times New Roman" panose="02020603050405020304" pitchFamily="18" charset="0"/>
                        <a:buAutoNum type="alphaUcPeriod"/>
                        <a:tabLst>
                          <a:tab pos="361950" algn="l"/>
                        </a:tabLst>
                      </a:pPr>
                      <a:r>
                        <a:rPr lang="en-US" sz="1200" b="0" i="1" spc="-10" dirty="0">
                          <a:solidFill>
                            <a:schemeClr val="tx1"/>
                          </a:solidFill>
                          <a:effectLst/>
                        </a:rPr>
                        <a:t>Based on Projects demonstration</a:t>
                      </a:r>
                      <a:endParaRPr lang="en-IN" sz="1200" b="0" i="1" spc="-10" dirty="0">
                        <a:solidFill>
                          <a:schemeClr val="tx1"/>
                        </a:solidFill>
                        <a:effectLst/>
                      </a:endParaRPr>
                    </a:p>
                    <a:p>
                      <a:pPr marL="263525" lvl="0" indent="-179388">
                        <a:lnSpc>
                          <a:spcPts val="1320"/>
                        </a:lnSpc>
                        <a:spcAft>
                          <a:spcPts val="0"/>
                        </a:spcAft>
                        <a:buSzPts val="1200"/>
                        <a:buFont typeface="Times New Roman" panose="02020603050405020304" pitchFamily="18" charset="0"/>
                        <a:buAutoNum type="alphaUcPeriod"/>
                        <a:tabLst>
                          <a:tab pos="361950" algn="l"/>
                        </a:tabLst>
                      </a:pPr>
                      <a:r>
                        <a:rPr lang="en-US" sz="1200" b="0" i="1" spc="-10" dirty="0">
                          <a:solidFill>
                            <a:schemeClr val="tx1"/>
                          </a:solidFill>
                          <a:effectLst/>
                        </a:rPr>
                        <a:t>Quality of place (host) where the paper has been published /quality of competition in which award has been</a:t>
                      </a:r>
                      <a:r>
                        <a:rPr lang="en-US" sz="1200" b="0" i="1" spc="-45" dirty="0">
                          <a:solidFill>
                            <a:schemeClr val="tx1"/>
                          </a:solidFill>
                          <a:effectLst/>
                        </a:rPr>
                        <a:t> </a:t>
                      </a:r>
                      <a:r>
                        <a:rPr lang="en-US" sz="1200" b="0" i="1" spc="-10" dirty="0">
                          <a:solidFill>
                            <a:schemeClr val="tx1"/>
                          </a:solidFill>
                          <a:effectLst/>
                        </a:rPr>
                        <a:t>won</a:t>
                      </a:r>
                      <a:endParaRPr lang="en-IN" sz="1200" b="0" i="1" spc="-1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918410694"/>
                  </a:ext>
                </a:extLst>
              </a:tr>
            </a:tbl>
          </a:graphicData>
        </a:graphic>
      </p:graphicFrame>
    </p:spTree>
    <p:extLst>
      <p:ext uri="{BB962C8B-B14F-4D97-AF65-F5344CB8AC3E}">
        <p14:creationId xmlns:p14="http://schemas.microsoft.com/office/powerpoint/2010/main" val="69700145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1F124E2-F8B5-4B68-8E56-A7D9ABEBDE7E}"/>
              </a:ext>
            </a:extLst>
          </p:cNvPr>
          <p:cNvSpPr/>
          <p:nvPr/>
        </p:nvSpPr>
        <p:spPr>
          <a:xfrm>
            <a:off x="377952" y="143179"/>
            <a:ext cx="6452616" cy="369332"/>
          </a:xfrm>
          <a:prstGeom prst="rect">
            <a:avLst/>
          </a:prstGeom>
        </p:spPr>
        <p:txBody>
          <a:bodyPr wrap="square">
            <a:spAutoFit/>
          </a:bodyPr>
          <a:lstStyle/>
          <a:p>
            <a:pPr marL="88900">
              <a:spcBef>
                <a:spcPts val="450"/>
              </a:spcBef>
              <a:spcAft>
                <a:spcPts val="0"/>
              </a:spcAft>
            </a:pPr>
            <a:r>
              <a:rPr lang="en-US" b="1" dirty="0">
                <a:latin typeface="+mj-lt"/>
                <a:ea typeface="Times New Roman" panose="02020603050405020304" pitchFamily="18" charset="0"/>
              </a:rPr>
              <a:t>Criterion 3:</a:t>
            </a:r>
            <a:r>
              <a:rPr lang="en-US" dirty="0">
                <a:latin typeface="+mj-lt"/>
                <a:ea typeface="Times New Roman" panose="02020603050405020304" pitchFamily="18" charset="0"/>
              </a:rPr>
              <a:t> </a:t>
            </a:r>
            <a:r>
              <a:rPr lang="en-US" b="1" dirty="0">
                <a:latin typeface="+mj-lt"/>
                <a:ea typeface="Times New Roman" panose="02020603050405020304" pitchFamily="18" charset="0"/>
              </a:rPr>
              <a:t>Course Outcomes and Program Outcomes (175)</a:t>
            </a:r>
            <a:endParaRPr lang="en-IN" sz="1600" dirty="0">
              <a:effectLst/>
              <a:latin typeface="+mj-lt"/>
              <a:ea typeface="Times New Roman" panose="02020603050405020304" pitchFamily="18" charset="0"/>
            </a:endParaRPr>
          </a:p>
        </p:txBody>
      </p:sp>
      <p:graphicFrame>
        <p:nvGraphicFramePr>
          <p:cNvPr id="5" name="Table 4">
            <a:extLst>
              <a:ext uri="{FF2B5EF4-FFF2-40B4-BE49-F238E27FC236}">
                <a16:creationId xmlns:a16="http://schemas.microsoft.com/office/drawing/2014/main" id="{915FC4DD-C714-4EAB-8B8F-7D4068B88270}"/>
              </a:ext>
            </a:extLst>
          </p:cNvPr>
          <p:cNvGraphicFramePr>
            <a:graphicFrameLocks noGrp="1"/>
          </p:cNvGraphicFramePr>
          <p:nvPr/>
        </p:nvGraphicFramePr>
        <p:xfrm>
          <a:off x="548720" y="658815"/>
          <a:ext cx="11393343" cy="5054917"/>
        </p:xfrm>
        <a:graphic>
          <a:graphicData uri="http://schemas.openxmlformats.org/drawingml/2006/table">
            <a:tbl>
              <a:tblPr firstRow="1" firstCol="1" lastRow="1" lastCol="1" bandRow="1" bandCol="1">
                <a:tableStyleId>{5C22544A-7EE6-4342-B048-85BDC9FD1C3A}</a:tableStyleId>
              </a:tblPr>
              <a:tblGrid>
                <a:gridCol w="3278834">
                  <a:extLst>
                    <a:ext uri="{9D8B030D-6E8A-4147-A177-3AD203B41FA5}">
                      <a16:colId xmlns:a16="http://schemas.microsoft.com/office/drawing/2014/main" val="2002566747"/>
                    </a:ext>
                  </a:extLst>
                </a:gridCol>
                <a:gridCol w="749253">
                  <a:extLst>
                    <a:ext uri="{9D8B030D-6E8A-4147-A177-3AD203B41FA5}">
                      <a16:colId xmlns:a16="http://schemas.microsoft.com/office/drawing/2014/main" val="3815783088"/>
                    </a:ext>
                  </a:extLst>
                </a:gridCol>
                <a:gridCol w="7365256">
                  <a:extLst>
                    <a:ext uri="{9D8B030D-6E8A-4147-A177-3AD203B41FA5}">
                      <a16:colId xmlns:a16="http://schemas.microsoft.com/office/drawing/2014/main" val="1109057167"/>
                    </a:ext>
                  </a:extLst>
                </a:gridCol>
              </a:tblGrid>
              <a:tr h="384255">
                <a:tc>
                  <a:txBody>
                    <a:bodyPr/>
                    <a:lstStyle/>
                    <a:p>
                      <a:pPr marL="951230" marR="947420" algn="ctr">
                        <a:spcBef>
                          <a:spcPts val="375"/>
                        </a:spcBef>
                        <a:spcAft>
                          <a:spcPts val="0"/>
                        </a:spcAft>
                      </a:pPr>
                      <a:r>
                        <a:rPr lang="en-US" sz="1200" dirty="0">
                          <a:solidFill>
                            <a:schemeClr val="tx1"/>
                          </a:solidFill>
                          <a:effectLst/>
                        </a:rPr>
                        <a:t>Sub Criteria</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8740" algn="ctr">
                        <a:spcBef>
                          <a:spcPts val="375"/>
                        </a:spcBef>
                        <a:spcAft>
                          <a:spcPts val="0"/>
                        </a:spcAft>
                      </a:pPr>
                      <a:r>
                        <a:rPr lang="en-US" sz="1200" dirty="0">
                          <a:solidFill>
                            <a:schemeClr val="tx1"/>
                          </a:solidFill>
                          <a:effectLst/>
                        </a:rPr>
                        <a:t>Marks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350770" marR="2346325" algn="ctr">
                        <a:spcBef>
                          <a:spcPts val="375"/>
                        </a:spcBef>
                        <a:spcAft>
                          <a:spcPts val="0"/>
                        </a:spcAft>
                      </a:pPr>
                      <a:r>
                        <a:rPr lang="en-US" sz="1200" dirty="0">
                          <a:solidFill>
                            <a:schemeClr val="tx1"/>
                          </a:solidFill>
                          <a:effectLst/>
                        </a:rPr>
                        <a:t>Evaluation Guidelines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60837572"/>
                  </a:ext>
                </a:extLst>
              </a:tr>
              <a:tr h="672712">
                <a:tc>
                  <a:txBody>
                    <a:bodyPr/>
                    <a:lstStyle/>
                    <a:p>
                      <a:pPr marL="316865" marR="76200" indent="-266700">
                        <a:spcBef>
                          <a:spcPts val="375"/>
                        </a:spcBef>
                        <a:spcAft>
                          <a:spcPts val="0"/>
                        </a:spcAft>
                      </a:pPr>
                      <a:r>
                        <a:rPr lang="en-US" sz="1200" dirty="0">
                          <a:solidFill>
                            <a:schemeClr val="tx1"/>
                          </a:solidFill>
                          <a:effectLst/>
                        </a:rPr>
                        <a:t>3.1. Establish the correlation </a:t>
                      </a:r>
                      <a:r>
                        <a:rPr lang="en-US" sz="1200" spc="-15" dirty="0">
                          <a:solidFill>
                            <a:schemeClr val="tx1"/>
                          </a:solidFill>
                          <a:effectLst/>
                        </a:rPr>
                        <a:t>between </a:t>
                      </a:r>
                      <a:r>
                        <a:rPr lang="en-US" sz="1200" dirty="0">
                          <a:solidFill>
                            <a:schemeClr val="tx1"/>
                          </a:solidFill>
                          <a:effectLst/>
                        </a:rPr>
                        <a:t>the courses and the POs</a:t>
                      </a:r>
                      <a:r>
                        <a:rPr lang="en-US" sz="1200" spc="290" dirty="0">
                          <a:solidFill>
                            <a:schemeClr val="tx1"/>
                          </a:solidFill>
                          <a:effectLst/>
                        </a:rPr>
                        <a:t> </a:t>
                      </a:r>
                      <a:r>
                        <a:rPr lang="en-US" sz="1200" dirty="0">
                          <a:solidFill>
                            <a:schemeClr val="tx1"/>
                          </a:solidFill>
                          <a:effectLst/>
                        </a:rPr>
                        <a:t>&amp; PSOs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6835" algn="ctr">
                        <a:spcBef>
                          <a:spcPts val="375"/>
                        </a:spcBef>
                        <a:spcAft>
                          <a:spcPts val="0"/>
                        </a:spcAft>
                      </a:pPr>
                      <a:r>
                        <a:rPr lang="en-US" sz="1200" dirty="0">
                          <a:solidFill>
                            <a:schemeClr val="tx1"/>
                          </a:solidFill>
                          <a:effectLst/>
                        </a:rPr>
                        <a:t>25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spcBef>
                          <a:spcPts val="355"/>
                        </a:spcBef>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Evidence of COs being defined for every course</a:t>
                      </a:r>
                      <a:r>
                        <a:rPr lang="en-US" sz="1200" b="0" spc="250" dirty="0">
                          <a:solidFill>
                            <a:schemeClr val="tx1"/>
                          </a:solidFill>
                          <a:effectLst/>
                        </a:rPr>
                        <a:t> </a:t>
                      </a:r>
                      <a:r>
                        <a:rPr lang="en-US" sz="1200" b="0" spc="-15" dirty="0">
                          <a:solidFill>
                            <a:schemeClr val="tx1"/>
                          </a:solidFill>
                          <a:effectLst/>
                        </a:rPr>
                        <a:t>(5)</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Availability of COs embedded in the syllabi</a:t>
                      </a:r>
                      <a:r>
                        <a:rPr lang="en-US" sz="1200" b="0" spc="-30" dirty="0">
                          <a:solidFill>
                            <a:schemeClr val="tx1"/>
                          </a:solidFill>
                          <a:effectLst/>
                        </a:rPr>
                        <a:t> </a:t>
                      </a:r>
                      <a:r>
                        <a:rPr lang="en-US" sz="1200" b="0" spc="-15" dirty="0">
                          <a:solidFill>
                            <a:schemeClr val="tx1"/>
                          </a:solidFill>
                          <a:effectLst/>
                        </a:rPr>
                        <a:t>(5)</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Explanation of Course Articulation Matrix table to be ascertained</a:t>
                      </a:r>
                      <a:r>
                        <a:rPr lang="en-US" sz="1200" b="0" spc="-20" dirty="0">
                          <a:solidFill>
                            <a:schemeClr val="tx1"/>
                          </a:solidFill>
                          <a:effectLst/>
                        </a:rPr>
                        <a:t> </a:t>
                      </a:r>
                      <a:r>
                        <a:rPr lang="en-US" sz="1200" b="0" spc="-15" dirty="0">
                          <a:solidFill>
                            <a:schemeClr val="tx1"/>
                          </a:solidFill>
                          <a:effectLst/>
                        </a:rPr>
                        <a:t>(5)</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Explanation of Program Articulation Matrix tables to be ascertained</a:t>
                      </a:r>
                      <a:r>
                        <a:rPr lang="en-US" sz="1200" b="0" spc="5" dirty="0">
                          <a:solidFill>
                            <a:schemeClr val="tx1"/>
                          </a:solidFill>
                          <a:effectLst/>
                        </a:rPr>
                        <a:t> </a:t>
                      </a:r>
                      <a:r>
                        <a:rPr lang="en-US" sz="1200" b="0" spc="-15" dirty="0">
                          <a:solidFill>
                            <a:schemeClr val="tx1"/>
                          </a:solidFill>
                          <a:effectLst/>
                        </a:rPr>
                        <a:t>(10)</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43314049"/>
                  </a:ext>
                </a:extLst>
              </a:tr>
              <a:tr h="964894">
                <a:tc gridSpan="3">
                  <a:txBody>
                    <a:bodyPr/>
                    <a:lstStyle/>
                    <a:p>
                      <a:pPr marL="50165">
                        <a:spcBef>
                          <a:spcPts val="375"/>
                        </a:spcBef>
                        <a:spcAft>
                          <a:spcPts val="0"/>
                        </a:spcAft>
                      </a:pPr>
                      <a:r>
                        <a:rPr lang="en-US" sz="1200" dirty="0">
                          <a:solidFill>
                            <a:schemeClr val="tx1"/>
                          </a:solidFill>
                          <a:effectLst/>
                        </a:rPr>
                        <a:t>Exhibits/Context to be Observed/Assessed: </a:t>
                      </a:r>
                      <a:endParaRPr lang="en-IN" sz="1200" dirty="0">
                        <a:solidFill>
                          <a:schemeClr val="tx1"/>
                        </a:solidFill>
                        <a:effectLst/>
                      </a:endParaRPr>
                    </a:p>
                    <a:p>
                      <a:pPr marL="342900" lvl="0" indent="-250825">
                        <a:spcAft>
                          <a:spcPts val="0"/>
                        </a:spcAft>
                        <a:buSzPts val="1100"/>
                        <a:buFont typeface="Times New Roman" panose="02020603050405020304" pitchFamily="18" charset="0"/>
                        <a:buAutoNum type="alphaUcPeriod"/>
                        <a:tabLst>
                          <a:tab pos="736600" algn="l"/>
                        </a:tabLst>
                      </a:pPr>
                      <a:r>
                        <a:rPr lang="en-US" sz="1200" b="0" i="1" spc="-5" dirty="0">
                          <a:solidFill>
                            <a:schemeClr val="tx1"/>
                          </a:solidFill>
                          <a:effectLst/>
                        </a:rPr>
                        <a:t>Appropriateness of the statements shall be seen for atleast one course each from 2nd, 3rd and final year of</a:t>
                      </a:r>
                      <a:r>
                        <a:rPr lang="en-US" sz="1200" b="0" i="1" spc="-105" dirty="0">
                          <a:solidFill>
                            <a:schemeClr val="tx1"/>
                          </a:solidFill>
                          <a:effectLst/>
                        </a:rPr>
                        <a:t> </a:t>
                      </a:r>
                      <a:r>
                        <a:rPr lang="en-US" sz="1200" b="0" i="1" spc="-5" dirty="0">
                          <a:solidFill>
                            <a:schemeClr val="tx1"/>
                          </a:solidFill>
                          <a:effectLst/>
                        </a:rPr>
                        <a:t>study</a:t>
                      </a:r>
                      <a:endParaRPr lang="en-IN" sz="1200" b="0" i="1" spc="-5" dirty="0">
                        <a:solidFill>
                          <a:schemeClr val="tx1"/>
                        </a:solidFill>
                        <a:effectLst/>
                      </a:endParaRPr>
                    </a:p>
                    <a:p>
                      <a:pPr marL="342900" lvl="0" indent="-250825">
                        <a:spcAft>
                          <a:spcPts val="0"/>
                        </a:spcAft>
                        <a:buSzPts val="1100"/>
                        <a:buFont typeface="Times New Roman" panose="02020603050405020304" pitchFamily="18" charset="0"/>
                        <a:buAutoNum type="alphaUcPeriod"/>
                        <a:tabLst>
                          <a:tab pos="736600" algn="l"/>
                        </a:tabLst>
                      </a:pPr>
                      <a:r>
                        <a:rPr lang="en-US" sz="1200" b="0" i="1" spc="-5" dirty="0">
                          <a:solidFill>
                            <a:schemeClr val="tx1"/>
                          </a:solidFill>
                          <a:effectLst/>
                        </a:rPr>
                        <a:t>Mapping to be verified for atleast two matrices</a:t>
                      </a:r>
                      <a:endParaRPr lang="en-IN" sz="1200" b="0" i="1" spc="-5" dirty="0">
                        <a:solidFill>
                          <a:schemeClr val="tx1"/>
                        </a:solidFill>
                        <a:effectLst/>
                      </a:endParaRPr>
                    </a:p>
                    <a:p>
                      <a:pPr marL="342900" marR="281940" lvl="0" indent="-250825">
                        <a:spcAft>
                          <a:spcPts val="0"/>
                        </a:spcAft>
                        <a:buSzPts val="1100"/>
                        <a:buFont typeface="Times New Roman" panose="02020603050405020304" pitchFamily="18" charset="0"/>
                        <a:buAutoNum type="alphaUcPeriod"/>
                        <a:tabLst>
                          <a:tab pos="736600" algn="l"/>
                        </a:tabLst>
                      </a:pPr>
                      <a:r>
                        <a:rPr lang="en-US" sz="1200" b="0" i="1" spc="-5" dirty="0">
                          <a:solidFill>
                            <a:schemeClr val="tx1"/>
                          </a:solidFill>
                          <a:effectLst/>
                        </a:rPr>
                        <a:t>Mapping to be verified for atleast one course per year of study; program outcomes and program specific outcomes getting mapped with the core courses are also to be</a:t>
                      </a:r>
                      <a:r>
                        <a:rPr lang="en-US" sz="1200" b="0" i="1" spc="-20" dirty="0">
                          <a:solidFill>
                            <a:schemeClr val="tx1"/>
                          </a:solidFill>
                          <a:effectLst/>
                        </a:rPr>
                        <a:t> </a:t>
                      </a:r>
                      <a:r>
                        <a:rPr lang="en-US" sz="1200" b="0" i="1" spc="-5" dirty="0">
                          <a:solidFill>
                            <a:schemeClr val="tx1"/>
                          </a:solidFill>
                          <a:effectLst/>
                        </a:rPr>
                        <a:t>verified</a:t>
                      </a:r>
                      <a:endParaRPr lang="en-IN" sz="1200" b="0" i="1" spc="-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859375871"/>
                  </a:ext>
                </a:extLst>
              </a:tr>
              <a:tr h="378933">
                <a:tc>
                  <a:txBody>
                    <a:bodyPr/>
                    <a:lstStyle/>
                    <a:p>
                      <a:pPr marL="50165">
                        <a:spcBef>
                          <a:spcPts val="390"/>
                        </a:spcBef>
                        <a:spcAft>
                          <a:spcPts val="0"/>
                        </a:spcAft>
                      </a:pPr>
                      <a:r>
                        <a:rPr lang="en-US" sz="1200" dirty="0">
                          <a:solidFill>
                            <a:schemeClr val="tx1"/>
                          </a:solidFill>
                          <a:effectLst/>
                        </a:rPr>
                        <a:t>3.2. Attainment of Course Outcomes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6835" algn="ctr">
                        <a:spcBef>
                          <a:spcPts val="390"/>
                        </a:spcBef>
                        <a:spcAft>
                          <a:spcPts val="0"/>
                        </a:spcAft>
                      </a:pPr>
                      <a:r>
                        <a:rPr lang="en-US" sz="1200" dirty="0">
                          <a:solidFill>
                            <a:schemeClr val="tx1"/>
                          </a:solidFill>
                          <a:effectLst/>
                        </a:rPr>
                        <a:t>75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7349721"/>
                  </a:ext>
                </a:extLst>
              </a:tr>
              <a:tr h="682824">
                <a:tc>
                  <a:txBody>
                    <a:bodyPr/>
                    <a:lstStyle/>
                    <a:p>
                      <a:pPr marL="485775" marR="43180" indent="-436245" algn="just">
                        <a:spcBef>
                          <a:spcPts val="365"/>
                        </a:spcBef>
                        <a:spcAft>
                          <a:spcPts val="0"/>
                        </a:spcAft>
                        <a:tabLst>
                          <a:tab pos="447675" algn="l"/>
                        </a:tabLst>
                      </a:pPr>
                      <a:r>
                        <a:rPr lang="en-US" sz="1200" dirty="0">
                          <a:solidFill>
                            <a:schemeClr val="tx1"/>
                          </a:solidFill>
                          <a:effectLst/>
                        </a:rPr>
                        <a:t>3.2.1. Describe the assessment tools and processes used to gather the data upon which the evaluation </a:t>
                      </a:r>
                      <a:r>
                        <a:rPr lang="en-US" sz="1200" spc="-35" dirty="0">
                          <a:solidFill>
                            <a:schemeClr val="tx1"/>
                          </a:solidFill>
                          <a:effectLst/>
                        </a:rPr>
                        <a:t>of </a:t>
                      </a:r>
                      <a:r>
                        <a:rPr lang="en-US" sz="1200" dirty="0">
                          <a:solidFill>
                            <a:schemeClr val="tx1"/>
                          </a:solidFill>
                          <a:effectLst/>
                        </a:rPr>
                        <a:t>Course Outcome is</a:t>
                      </a:r>
                      <a:r>
                        <a:rPr lang="en-US" sz="1200" spc="-20" dirty="0">
                          <a:solidFill>
                            <a:schemeClr val="tx1"/>
                          </a:solidFill>
                          <a:effectLst/>
                        </a:rPr>
                        <a:t> </a:t>
                      </a:r>
                      <a:r>
                        <a:rPr lang="en-US" sz="1200" dirty="0">
                          <a:solidFill>
                            <a:schemeClr val="tx1"/>
                          </a:solidFill>
                          <a:effectLst/>
                        </a:rPr>
                        <a:t>based</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6835" algn="ctr">
                        <a:spcBef>
                          <a:spcPts val="365"/>
                        </a:spcBef>
                        <a:spcAft>
                          <a:spcPts val="0"/>
                        </a:spcAft>
                      </a:pPr>
                      <a:r>
                        <a:rPr lang="en-US" sz="1200" dirty="0">
                          <a:solidFill>
                            <a:schemeClr val="tx1"/>
                          </a:solidFill>
                          <a:effectLst/>
                        </a:rPr>
                        <a:t>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spcBef>
                          <a:spcPts val="365"/>
                        </a:spcBef>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List of assessment processes (2)</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The quality /relevance of assessment processes &amp; tools used</a:t>
                      </a:r>
                      <a:r>
                        <a:rPr lang="en-US" sz="1200" b="0" spc="-35" dirty="0">
                          <a:solidFill>
                            <a:schemeClr val="tx1"/>
                          </a:solidFill>
                          <a:effectLst/>
                        </a:rPr>
                        <a:t> </a:t>
                      </a:r>
                      <a:r>
                        <a:rPr lang="en-US" sz="1200" b="0" spc="-15" dirty="0">
                          <a:solidFill>
                            <a:schemeClr val="tx1"/>
                          </a:solidFill>
                          <a:effectLst/>
                        </a:rPr>
                        <a:t>(8)</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98131293"/>
                  </a:ext>
                </a:extLst>
              </a:tr>
              <a:tr h="671647">
                <a:tc gridSpan="3">
                  <a:txBody>
                    <a:bodyPr/>
                    <a:lstStyle/>
                    <a:p>
                      <a:pPr marL="50165">
                        <a:spcBef>
                          <a:spcPts val="375"/>
                        </a:spcBef>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40"/>
                        </a:spcBef>
                        <a:spcAft>
                          <a:spcPts val="0"/>
                        </a:spcAft>
                      </a:pPr>
                      <a:r>
                        <a:rPr lang="en-US" sz="1200" dirty="0">
                          <a:solidFill>
                            <a:schemeClr val="tx1"/>
                          </a:solidFill>
                          <a:effectLst/>
                        </a:rPr>
                        <a:t> </a:t>
                      </a:r>
                      <a:endParaRPr lang="en-IN" sz="1200" dirty="0">
                        <a:solidFill>
                          <a:schemeClr val="tx1"/>
                        </a:solidFill>
                        <a:effectLst/>
                      </a:endParaRPr>
                    </a:p>
                    <a:p>
                      <a:pPr marL="50165">
                        <a:spcAft>
                          <a:spcPts val="0"/>
                        </a:spcAft>
                      </a:pPr>
                      <a:r>
                        <a:rPr lang="en-US" sz="1200" b="0" i="1" dirty="0">
                          <a:solidFill>
                            <a:schemeClr val="tx1"/>
                          </a:solidFill>
                          <a:effectLst/>
                        </a:rPr>
                        <a:t>A.&amp; B. Evidence for appropriate assessment processes including data collection, verification, analysis, decision making</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380337406"/>
                  </a:ext>
                </a:extLst>
              </a:tr>
              <a:tr h="596074">
                <a:tc>
                  <a:txBody>
                    <a:bodyPr/>
                    <a:lstStyle/>
                    <a:p>
                      <a:pPr marL="431165" marR="50800" indent="-381000">
                        <a:spcBef>
                          <a:spcPts val="365"/>
                        </a:spcBef>
                        <a:spcAft>
                          <a:spcPts val="0"/>
                        </a:spcAft>
                      </a:pPr>
                      <a:r>
                        <a:rPr lang="en-US" sz="1200" dirty="0">
                          <a:solidFill>
                            <a:schemeClr val="tx1"/>
                          </a:solidFill>
                          <a:effectLst/>
                        </a:rPr>
                        <a:t>3.2.2. Record the attainment of Course Outcomes of all courses with respect to set attainment levels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6835" algn="ctr">
                        <a:spcBef>
                          <a:spcPts val="365"/>
                        </a:spcBef>
                        <a:spcAft>
                          <a:spcPts val="0"/>
                        </a:spcAft>
                      </a:pPr>
                      <a:r>
                        <a:rPr lang="en-US" sz="1200" dirty="0">
                          <a:solidFill>
                            <a:schemeClr val="tx1"/>
                          </a:solidFill>
                          <a:effectLst/>
                        </a:rPr>
                        <a:t>65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Bef>
                          <a:spcPts val="365"/>
                        </a:spcBef>
                        <a:spcAft>
                          <a:spcPts val="0"/>
                        </a:spcAft>
                      </a:pPr>
                      <a:r>
                        <a:rPr lang="en-US" sz="1200" b="0" dirty="0">
                          <a:solidFill>
                            <a:schemeClr val="tx1"/>
                          </a:solidFill>
                          <a:effectLst/>
                        </a:rPr>
                        <a:t>A. Verify the attainment levels as per the benchmark set for all courses (65)</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23802933"/>
                  </a:ext>
                </a:extLst>
              </a:tr>
              <a:tr h="596074">
                <a:tc gridSpan="3">
                  <a:txBody>
                    <a:bodyPr/>
                    <a:lstStyle/>
                    <a:p>
                      <a:pPr marL="50165">
                        <a:spcBef>
                          <a:spcPts val="390"/>
                        </a:spcBef>
                        <a:spcAft>
                          <a:spcPts val="0"/>
                        </a:spcAft>
                      </a:pPr>
                      <a:r>
                        <a:rPr lang="en-US" sz="1200" i="0" dirty="0">
                          <a:solidFill>
                            <a:schemeClr val="tx1"/>
                          </a:solidFill>
                          <a:effectLst/>
                        </a:rPr>
                        <a:t>Exhibits/Context to be Observed/Assessed:</a:t>
                      </a:r>
                      <a:endParaRPr lang="en-IN" sz="1200" i="0" dirty="0">
                        <a:solidFill>
                          <a:schemeClr val="tx1"/>
                        </a:solidFill>
                        <a:effectLst/>
                      </a:endParaRPr>
                    </a:p>
                    <a:p>
                      <a:pPr marL="67945">
                        <a:spcBef>
                          <a:spcPts val="30"/>
                        </a:spcBef>
                        <a:spcAft>
                          <a:spcPts val="0"/>
                        </a:spcAft>
                      </a:pPr>
                      <a:r>
                        <a:rPr lang="en-US" sz="1200" i="1" dirty="0">
                          <a:solidFill>
                            <a:schemeClr val="tx1"/>
                          </a:solidFill>
                          <a:effectLst/>
                        </a:rPr>
                        <a:t> </a:t>
                      </a:r>
                      <a:endParaRPr lang="en-IN" sz="1200" b="0" i="1" dirty="0">
                        <a:solidFill>
                          <a:schemeClr val="tx1"/>
                        </a:solidFill>
                        <a:effectLst/>
                      </a:endParaRPr>
                    </a:p>
                    <a:p>
                      <a:pPr marL="278765" marR="223520" indent="-228600">
                        <a:spcBef>
                          <a:spcPts val="5"/>
                        </a:spcBef>
                        <a:spcAft>
                          <a:spcPts val="0"/>
                        </a:spcAft>
                      </a:pPr>
                      <a:r>
                        <a:rPr lang="en-US" sz="1200" b="0" i="1" dirty="0">
                          <a:solidFill>
                            <a:schemeClr val="tx1"/>
                          </a:solidFill>
                          <a:effectLst/>
                        </a:rPr>
                        <a:t>A. Methodology to define set levels and its compliance; data collection, verification, analysis and decision making; details for one course per year of study to be verified</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82550" marR="76835" algn="ctr">
                        <a:spcBef>
                          <a:spcPts val="365"/>
                        </a:spcBef>
                        <a:spcAft>
                          <a:spcPts val="0"/>
                        </a:spcAft>
                      </a:pP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67945">
                        <a:spcBef>
                          <a:spcPts val="365"/>
                        </a:spcBef>
                        <a:spcAft>
                          <a:spcPts val="0"/>
                        </a:spcAft>
                      </a:pP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07203952"/>
                  </a:ext>
                </a:extLst>
              </a:tr>
            </a:tbl>
          </a:graphicData>
        </a:graphic>
      </p:graphicFrame>
    </p:spTree>
    <p:extLst>
      <p:ext uri="{BB962C8B-B14F-4D97-AF65-F5344CB8AC3E}">
        <p14:creationId xmlns:p14="http://schemas.microsoft.com/office/powerpoint/2010/main" val="352319892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CF950872-E2B8-46F6-9D39-AA2111EAD29D}"/>
              </a:ext>
            </a:extLst>
          </p:cNvPr>
          <p:cNvGraphicFramePr>
            <a:graphicFrameLocks noGrp="1"/>
          </p:cNvGraphicFramePr>
          <p:nvPr/>
        </p:nvGraphicFramePr>
        <p:xfrm>
          <a:off x="585216" y="201168"/>
          <a:ext cx="11292839" cy="5278951"/>
        </p:xfrm>
        <a:graphic>
          <a:graphicData uri="http://schemas.openxmlformats.org/drawingml/2006/table">
            <a:tbl>
              <a:tblPr firstRow="1" firstCol="1" lastRow="1" lastCol="1" bandRow="1" bandCol="1">
                <a:tableStyleId>{5C22544A-7EE6-4342-B048-85BDC9FD1C3A}</a:tableStyleId>
              </a:tblPr>
              <a:tblGrid>
                <a:gridCol w="3249910">
                  <a:extLst>
                    <a:ext uri="{9D8B030D-6E8A-4147-A177-3AD203B41FA5}">
                      <a16:colId xmlns:a16="http://schemas.microsoft.com/office/drawing/2014/main" val="2350751719"/>
                    </a:ext>
                  </a:extLst>
                </a:gridCol>
                <a:gridCol w="742644">
                  <a:extLst>
                    <a:ext uri="{9D8B030D-6E8A-4147-A177-3AD203B41FA5}">
                      <a16:colId xmlns:a16="http://schemas.microsoft.com/office/drawing/2014/main" val="2198047086"/>
                    </a:ext>
                  </a:extLst>
                </a:gridCol>
                <a:gridCol w="7300285">
                  <a:extLst>
                    <a:ext uri="{9D8B030D-6E8A-4147-A177-3AD203B41FA5}">
                      <a16:colId xmlns:a16="http://schemas.microsoft.com/office/drawing/2014/main" val="309815516"/>
                    </a:ext>
                  </a:extLst>
                </a:gridCol>
              </a:tblGrid>
              <a:tr h="634747">
                <a:tc>
                  <a:txBody>
                    <a:bodyPr/>
                    <a:lstStyle/>
                    <a:p>
                      <a:pPr marL="50165" marR="76200">
                        <a:spcBef>
                          <a:spcPts val="390"/>
                        </a:spcBef>
                        <a:spcAft>
                          <a:spcPts val="0"/>
                        </a:spcAft>
                      </a:pPr>
                      <a:r>
                        <a:rPr lang="en-US" sz="1200" dirty="0">
                          <a:solidFill>
                            <a:schemeClr val="tx1"/>
                          </a:solidFill>
                          <a:effectLst/>
                        </a:rPr>
                        <a:t>3.3. Attainment of Program </a:t>
                      </a:r>
                      <a:r>
                        <a:rPr lang="en-US" sz="1200" spc="-15" dirty="0">
                          <a:solidFill>
                            <a:schemeClr val="tx1"/>
                          </a:solidFill>
                          <a:effectLst/>
                        </a:rPr>
                        <a:t>Outcomes </a:t>
                      </a:r>
                      <a:r>
                        <a:rPr lang="en-US" sz="1200" dirty="0">
                          <a:solidFill>
                            <a:schemeClr val="tx1"/>
                          </a:solidFill>
                          <a:effectLst/>
                        </a:rPr>
                        <a:t>and Program Specific</a:t>
                      </a:r>
                      <a:r>
                        <a:rPr lang="en-US" sz="1200" spc="285" dirty="0">
                          <a:solidFill>
                            <a:schemeClr val="tx1"/>
                          </a:solidFill>
                          <a:effectLst/>
                        </a:rPr>
                        <a:t> </a:t>
                      </a:r>
                      <a:r>
                        <a:rPr lang="en-US" sz="1200" dirty="0">
                          <a:solidFill>
                            <a:schemeClr val="tx1"/>
                          </a:solidFill>
                          <a:effectLst/>
                        </a:rPr>
                        <a:t>Outcomes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6835" algn="ctr">
                        <a:spcBef>
                          <a:spcPts val="390"/>
                        </a:spcBef>
                        <a:spcAft>
                          <a:spcPts val="0"/>
                        </a:spcAft>
                      </a:pPr>
                      <a:r>
                        <a:rPr lang="en-US" sz="1200" dirty="0">
                          <a:solidFill>
                            <a:schemeClr val="tx1"/>
                          </a:solidFill>
                          <a:effectLst/>
                        </a:rPr>
                        <a:t>75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25011205"/>
                  </a:ext>
                </a:extLst>
              </a:tr>
              <a:tr h="974597">
                <a:tc>
                  <a:txBody>
                    <a:bodyPr/>
                    <a:lstStyle/>
                    <a:p>
                      <a:pPr marL="393065" marR="76200" indent="-342900">
                        <a:spcBef>
                          <a:spcPts val="365"/>
                        </a:spcBef>
                        <a:spcAft>
                          <a:spcPts val="0"/>
                        </a:spcAft>
                      </a:pPr>
                      <a:r>
                        <a:rPr lang="en-US" sz="1200" dirty="0">
                          <a:solidFill>
                            <a:schemeClr val="tx1"/>
                          </a:solidFill>
                          <a:effectLst/>
                        </a:rPr>
                        <a:t>3.3.1.Describe assessment tools and processes used for assessing the attainment of each of the POs &amp; PSOs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6835" algn="ctr">
                        <a:spcBef>
                          <a:spcPts val="365"/>
                        </a:spcBef>
                        <a:spcAft>
                          <a:spcPts val="0"/>
                        </a:spcAft>
                      </a:pPr>
                      <a:r>
                        <a:rPr lang="en-US" sz="1200" dirty="0">
                          <a:solidFill>
                            <a:schemeClr val="tx1"/>
                          </a:solidFill>
                          <a:effectLst/>
                        </a:rPr>
                        <a:t>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spcBef>
                          <a:spcPts val="365"/>
                        </a:spcBef>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List of assessment tools &amp; processes</a:t>
                      </a:r>
                      <a:r>
                        <a:rPr lang="en-US" sz="1200" b="0" spc="290" dirty="0">
                          <a:solidFill>
                            <a:schemeClr val="tx1"/>
                          </a:solidFill>
                          <a:effectLst/>
                        </a:rPr>
                        <a:t> </a:t>
                      </a:r>
                      <a:r>
                        <a:rPr lang="en-US" sz="1200" b="0" spc="-15" dirty="0">
                          <a:solidFill>
                            <a:schemeClr val="tx1"/>
                          </a:solidFill>
                          <a:effectLst/>
                        </a:rPr>
                        <a:t>(5)</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The quality/relevance of assessment tools/processes used</a:t>
                      </a:r>
                      <a:r>
                        <a:rPr lang="en-US" sz="1200" b="0" spc="-5" dirty="0">
                          <a:solidFill>
                            <a:schemeClr val="tx1"/>
                          </a:solidFill>
                          <a:effectLst/>
                        </a:rPr>
                        <a:t> </a:t>
                      </a:r>
                      <a:r>
                        <a:rPr lang="en-US" sz="1200" b="0" spc="-15" dirty="0">
                          <a:solidFill>
                            <a:schemeClr val="tx1"/>
                          </a:solidFill>
                          <a:effectLst/>
                        </a:rPr>
                        <a:t>(5)</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2089718"/>
                  </a:ext>
                </a:extLst>
              </a:tr>
              <a:tr h="1124712">
                <a:tc gridSpan="3">
                  <a:txBody>
                    <a:bodyPr/>
                    <a:lstStyle/>
                    <a:p>
                      <a:pPr marL="50165">
                        <a:spcBef>
                          <a:spcPts val="375"/>
                        </a:spcBef>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5"/>
                        </a:spcBef>
                        <a:spcAft>
                          <a:spcPts val="0"/>
                        </a:spcAft>
                      </a:pPr>
                      <a:r>
                        <a:rPr lang="en-US" sz="1200" dirty="0">
                          <a:solidFill>
                            <a:schemeClr val="tx1"/>
                          </a:solidFill>
                          <a:effectLst/>
                        </a:rPr>
                        <a:t> </a:t>
                      </a:r>
                      <a:endParaRPr lang="en-IN" sz="1200" b="0" dirty="0">
                        <a:solidFill>
                          <a:schemeClr val="tx1"/>
                        </a:solidFill>
                        <a:effectLst/>
                      </a:endParaRPr>
                    </a:p>
                    <a:p>
                      <a:pPr marL="50165" marR="223520">
                        <a:spcAft>
                          <a:spcPts val="0"/>
                        </a:spcAft>
                      </a:pPr>
                      <a:r>
                        <a:rPr lang="en-US" sz="1200" b="0" dirty="0">
                          <a:solidFill>
                            <a:schemeClr val="tx1"/>
                          </a:solidFill>
                          <a:effectLst/>
                        </a:rPr>
                        <a:t>A.&amp;B. Direct and indirect assessment tools &amp; processes ; effective compliance; direct assessment methodology, indirect assessment formats-collection- analysis; decision making based on direct and indirect assessment</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251868083"/>
                  </a:ext>
                </a:extLst>
              </a:tr>
              <a:tr h="859809">
                <a:tc>
                  <a:txBody>
                    <a:bodyPr/>
                    <a:lstStyle/>
                    <a:p>
                      <a:pPr marL="431165" marR="67310" indent="-381000">
                        <a:spcBef>
                          <a:spcPts val="355"/>
                        </a:spcBef>
                        <a:spcAft>
                          <a:spcPts val="0"/>
                        </a:spcAft>
                      </a:pPr>
                      <a:r>
                        <a:rPr lang="en-US" sz="1200" dirty="0">
                          <a:solidFill>
                            <a:schemeClr val="tx1"/>
                          </a:solidFill>
                          <a:effectLst/>
                        </a:rPr>
                        <a:t>3.3.2. Provide results of evaluation of each PO &amp; PSO</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6835" algn="ctr">
                        <a:spcBef>
                          <a:spcPts val="355"/>
                        </a:spcBef>
                        <a:spcAft>
                          <a:spcPts val="0"/>
                        </a:spcAft>
                      </a:pPr>
                      <a:r>
                        <a:rPr lang="en-US" sz="1200" dirty="0">
                          <a:solidFill>
                            <a:schemeClr val="tx1"/>
                          </a:solidFill>
                          <a:effectLst/>
                        </a:rPr>
                        <a:t>65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spcBef>
                          <a:spcPts val="355"/>
                        </a:spcBef>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Verification of documents, results and level of attainment of each PO/PSO (50)</a:t>
                      </a:r>
                      <a:endParaRPr lang="en-IN" sz="1200" b="0" spc="-15" dirty="0">
                        <a:solidFill>
                          <a:schemeClr val="tx1"/>
                        </a:solidFill>
                        <a:effectLst/>
                      </a:endParaRPr>
                    </a:p>
                    <a:p>
                      <a:pPr marL="342900" lvl="0" indent="-250825">
                        <a:spcAft>
                          <a:spcPts val="0"/>
                        </a:spcAft>
                        <a:buSzPts val="900"/>
                        <a:buFont typeface="Times New Roman" panose="02020603050405020304" pitchFamily="18" charset="0"/>
                        <a:buAutoNum type="alphaUcPeriod"/>
                        <a:tabLst>
                          <a:tab pos="297180" algn="l"/>
                        </a:tabLst>
                      </a:pPr>
                      <a:r>
                        <a:rPr lang="en-US" sz="1200" b="0" spc="-15" dirty="0">
                          <a:solidFill>
                            <a:schemeClr val="tx1"/>
                          </a:solidFill>
                          <a:effectLst/>
                        </a:rPr>
                        <a:t>Overall levels of attainment</a:t>
                      </a:r>
                      <a:r>
                        <a:rPr lang="en-US" sz="1200" b="0" spc="10" dirty="0">
                          <a:solidFill>
                            <a:schemeClr val="tx1"/>
                          </a:solidFill>
                          <a:effectLst/>
                        </a:rPr>
                        <a:t> </a:t>
                      </a:r>
                      <a:r>
                        <a:rPr lang="en-US" sz="1200" b="0" spc="-15" dirty="0">
                          <a:solidFill>
                            <a:schemeClr val="tx1"/>
                          </a:solidFill>
                          <a:effectLst/>
                        </a:rPr>
                        <a:t>(15)</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0687153"/>
                  </a:ext>
                </a:extLst>
              </a:tr>
              <a:tr h="1051219">
                <a:tc gridSpan="3">
                  <a:txBody>
                    <a:bodyPr/>
                    <a:lstStyle/>
                    <a:p>
                      <a:pPr marL="50165">
                        <a:spcBef>
                          <a:spcPts val="390"/>
                        </a:spcBef>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0"/>
                        </a:spcBef>
                        <a:spcAft>
                          <a:spcPts val="0"/>
                        </a:spcAft>
                      </a:pPr>
                      <a:r>
                        <a:rPr lang="en-US" sz="1200" dirty="0">
                          <a:solidFill>
                            <a:schemeClr val="tx1"/>
                          </a:solidFill>
                          <a:effectLst/>
                        </a:rPr>
                        <a:t> </a:t>
                      </a:r>
                      <a:endParaRPr lang="en-IN" sz="1200" dirty="0">
                        <a:solidFill>
                          <a:schemeClr val="tx1"/>
                        </a:solidFill>
                        <a:effectLst/>
                      </a:endParaRPr>
                    </a:p>
                    <a:p>
                      <a:pPr marL="92075" marR="223520" indent="0">
                        <a:spcBef>
                          <a:spcPts val="5"/>
                        </a:spcBef>
                        <a:spcAft>
                          <a:spcPts val="0"/>
                        </a:spcAft>
                      </a:pPr>
                      <a:r>
                        <a:rPr lang="en-US" sz="1200" b="0" dirty="0">
                          <a:solidFill>
                            <a:schemeClr val="tx1"/>
                          </a:solidFill>
                          <a:effectLst/>
                        </a:rPr>
                        <a:t>A. &amp; B. Appropriate attainment level and documentary evidences; details for POs &amp; PSOs attainment from core courses to be verified. Also atleast two POs &amp; two PSOs attainment levels shall be verified</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4014379667"/>
                  </a:ext>
                </a:extLst>
              </a:tr>
              <a:tr h="633867">
                <a:tc>
                  <a:txBody>
                    <a:bodyPr/>
                    <a:lstStyle/>
                    <a:p>
                      <a:pPr marL="50165">
                        <a:spcBef>
                          <a:spcPts val="375"/>
                        </a:spcBef>
                        <a:spcAft>
                          <a:spcPts val="0"/>
                        </a:spcAft>
                      </a:pPr>
                      <a:r>
                        <a:rPr lang="en-US" sz="1200" dirty="0">
                          <a:solidFill>
                            <a:schemeClr val="tx1"/>
                          </a:solidFill>
                          <a:effectLst/>
                        </a:rPr>
                        <a:t>Total</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76835" algn="ctr">
                        <a:spcBef>
                          <a:spcPts val="375"/>
                        </a:spcBef>
                        <a:spcAft>
                          <a:spcPts val="0"/>
                        </a:spcAft>
                      </a:pPr>
                      <a:r>
                        <a:rPr lang="en-US" sz="1200" dirty="0">
                          <a:solidFill>
                            <a:schemeClr val="tx1"/>
                          </a:solidFill>
                          <a:effectLst/>
                        </a:rPr>
                        <a:t>175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45950091"/>
                  </a:ext>
                </a:extLst>
              </a:tr>
            </a:tbl>
          </a:graphicData>
        </a:graphic>
      </p:graphicFrame>
    </p:spTree>
    <p:extLst>
      <p:ext uri="{BB962C8B-B14F-4D97-AF65-F5344CB8AC3E}">
        <p14:creationId xmlns:p14="http://schemas.microsoft.com/office/powerpoint/2010/main" val="175519778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0141B77-235D-4D14-9650-B80E16C0EE29}"/>
              </a:ext>
            </a:extLst>
          </p:cNvPr>
          <p:cNvGraphicFramePr>
            <a:graphicFrameLocks noGrp="1"/>
          </p:cNvGraphicFramePr>
          <p:nvPr/>
        </p:nvGraphicFramePr>
        <p:xfrm>
          <a:off x="630936" y="682554"/>
          <a:ext cx="11219687" cy="5785589"/>
        </p:xfrm>
        <a:graphic>
          <a:graphicData uri="http://schemas.openxmlformats.org/drawingml/2006/table">
            <a:tbl>
              <a:tblPr firstRow="1" firstCol="1" lastRow="1" lastCol="1" bandRow="1" bandCol="1">
                <a:tableStyleId>{5C22544A-7EE6-4342-B048-85BDC9FD1C3A}</a:tableStyleId>
              </a:tblPr>
              <a:tblGrid>
                <a:gridCol w="3288453">
                  <a:extLst>
                    <a:ext uri="{9D8B030D-6E8A-4147-A177-3AD203B41FA5}">
                      <a16:colId xmlns:a16="http://schemas.microsoft.com/office/drawing/2014/main" val="3815644920"/>
                    </a:ext>
                  </a:extLst>
                </a:gridCol>
                <a:gridCol w="732330">
                  <a:extLst>
                    <a:ext uri="{9D8B030D-6E8A-4147-A177-3AD203B41FA5}">
                      <a16:colId xmlns:a16="http://schemas.microsoft.com/office/drawing/2014/main" val="1335951546"/>
                    </a:ext>
                  </a:extLst>
                </a:gridCol>
                <a:gridCol w="7198904">
                  <a:extLst>
                    <a:ext uri="{9D8B030D-6E8A-4147-A177-3AD203B41FA5}">
                      <a16:colId xmlns:a16="http://schemas.microsoft.com/office/drawing/2014/main" val="3606195398"/>
                    </a:ext>
                  </a:extLst>
                </a:gridCol>
              </a:tblGrid>
              <a:tr h="297441">
                <a:tc>
                  <a:txBody>
                    <a:bodyPr/>
                    <a:lstStyle/>
                    <a:p>
                      <a:pPr marL="986790" marR="984250" algn="ctr">
                        <a:lnSpc>
                          <a:spcPts val="1365"/>
                        </a:lnSpc>
                        <a:spcAft>
                          <a:spcPts val="0"/>
                        </a:spcAft>
                      </a:pPr>
                      <a:r>
                        <a:rPr lang="en-US" sz="1200" dirty="0">
                          <a:solidFill>
                            <a:schemeClr val="tx1"/>
                          </a:solidFill>
                          <a:effectLst/>
                        </a:rPr>
                        <a:t>Sub Criteria</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0645" marR="80010" algn="ctr">
                        <a:lnSpc>
                          <a:spcPts val="1365"/>
                        </a:lnSpc>
                        <a:spcAft>
                          <a:spcPts val="0"/>
                        </a:spcAft>
                      </a:pPr>
                      <a:r>
                        <a:rPr lang="en-US" sz="1200" dirty="0">
                          <a:solidFill>
                            <a:schemeClr val="tx1"/>
                          </a:solidFill>
                          <a:effectLst/>
                        </a:rPr>
                        <a:t>Marks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350770" marR="2346325" algn="ctr">
                        <a:lnSpc>
                          <a:spcPts val="1365"/>
                        </a:lnSpc>
                        <a:spcAft>
                          <a:spcPts val="0"/>
                        </a:spcAft>
                      </a:pPr>
                      <a:r>
                        <a:rPr lang="en-US" sz="1200" dirty="0">
                          <a:solidFill>
                            <a:schemeClr val="tx1"/>
                          </a:solidFill>
                          <a:effectLst/>
                        </a:rPr>
                        <a:t>Evaluation Guidelines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7665234"/>
                  </a:ext>
                </a:extLst>
              </a:tr>
              <a:tr h="1412198">
                <a:tc>
                  <a:txBody>
                    <a:bodyPr/>
                    <a:lstStyle/>
                    <a:p>
                      <a:pPr marL="67945">
                        <a:spcBef>
                          <a:spcPts val="595"/>
                        </a:spcBef>
                        <a:spcAft>
                          <a:spcPts val="0"/>
                        </a:spcAft>
                      </a:pPr>
                      <a:r>
                        <a:rPr lang="en-US" sz="1200" dirty="0">
                          <a:solidFill>
                            <a:schemeClr val="tx1"/>
                          </a:solidFill>
                          <a:effectLst/>
                        </a:rPr>
                        <a:t>4.1. Enrolment Ratio (20)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65"/>
                        </a:lnSpc>
                        <a:spcAft>
                          <a:spcPts val="0"/>
                        </a:spcAft>
                      </a:pPr>
                      <a:r>
                        <a:rPr lang="en-US" sz="1200" dirty="0">
                          <a:solidFill>
                            <a:schemeClr val="tx1"/>
                          </a:solidFill>
                          <a:effectLst/>
                        </a:rPr>
                        <a:t>20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63500" lvl="0" indent="-250825">
                        <a:spcAft>
                          <a:spcPts val="0"/>
                        </a:spcAft>
                        <a:buSzPts val="900"/>
                        <a:buFont typeface="Times New Roman" panose="02020603050405020304" pitchFamily="18" charset="0"/>
                        <a:buAutoNum type="alphaUcPeriod"/>
                        <a:tabLst>
                          <a:tab pos="525780" algn="l"/>
                        </a:tabLst>
                      </a:pPr>
                      <a:r>
                        <a:rPr lang="en-US" sz="1200" b="0" spc="-15" dirty="0">
                          <a:solidFill>
                            <a:schemeClr val="tx1"/>
                          </a:solidFill>
                          <a:effectLst/>
                        </a:rPr>
                        <a:t>&gt;= 90% students enrolled at the First Year Level on average basis during the previous three academic years starting from current academic year</a:t>
                      </a:r>
                      <a:r>
                        <a:rPr lang="en-US" sz="1200" b="0" spc="15" dirty="0">
                          <a:solidFill>
                            <a:schemeClr val="tx1"/>
                          </a:solidFill>
                          <a:effectLst/>
                        </a:rPr>
                        <a:t> </a:t>
                      </a:r>
                      <a:r>
                        <a:rPr lang="en-US" sz="1200" b="0" spc="-15" dirty="0">
                          <a:solidFill>
                            <a:schemeClr val="tx1"/>
                          </a:solidFill>
                          <a:effectLst/>
                        </a:rPr>
                        <a:t>(20)</a:t>
                      </a:r>
                      <a:endParaRPr lang="en-IN" sz="1200" b="0" spc="-15" dirty="0">
                        <a:solidFill>
                          <a:schemeClr val="tx1"/>
                        </a:solidFill>
                        <a:effectLst/>
                      </a:endParaRPr>
                    </a:p>
                    <a:p>
                      <a:pPr marL="342900" marR="63500" lvl="0" indent="-250825">
                        <a:spcAft>
                          <a:spcPts val="0"/>
                        </a:spcAft>
                        <a:buSzPts val="900"/>
                        <a:buFont typeface="Times New Roman" panose="02020603050405020304" pitchFamily="18" charset="0"/>
                        <a:buAutoNum type="alphaUcPeriod"/>
                        <a:tabLst>
                          <a:tab pos="525780" algn="l"/>
                        </a:tabLst>
                      </a:pPr>
                      <a:r>
                        <a:rPr lang="en-US" sz="1200" b="0" spc="-15" dirty="0">
                          <a:solidFill>
                            <a:schemeClr val="tx1"/>
                          </a:solidFill>
                          <a:effectLst/>
                        </a:rPr>
                        <a:t>&gt;= 80% students enrolled at the First Year Level on average basis during the previous three academic years starting from current academic year</a:t>
                      </a:r>
                      <a:r>
                        <a:rPr lang="en-US" sz="1200" b="0" spc="15" dirty="0">
                          <a:solidFill>
                            <a:schemeClr val="tx1"/>
                          </a:solidFill>
                          <a:effectLst/>
                        </a:rPr>
                        <a:t> </a:t>
                      </a:r>
                      <a:r>
                        <a:rPr lang="en-US" sz="1200" b="0" spc="-15" dirty="0">
                          <a:solidFill>
                            <a:schemeClr val="tx1"/>
                          </a:solidFill>
                          <a:effectLst/>
                        </a:rPr>
                        <a:t>(18)</a:t>
                      </a:r>
                      <a:endParaRPr lang="en-IN" sz="1200" b="0" spc="-15" dirty="0">
                        <a:solidFill>
                          <a:schemeClr val="tx1"/>
                        </a:solidFill>
                        <a:effectLst/>
                      </a:endParaRPr>
                    </a:p>
                    <a:p>
                      <a:pPr marL="342900" marR="63500" lvl="0" indent="-250825">
                        <a:spcAft>
                          <a:spcPts val="0"/>
                        </a:spcAft>
                        <a:buSzPts val="900"/>
                        <a:buFont typeface="Times New Roman" panose="02020603050405020304" pitchFamily="18" charset="0"/>
                        <a:buAutoNum type="alphaUcPeriod"/>
                        <a:tabLst>
                          <a:tab pos="525780" algn="l"/>
                        </a:tabLst>
                      </a:pPr>
                      <a:r>
                        <a:rPr lang="en-US" sz="1200" b="0" spc="-15" dirty="0">
                          <a:solidFill>
                            <a:schemeClr val="tx1"/>
                          </a:solidFill>
                          <a:effectLst/>
                        </a:rPr>
                        <a:t>&gt;= 70% students enrolled at the First Year Level on average basis during the previous three academic years starting from current academic year</a:t>
                      </a:r>
                      <a:r>
                        <a:rPr lang="en-US" sz="1200" b="0" spc="15" dirty="0">
                          <a:solidFill>
                            <a:schemeClr val="tx1"/>
                          </a:solidFill>
                          <a:effectLst/>
                        </a:rPr>
                        <a:t> </a:t>
                      </a:r>
                      <a:r>
                        <a:rPr lang="en-US" sz="1200" b="0" spc="-15" dirty="0">
                          <a:solidFill>
                            <a:schemeClr val="tx1"/>
                          </a:solidFill>
                          <a:effectLst/>
                        </a:rPr>
                        <a:t>(16)</a:t>
                      </a:r>
                      <a:endParaRPr lang="en-IN" sz="1200" b="0" spc="-15" dirty="0">
                        <a:solidFill>
                          <a:schemeClr val="tx1"/>
                        </a:solidFill>
                        <a:effectLst/>
                      </a:endParaRPr>
                    </a:p>
                    <a:p>
                      <a:pPr marL="342900" marR="63500" lvl="0" indent="-250825">
                        <a:spcAft>
                          <a:spcPts val="0"/>
                        </a:spcAft>
                        <a:buSzPts val="900"/>
                        <a:buFont typeface="Times New Roman" panose="02020603050405020304" pitchFamily="18" charset="0"/>
                        <a:buAutoNum type="alphaUcPeriod"/>
                        <a:tabLst>
                          <a:tab pos="525780" algn="l"/>
                        </a:tabLst>
                      </a:pPr>
                      <a:r>
                        <a:rPr lang="en-US" sz="1200" b="0" spc="-15" dirty="0">
                          <a:solidFill>
                            <a:schemeClr val="tx1"/>
                          </a:solidFill>
                          <a:effectLst/>
                        </a:rPr>
                        <a:t>&gt;= 60% students enrolled at the First Year Level on average basis during the previous three academic years starting from current academic year</a:t>
                      </a:r>
                      <a:r>
                        <a:rPr lang="en-US" sz="1200" b="0" spc="15" dirty="0">
                          <a:solidFill>
                            <a:schemeClr val="tx1"/>
                          </a:solidFill>
                          <a:effectLst/>
                        </a:rPr>
                        <a:t> </a:t>
                      </a:r>
                      <a:r>
                        <a:rPr lang="en-US" sz="1200" b="0" spc="-15" dirty="0">
                          <a:solidFill>
                            <a:schemeClr val="tx1"/>
                          </a:solidFill>
                          <a:effectLst/>
                        </a:rPr>
                        <a:t>(14)</a:t>
                      </a:r>
                      <a:endParaRPr lang="en-IN" sz="1200" b="0" spc="-15" dirty="0">
                        <a:solidFill>
                          <a:schemeClr val="tx1"/>
                        </a:solidFill>
                        <a:effectLst/>
                      </a:endParaRPr>
                    </a:p>
                    <a:p>
                      <a:pPr marL="342900" lvl="0" indent="-250825">
                        <a:lnSpc>
                          <a:spcPts val="1320"/>
                        </a:lnSpc>
                        <a:spcAft>
                          <a:spcPts val="0"/>
                        </a:spcAft>
                        <a:buSzPts val="900"/>
                        <a:buFont typeface="Times New Roman" panose="02020603050405020304" pitchFamily="18" charset="0"/>
                        <a:buAutoNum type="alphaUcPeriod"/>
                        <a:tabLst>
                          <a:tab pos="525145" algn="l"/>
                          <a:tab pos="525780" algn="l"/>
                        </a:tabLst>
                      </a:pPr>
                      <a:r>
                        <a:rPr lang="en-US" sz="1200" b="0" spc="-15" dirty="0">
                          <a:solidFill>
                            <a:schemeClr val="tx1"/>
                          </a:solidFill>
                          <a:effectLst/>
                        </a:rPr>
                        <a:t>Otherwise</a:t>
                      </a:r>
                      <a:r>
                        <a:rPr lang="en-US" sz="1200" b="0" spc="-5" dirty="0">
                          <a:solidFill>
                            <a:schemeClr val="tx1"/>
                          </a:solidFill>
                          <a:effectLst/>
                        </a:rPr>
                        <a:t> </a:t>
                      </a:r>
                      <a:r>
                        <a:rPr lang="en-US" sz="1200" b="0" spc="-15" dirty="0">
                          <a:solidFill>
                            <a:schemeClr val="tx1"/>
                          </a:solidFill>
                          <a:effectLst/>
                        </a:rPr>
                        <a:t>‘0’.</a:t>
                      </a:r>
                      <a:endParaRPr lang="en-IN" sz="12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37685475"/>
                  </a:ext>
                </a:extLst>
              </a:tr>
              <a:tr h="584809">
                <a:tc gridSpan="3">
                  <a:txBody>
                    <a:bodyPr/>
                    <a:lstStyle/>
                    <a:p>
                      <a:pPr marL="67945">
                        <a:lnSpc>
                          <a:spcPts val="1365"/>
                        </a:lnSpc>
                        <a:spcAft>
                          <a:spcPts val="0"/>
                        </a:spcAft>
                      </a:pPr>
                      <a:r>
                        <a:rPr lang="en-US" sz="1200" i="0" dirty="0">
                          <a:solidFill>
                            <a:schemeClr val="tx1"/>
                          </a:solidFill>
                          <a:effectLst/>
                        </a:rPr>
                        <a:t>Exhibits/Context to be Observed/Assessed:</a:t>
                      </a:r>
                      <a:endParaRPr lang="en-IN" sz="1200" i="0" dirty="0">
                        <a:solidFill>
                          <a:schemeClr val="tx1"/>
                        </a:solidFill>
                        <a:effectLst/>
                      </a:endParaRPr>
                    </a:p>
                    <a:p>
                      <a:pPr marL="67945">
                        <a:spcBef>
                          <a:spcPts val="30"/>
                        </a:spcBef>
                        <a:spcAft>
                          <a:spcPts val="0"/>
                        </a:spcAft>
                      </a:pPr>
                      <a:r>
                        <a:rPr lang="en-US" sz="1200" i="1" dirty="0">
                          <a:solidFill>
                            <a:schemeClr val="tx1"/>
                          </a:solidFill>
                          <a:effectLst/>
                        </a:rPr>
                        <a:t> </a:t>
                      </a:r>
                      <a:endParaRPr lang="en-IN" sz="1200" i="1" dirty="0">
                        <a:solidFill>
                          <a:schemeClr val="tx1"/>
                        </a:solidFill>
                        <a:effectLst/>
                      </a:endParaRPr>
                    </a:p>
                    <a:p>
                      <a:pPr marL="74295">
                        <a:spcAft>
                          <a:spcPts val="0"/>
                        </a:spcAft>
                      </a:pPr>
                      <a:r>
                        <a:rPr lang="en-US" sz="1200" b="0" i="1" dirty="0">
                          <a:solidFill>
                            <a:schemeClr val="tx1"/>
                          </a:solidFill>
                          <a:effectLst/>
                        </a:rPr>
                        <a:t>A. B. &amp; C. Data to be verified for each of the assessment years</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4169882437"/>
                  </a:ext>
                </a:extLst>
              </a:tr>
              <a:tr h="348340">
                <a:tc>
                  <a:txBody>
                    <a:bodyPr/>
                    <a:lstStyle/>
                    <a:p>
                      <a:pPr marL="335280" marR="82550" indent="-267335">
                        <a:spcAft>
                          <a:spcPts val="0"/>
                        </a:spcAft>
                      </a:pPr>
                      <a:r>
                        <a:rPr lang="en-US" sz="1200" dirty="0">
                          <a:solidFill>
                            <a:schemeClr val="tx1"/>
                          </a:solidFill>
                          <a:effectLst/>
                        </a:rPr>
                        <a:t>4.2. Success Rate in the stipulated period of the program</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75"/>
                        </a:lnSpc>
                        <a:spcAft>
                          <a:spcPts val="0"/>
                        </a:spcAft>
                      </a:pPr>
                      <a:r>
                        <a:rPr lang="en-US" sz="1200" dirty="0">
                          <a:solidFill>
                            <a:schemeClr val="tx1"/>
                          </a:solidFill>
                          <a:effectLst/>
                        </a:rPr>
                        <a:t>20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41150255"/>
                  </a:ext>
                </a:extLst>
              </a:tr>
              <a:tr h="912366">
                <a:tc>
                  <a:txBody>
                    <a:bodyPr/>
                    <a:lstStyle/>
                    <a:p>
                      <a:pPr marL="67945" marR="63500">
                        <a:spcAft>
                          <a:spcPts val="0"/>
                        </a:spcAft>
                      </a:pPr>
                      <a:r>
                        <a:rPr lang="en-US" sz="1200" dirty="0">
                          <a:solidFill>
                            <a:schemeClr val="tx1"/>
                          </a:solidFill>
                          <a:effectLst/>
                        </a:rPr>
                        <a:t>4.2.1. Success rate without backlog in any Semester/year of study</a:t>
                      </a:r>
                      <a:endParaRPr lang="en-IN" sz="1200" dirty="0">
                        <a:solidFill>
                          <a:schemeClr val="tx1"/>
                        </a:solidFill>
                        <a:effectLst/>
                      </a:endParaRPr>
                    </a:p>
                    <a:p>
                      <a:pPr marL="67945">
                        <a:spcBef>
                          <a:spcPts val="15"/>
                        </a:spcBef>
                        <a:spcAft>
                          <a:spcPts val="0"/>
                        </a:spcAft>
                      </a:pPr>
                      <a:r>
                        <a:rPr lang="en-US" sz="1200" dirty="0">
                          <a:solidFill>
                            <a:schemeClr val="tx1"/>
                          </a:solidFill>
                          <a:effectLst/>
                        </a:rPr>
                        <a:t> </a:t>
                      </a:r>
                      <a:endParaRPr lang="en-IN" sz="1200" dirty="0">
                        <a:solidFill>
                          <a:schemeClr val="tx1"/>
                        </a:solidFill>
                        <a:effectLst/>
                      </a:endParaRPr>
                    </a:p>
                    <a:p>
                      <a:pPr marL="67945" marR="63500">
                        <a:lnSpc>
                          <a:spcPct val="101000"/>
                        </a:lnSpc>
                        <a:spcAft>
                          <a:spcPts val="0"/>
                        </a:spcAft>
                      </a:pPr>
                      <a:r>
                        <a:rPr lang="en-US" sz="1200" dirty="0">
                          <a:solidFill>
                            <a:schemeClr val="tx1"/>
                          </a:solidFill>
                          <a:effectLst/>
                        </a:rPr>
                        <a:t>Without Backlog means: No repeat(s) in any course in any semester/year of study</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40"/>
                        </a:lnSpc>
                        <a:spcAft>
                          <a:spcPts val="0"/>
                        </a:spcAft>
                      </a:pPr>
                      <a:r>
                        <a:rPr lang="en-US" sz="1200" dirty="0">
                          <a:solidFill>
                            <a:schemeClr val="tx1"/>
                          </a:solidFill>
                          <a:effectLst/>
                        </a:rPr>
                        <a:t>15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33045">
                        <a:spcAft>
                          <a:spcPts val="0"/>
                        </a:spcAft>
                      </a:pPr>
                      <a:r>
                        <a:rPr lang="en-US" sz="1200" b="0" dirty="0">
                          <a:solidFill>
                            <a:schemeClr val="tx1"/>
                          </a:solidFill>
                          <a:effectLst/>
                        </a:rPr>
                        <a:t>SI= (Number of students who graduated from the program without repeat(s) in any course)/(Number of students admitted in the first year of that batch and actually admitted in 2nd year via lateral entry and separate division, if applicable)</a:t>
                      </a:r>
                      <a:endParaRPr lang="en-IN" sz="1200" b="0" dirty="0">
                        <a:solidFill>
                          <a:schemeClr val="tx1"/>
                        </a:solidFill>
                        <a:effectLst/>
                      </a:endParaRPr>
                    </a:p>
                    <a:p>
                      <a:pPr marL="67945" marR="1838325">
                        <a:spcAft>
                          <a:spcPts val="0"/>
                        </a:spcAft>
                      </a:pPr>
                      <a:r>
                        <a:rPr lang="en-US" sz="1200" b="0" dirty="0">
                          <a:solidFill>
                            <a:schemeClr val="tx1"/>
                          </a:solidFill>
                          <a:effectLst/>
                        </a:rPr>
                        <a:t>Average SI = Mean of success index (SI) for past three batches Success rate without backlogs in any year of study = 15 × Average SI</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79187845"/>
                  </a:ext>
                </a:extLst>
              </a:tr>
              <a:tr h="585339">
                <a:tc gridSpan="3">
                  <a:txBody>
                    <a:bodyPr/>
                    <a:lstStyle/>
                    <a:p>
                      <a:pPr marL="67945">
                        <a:lnSpc>
                          <a:spcPts val="1365"/>
                        </a:lnSpc>
                        <a:spcAft>
                          <a:spcPts val="0"/>
                        </a:spcAft>
                      </a:pPr>
                      <a:r>
                        <a:rPr lang="en-US" sz="1200" i="0" dirty="0">
                          <a:solidFill>
                            <a:schemeClr val="tx1"/>
                          </a:solidFill>
                          <a:effectLst/>
                        </a:rPr>
                        <a:t>Exhibits/Context to be Observed/Assessed:</a:t>
                      </a:r>
                      <a:endParaRPr lang="en-IN" sz="1200" i="0" dirty="0">
                        <a:solidFill>
                          <a:schemeClr val="tx1"/>
                        </a:solidFill>
                        <a:effectLst/>
                      </a:endParaRPr>
                    </a:p>
                    <a:p>
                      <a:pPr marL="67945">
                        <a:spcBef>
                          <a:spcPts val="30"/>
                        </a:spcBef>
                        <a:spcAft>
                          <a:spcPts val="0"/>
                        </a:spcAft>
                      </a:pPr>
                      <a:r>
                        <a:rPr lang="en-US" sz="1200" i="1" dirty="0">
                          <a:solidFill>
                            <a:schemeClr val="tx1"/>
                          </a:solidFill>
                          <a:effectLst/>
                        </a:rPr>
                        <a:t> </a:t>
                      </a:r>
                      <a:endParaRPr lang="en-IN" sz="1200" i="1" dirty="0">
                        <a:solidFill>
                          <a:schemeClr val="tx1"/>
                        </a:solidFill>
                        <a:effectLst/>
                      </a:endParaRPr>
                    </a:p>
                    <a:p>
                      <a:pPr marL="106680">
                        <a:spcAft>
                          <a:spcPts val="0"/>
                        </a:spcAft>
                      </a:pPr>
                      <a:r>
                        <a:rPr lang="en-US" sz="1200" b="0" i="1" dirty="0">
                          <a:solidFill>
                            <a:schemeClr val="tx1"/>
                          </a:solidFill>
                          <a:effectLst/>
                        </a:rPr>
                        <a:t>Data to be verified for each of the assessment years</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452281381"/>
                  </a:ext>
                </a:extLst>
              </a:tr>
              <a:tr h="298502">
                <a:tc>
                  <a:txBody>
                    <a:bodyPr/>
                    <a:lstStyle/>
                    <a:p>
                      <a:pPr marL="67945">
                        <a:lnSpc>
                          <a:spcPts val="1340"/>
                        </a:lnSpc>
                        <a:spcAft>
                          <a:spcPts val="0"/>
                        </a:spcAft>
                        <a:tabLst>
                          <a:tab pos="561975" algn="l"/>
                          <a:tab pos="1194435" algn="l"/>
                          <a:tab pos="1575435" algn="l"/>
                          <a:tab pos="1997710" algn="l"/>
                          <a:tab pos="2630805" algn="l"/>
                        </a:tabLst>
                      </a:pPr>
                      <a:r>
                        <a:rPr lang="en-US" sz="1200" dirty="0">
                          <a:solidFill>
                            <a:schemeClr val="tx1"/>
                          </a:solidFill>
                          <a:effectLst/>
                        </a:rPr>
                        <a:t>4.2.2.	Success	rate	in stipulated </a:t>
                      </a:r>
                      <a:r>
                        <a:rPr lang="en-US" sz="1200" spc="125" dirty="0">
                          <a:solidFill>
                            <a:schemeClr val="tx1"/>
                          </a:solidFill>
                          <a:effectLst/>
                        </a:rPr>
                        <a:t>period</a:t>
                      </a:r>
                      <a:r>
                        <a:rPr lang="en-US" sz="1200" dirty="0">
                          <a:solidFill>
                            <a:schemeClr val="tx1"/>
                          </a:solidFill>
                          <a:effectLst/>
                        </a:rPr>
                        <a:t> </a:t>
                      </a:r>
                      <a:r>
                        <a:rPr lang="en-US" sz="1200" spc="125" dirty="0">
                          <a:solidFill>
                            <a:schemeClr val="tx1"/>
                          </a:solidFill>
                          <a:effectLst/>
                        </a:rPr>
                        <a:t>(</a:t>
                      </a:r>
                      <a:r>
                        <a:rPr lang="en-US" sz="1200" dirty="0">
                          <a:solidFill>
                            <a:schemeClr val="tx1"/>
                          </a:solidFill>
                          <a:effectLst/>
                        </a:rPr>
                        <a:t>actual </a:t>
                      </a:r>
                      <a:r>
                        <a:rPr lang="en-US" sz="1200" spc="130" dirty="0">
                          <a:solidFill>
                            <a:schemeClr val="tx1"/>
                          </a:solidFill>
                          <a:effectLst/>
                        </a:rPr>
                        <a:t>duration</a:t>
                      </a:r>
                      <a:r>
                        <a:rPr lang="en-US" sz="1200" dirty="0">
                          <a:solidFill>
                            <a:schemeClr val="tx1"/>
                          </a:solidFill>
                          <a:effectLst/>
                        </a:rPr>
                        <a:t> </a:t>
                      </a:r>
                      <a:r>
                        <a:rPr lang="en-US" sz="1200" spc="130" dirty="0">
                          <a:solidFill>
                            <a:schemeClr val="tx1"/>
                          </a:solidFill>
                          <a:effectLst/>
                        </a:rPr>
                        <a:t>of</a:t>
                      </a:r>
                      <a:r>
                        <a:rPr lang="en-US" sz="1200" dirty="0">
                          <a:solidFill>
                            <a:schemeClr val="tx1"/>
                          </a:solidFill>
                          <a:effectLst/>
                        </a:rPr>
                        <a:t> </a:t>
                      </a:r>
                      <a:r>
                        <a:rPr lang="en-US" sz="1200" spc="115" dirty="0">
                          <a:solidFill>
                            <a:schemeClr val="tx1"/>
                          </a:solidFill>
                          <a:effectLst/>
                        </a:rPr>
                        <a:t>the </a:t>
                      </a:r>
                      <a:r>
                        <a:rPr lang="en-US" sz="1200" b="1" kern="1200" dirty="0">
                          <a:solidFill>
                            <a:schemeClr val="tx1"/>
                          </a:solidFill>
                          <a:effectLst/>
                          <a:latin typeface="+mn-lt"/>
                          <a:ea typeface="+mn-ea"/>
                          <a:cs typeface="+mn-cs"/>
                        </a:rPr>
                        <a:t>program) [Total of with backlog + without backlog]</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540" algn="ctr">
                        <a:lnSpc>
                          <a:spcPts val="1340"/>
                        </a:lnSpc>
                        <a:spcAft>
                          <a:spcPts val="0"/>
                        </a:spcAft>
                      </a:pPr>
                      <a:r>
                        <a:rPr lang="en-US" sz="1200" dirty="0">
                          <a:solidFill>
                            <a:schemeClr val="tx1"/>
                          </a:solidFill>
                          <a:effectLst/>
                        </a:rPr>
                        <a:t>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nSpc>
                          <a:spcPts val="1340"/>
                        </a:lnSpc>
                        <a:spcAft>
                          <a:spcPts val="0"/>
                        </a:spcAft>
                      </a:pPr>
                      <a:r>
                        <a:rPr lang="en-US" sz="1200" b="0" dirty="0">
                          <a:solidFill>
                            <a:schemeClr val="tx1"/>
                          </a:solidFill>
                          <a:effectLst/>
                        </a:rPr>
                        <a:t>SI= (Number of students who graduated from the program in the stipulated period</a:t>
                      </a:r>
                      <a:r>
                        <a:rPr lang="en-US" sz="1200" b="0" spc="-80" dirty="0">
                          <a:solidFill>
                            <a:schemeClr val="tx1"/>
                          </a:solidFill>
                          <a:effectLst/>
                        </a:rPr>
                        <a:t> </a:t>
                      </a:r>
                      <a:r>
                        <a:rPr lang="en-US" sz="1200" b="0" dirty="0">
                          <a:solidFill>
                            <a:schemeClr val="tx1"/>
                          </a:solidFill>
                          <a:effectLst/>
                        </a:rPr>
                        <a:t>of course duration)/(Number of students admitted in the first year of that batch and actually</a:t>
                      </a:r>
                      <a:r>
                        <a:rPr lang="en-US" sz="1200" b="0" spc="-75" dirty="0">
                          <a:solidFill>
                            <a:schemeClr val="tx1"/>
                          </a:solidFill>
                          <a:effectLst/>
                        </a:rPr>
                        <a:t> </a:t>
                      </a:r>
                      <a:r>
                        <a:rPr lang="en-US" sz="1200" b="0" dirty="0">
                          <a:solidFill>
                            <a:schemeClr val="tx1"/>
                          </a:solidFill>
                          <a:effectLst/>
                        </a:rPr>
                        <a:t>admitted </a:t>
                      </a:r>
                      <a:r>
                        <a:rPr lang="en-US" sz="1200" b="0" kern="1200" dirty="0">
                          <a:solidFill>
                            <a:schemeClr val="tx1"/>
                          </a:solidFill>
                          <a:effectLst/>
                          <a:latin typeface="+mn-lt"/>
                          <a:ea typeface="+mn-ea"/>
                          <a:cs typeface="+mn-cs"/>
                        </a:rPr>
                        <a:t>in 2nd year via lateral entry and separate division, if applicable)</a:t>
                      </a:r>
                      <a:endParaRPr lang="en-IN" sz="1200" b="0" kern="1200" dirty="0">
                        <a:solidFill>
                          <a:schemeClr val="tx1"/>
                        </a:solidFill>
                        <a:effectLst/>
                        <a:latin typeface="+mn-lt"/>
                        <a:ea typeface="+mn-ea"/>
                        <a:cs typeface="+mn-cs"/>
                      </a:endParaRPr>
                    </a:p>
                    <a:p>
                      <a:pPr marL="92075" indent="0"/>
                      <a:r>
                        <a:rPr lang="en-US" sz="1200" b="0" kern="1200" dirty="0">
                          <a:solidFill>
                            <a:schemeClr val="tx1"/>
                          </a:solidFill>
                          <a:effectLst/>
                          <a:latin typeface="+mn-lt"/>
                          <a:ea typeface="+mn-ea"/>
                          <a:cs typeface="+mn-cs"/>
                        </a:rPr>
                        <a:t>Average SI = mean of success index (SI) for past three batches Success rate = 5 × Average SI</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40370377"/>
                  </a:ext>
                </a:extLst>
              </a:tr>
              <a:tr h="298502">
                <a:tc gridSpan="3">
                  <a:txBody>
                    <a:bodyPr/>
                    <a:lstStyle/>
                    <a:p>
                      <a:pPr marL="92075" indent="0"/>
                      <a:r>
                        <a:rPr lang="en-US" sz="1200" b="1" i="0" kern="1200" dirty="0">
                          <a:solidFill>
                            <a:schemeClr val="tx1"/>
                          </a:solidFill>
                          <a:effectLst/>
                          <a:latin typeface="+mn-lt"/>
                          <a:ea typeface="+mn-ea"/>
                          <a:cs typeface="+mn-cs"/>
                        </a:rPr>
                        <a:t>Exhibits/Context to be Observed/Assessed:</a:t>
                      </a:r>
                      <a:endParaRPr lang="en-IN" sz="1200" b="1" i="0" kern="1200" dirty="0">
                        <a:solidFill>
                          <a:schemeClr val="tx1"/>
                        </a:solidFill>
                        <a:effectLst/>
                        <a:latin typeface="+mn-lt"/>
                        <a:ea typeface="+mn-ea"/>
                        <a:cs typeface="+mn-cs"/>
                      </a:endParaRPr>
                    </a:p>
                    <a:p>
                      <a:pPr marL="92075" indent="0"/>
                      <a:r>
                        <a:rPr lang="en-US" sz="1200" b="1" kern="1200" dirty="0">
                          <a:solidFill>
                            <a:schemeClr val="tx1"/>
                          </a:solidFill>
                          <a:effectLst/>
                          <a:latin typeface="+mn-lt"/>
                          <a:ea typeface="+mn-ea"/>
                          <a:cs typeface="+mn-cs"/>
                        </a:rPr>
                        <a:t> </a:t>
                      </a:r>
                      <a:endParaRPr lang="en-IN" sz="1200" b="1" kern="1200" dirty="0">
                        <a:solidFill>
                          <a:schemeClr val="tx1"/>
                        </a:solidFill>
                        <a:effectLst/>
                        <a:latin typeface="+mn-lt"/>
                        <a:ea typeface="+mn-ea"/>
                        <a:cs typeface="+mn-cs"/>
                      </a:endParaRPr>
                    </a:p>
                    <a:p>
                      <a:pPr marL="92075" indent="0"/>
                      <a:r>
                        <a:rPr lang="en-US" sz="1200" b="0" i="0" kern="1200" dirty="0">
                          <a:solidFill>
                            <a:schemeClr val="tx1"/>
                          </a:solidFill>
                          <a:effectLst/>
                          <a:latin typeface="+mn-lt"/>
                          <a:ea typeface="+mn-ea"/>
                          <a:cs typeface="+mn-cs"/>
                        </a:rPr>
                        <a:t>Data to be verified for each of the assessment years</a:t>
                      </a:r>
                      <a:endParaRPr lang="en-IN" sz="1200" b="0" i="0" kern="1200" dirty="0">
                        <a:solidFill>
                          <a:schemeClr val="tx1"/>
                        </a:solidFill>
                        <a:effectLst/>
                        <a:latin typeface="+mn-lt"/>
                        <a:ea typeface="+mn-ea"/>
                        <a:cs typeface="+mn-cs"/>
                      </a:endParaRPr>
                    </a:p>
                    <a:p>
                      <a:pPr marL="92075" indent="0"/>
                      <a:r>
                        <a:rPr lang="en-US" sz="1200" b="0" i="0" kern="1200" dirty="0">
                          <a:solidFill>
                            <a:schemeClr val="tx1"/>
                          </a:solidFill>
                          <a:effectLst/>
                          <a:latin typeface="+mn-lt"/>
                          <a:ea typeface="+mn-ea"/>
                          <a:cs typeface="+mn-cs"/>
                        </a:rPr>
                        <a:t>Note: if 100% students clear without any backlog then also total marks scored will be 40 as both 4.2.1 &amp; 4.2.2 will be applicable simultaneously.</a:t>
                      </a:r>
                      <a:endParaRPr lang="en-IN" sz="1200" b="0" i="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2540" algn="ctr">
                        <a:lnSpc>
                          <a:spcPts val="1340"/>
                        </a:lnSpc>
                        <a:spcAft>
                          <a:spcPts val="0"/>
                        </a:spcAft>
                      </a:pPr>
                      <a:endParaRPr lang="en-IN" sz="9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tc>
                <a:tc hMerge="1">
                  <a:txBody>
                    <a:bodyPr/>
                    <a:lstStyle/>
                    <a:p>
                      <a:pPr marL="67945">
                        <a:spcAft>
                          <a:spcPts val="0"/>
                        </a:spcAft>
                      </a:pPr>
                      <a:endParaRPr lang="en-IN" sz="900" dirty="0">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tc>
                <a:extLst>
                  <a:ext uri="{0D108BD9-81ED-4DB2-BD59-A6C34878D82A}">
                    <a16:rowId xmlns:a16="http://schemas.microsoft.com/office/drawing/2014/main" val="642880308"/>
                  </a:ext>
                </a:extLst>
              </a:tr>
            </a:tbl>
          </a:graphicData>
        </a:graphic>
      </p:graphicFrame>
      <p:sp>
        <p:nvSpPr>
          <p:cNvPr id="5" name="Rectangle 1">
            <a:extLst>
              <a:ext uri="{FF2B5EF4-FFF2-40B4-BE49-F238E27FC236}">
                <a16:creationId xmlns:a16="http://schemas.microsoft.com/office/drawing/2014/main" id="{8BD7CFB3-7B4E-4E11-9A5C-E95A2595D8F1}"/>
              </a:ext>
            </a:extLst>
          </p:cNvPr>
          <p:cNvSpPr>
            <a:spLocks noChangeArrowheads="1"/>
          </p:cNvSpPr>
          <p:nvPr/>
        </p:nvSpPr>
        <p:spPr bwMode="auto">
          <a:xfrm>
            <a:off x="566623" y="182697"/>
            <a:ext cx="415777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1pPr>
            <a:lvl2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2pPr>
            <a:lvl3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3pPr>
            <a:lvl4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4pPr>
            <a:lvl5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5pPr>
            <a:lvl6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6pPr>
            <a:lvl7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7pPr>
            <a:lvl8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8pPr>
            <a:lvl9pPr eaLnBrk="0" fontAlgn="base" hangingPunct="0">
              <a:spcBef>
                <a:spcPct val="0"/>
              </a:spcBef>
              <a:spcAft>
                <a:spcPct val="0"/>
              </a:spcAft>
              <a:tabLst>
                <a:tab pos="561975" algn="l"/>
                <a:tab pos="1193800" algn="l"/>
                <a:tab pos="1574800" algn="l"/>
                <a:tab pos="1997075" algn="l"/>
                <a:tab pos="2630488"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61975" algn="l"/>
                <a:tab pos="1193800" algn="l"/>
                <a:tab pos="1574800" algn="l"/>
                <a:tab pos="1997075" algn="l"/>
                <a:tab pos="2630488" algn="l"/>
              </a:tabLst>
            </a:pPr>
            <a:r>
              <a:rPr kumimoji="0" lang="en-US" altLang="en-US" b="1" i="0" u="none" strike="noStrike" cap="none" normalizeH="0" baseline="0" dirty="0">
                <a:ln>
                  <a:noFill/>
                </a:ln>
                <a:solidFill>
                  <a:schemeClr val="tx1"/>
                </a:solidFill>
                <a:effectLst/>
                <a:latin typeface="+mj-lt"/>
                <a:ea typeface="Times New Roman" panose="02020603050405020304" pitchFamily="18" charset="0"/>
              </a:rPr>
              <a:t>Criterion 4: Students’ Performance (100)</a:t>
            </a:r>
            <a:endParaRPr kumimoji="0" lang="en-US" altLang="en-US" b="0" i="0" u="none" strike="noStrike" cap="none" normalizeH="0" baseline="0" dirty="0">
              <a:ln>
                <a:noFill/>
              </a:ln>
              <a:solidFill>
                <a:schemeClr val="tx1"/>
              </a:solidFill>
              <a:effectLst/>
              <a:latin typeface="+mj-lt"/>
            </a:endParaRPr>
          </a:p>
        </p:txBody>
      </p:sp>
    </p:spTree>
    <p:extLst>
      <p:ext uri="{BB962C8B-B14F-4D97-AF65-F5344CB8AC3E}">
        <p14:creationId xmlns:p14="http://schemas.microsoft.com/office/powerpoint/2010/main" val="260898191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799DFA4E-02A0-489E-9D55-83DBB2146904}"/>
              </a:ext>
            </a:extLst>
          </p:cNvPr>
          <p:cNvGraphicFramePr>
            <a:graphicFrameLocks noGrp="1"/>
          </p:cNvGraphicFramePr>
          <p:nvPr/>
        </p:nvGraphicFramePr>
        <p:xfrm>
          <a:off x="310896" y="145447"/>
          <a:ext cx="11649456" cy="6483318"/>
        </p:xfrm>
        <a:graphic>
          <a:graphicData uri="http://schemas.openxmlformats.org/drawingml/2006/table">
            <a:tbl>
              <a:tblPr firstRow="1" firstCol="1" lastRow="1" lastCol="1" bandRow="1" bandCol="1">
                <a:tableStyleId>{5C22544A-7EE6-4342-B048-85BDC9FD1C3A}</a:tableStyleId>
              </a:tblPr>
              <a:tblGrid>
                <a:gridCol w="3414416">
                  <a:extLst>
                    <a:ext uri="{9D8B030D-6E8A-4147-A177-3AD203B41FA5}">
                      <a16:colId xmlns:a16="http://schemas.microsoft.com/office/drawing/2014/main" val="3658496401"/>
                    </a:ext>
                  </a:extLst>
                </a:gridCol>
                <a:gridCol w="760382">
                  <a:extLst>
                    <a:ext uri="{9D8B030D-6E8A-4147-A177-3AD203B41FA5}">
                      <a16:colId xmlns:a16="http://schemas.microsoft.com/office/drawing/2014/main" val="2459885179"/>
                    </a:ext>
                  </a:extLst>
                </a:gridCol>
                <a:gridCol w="7474658">
                  <a:extLst>
                    <a:ext uri="{9D8B030D-6E8A-4147-A177-3AD203B41FA5}">
                      <a16:colId xmlns:a16="http://schemas.microsoft.com/office/drawing/2014/main" val="247161302"/>
                    </a:ext>
                  </a:extLst>
                </a:gridCol>
              </a:tblGrid>
              <a:tr h="875665">
                <a:tc>
                  <a:txBody>
                    <a:bodyPr/>
                    <a:lstStyle/>
                    <a:p>
                      <a:pPr marL="67945" marR="63500">
                        <a:spcAft>
                          <a:spcPts val="0"/>
                        </a:spcAft>
                      </a:pPr>
                      <a:r>
                        <a:rPr lang="en-US" sz="1200" dirty="0">
                          <a:solidFill>
                            <a:schemeClr val="tx1"/>
                          </a:solidFill>
                          <a:effectLst/>
                          <a:latin typeface="+mn-lt"/>
                        </a:rPr>
                        <a:t>4.3. Academic Performance in Second Year</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65"/>
                        </a:lnSpc>
                        <a:spcAft>
                          <a:spcPts val="0"/>
                        </a:spcAft>
                      </a:pPr>
                      <a:r>
                        <a:rPr lang="en-US" sz="1200" b="0" dirty="0">
                          <a:solidFill>
                            <a:schemeClr val="tx1"/>
                          </a:solidFill>
                          <a:effectLst/>
                          <a:latin typeface="+mn-lt"/>
                        </a:rPr>
                        <a:t>10</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nSpc>
                          <a:spcPts val="1300"/>
                        </a:lnSpc>
                        <a:spcAft>
                          <a:spcPts val="0"/>
                        </a:spcAft>
                      </a:pPr>
                      <a:r>
                        <a:rPr lang="en-US" sz="1200" b="0" dirty="0">
                          <a:solidFill>
                            <a:schemeClr val="tx1"/>
                          </a:solidFill>
                          <a:effectLst/>
                          <a:latin typeface="+mn-lt"/>
                        </a:rPr>
                        <a:t>Academic Performance Level = Average API (Academic Performance Index)</a:t>
                      </a:r>
                      <a:endParaRPr lang="en-IN" sz="1200" b="0" dirty="0">
                        <a:solidFill>
                          <a:schemeClr val="tx1"/>
                        </a:solidFill>
                        <a:effectLst/>
                        <a:latin typeface="+mn-lt"/>
                      </a:endParaRPr>
                    </a:p>
                    <a:p>
                      <a:pPr marL="67945" marR="206375">
                        <a:spcAft>
                          <a:spcPts val="0"/>
                        </a:spcAft>
                      </a:pPr>
                      <a:r>
                        <a:rPr lang="en-US" sz="1200" b="0" dirty="0">
                          <a:solidFill>
                            <a:schemeClr val="tx1"/>
                          </a:solidFill>
                          <a:effectLst/>
                          <a:latin typeface="+mn-lt"/>
                        </a:rPr>
                        <a:t>API = ((Mean of 2nd Year Grade Point Average of all successful Students on a 10 point scale) or (Mean of the percentage of marks of all successful student sin Second Year/10)) x (successful students/number of students appeared in the examination)</a:t>
                      </a:r>
                      <a:endParaRPr lang="en-IN" sz="1200" b="0" dirty="0">
                        <a:solidFill>
                          <a:schemeClr val="tx1"/>
                        </a:solidFill>
                        <a:effectLst/>
                        <a:latin typeface="+mn-lt"/>
                      </a:endParaRPr>
                    </a:p>
                    <a:p>
                      <a:pPr marL="67945">
                        <a:lnSpc>
                          <a:spcPts val="1320"/>
                        </a:lnSpc>
                        <a:spcAft>
                          <a:spcPts val="0"/>
                        </a:spcAft>
                      </a:pPr>
                      <a:r>
                        <a:rPr lang="en-US" sz="1200" b="0" dirty="0">
                          <a:solidFill>
                            <a:schemeClr val="tx1"/>
                          </a:solidFill>
                          <a:effectLst/>
                          <a:latin typeface="+mn-lt"/>
                        </a:rPr>
                        <a:t>Successful students are those who are permitted to proceed to the Third year</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23723722"/>
                  </a:ext>
                </a:extLst>
              </a:tr>
              <a:tr h="539337">
                <a:tc gridSpan="3">
                  <a:txBody>
                    <a:bodyPr/>
                    <a:lstStyle/>
                    <a:p>
                      <a:pPr marL="67945">
                        <a:lnSpc>
                          <a:spcPts val="1365"/>
                        </a:lnSpc>
                        <a:spcAft>
                          <a:spcPts val="0"/>
                        </a:spcAft>
                      </a:pPr>
                      <a:r>
                        <a:rPr lang="en-US" sz="1200" i="0" dirty="0">
                          <a:solidFill>
                            <a:schemeClr val="tx1"/>
                          </a:solidFill>
                          <a:effectLst/>
                          <a:latin typeface="+mn-lt"/>
                        </a:rPr>
                        <a:t>Exhibits/Context to be Observed/Assessed:</a:t>
                      </a:r>
                      <a:endParaRPr lang="en-IN" sz="1100" i="0" dirty="0">
                        <a:solidFill>
                          <a:schemeClr val="tx1"/>
                        </a:solidFill>
                        <a:effectLst/>
                        <a:latin typeface="+mn-lt"/>
                      </a:endParaRPr>
                    </a:p>
                    <a:p>
                      <a:pPr marL="67945">
                        <a:spcBef>
                          <a:spcPts val="30"/>
                        </a:spcBef>
                        <a:spcAft>
                          <a:spcPts val="0"/>
                        </a:spcAft>
                      </a:pPr>
                      <a:r>
                        <a:rPr lang="en-US" sz="1150" i="1" dirty="0">
                          <a:solidFill>
                            <a:schemeClr val="tx1"/>
                          </a:solidFill>
                          <a:effectLst/>
                          <a:latin typeface="+mn-lt"/>
                        </a:rPr>
                        <a:t> </a:t>
                      </a:r>
                      <a:r>
                        <a:rPr lang="en-US" sz="1200" b="0" i="1" dirty="0">
                          <a:solidFill>
                            <a:schemeClr val="tx1"/>
                          </a:solidFill>
                          <a:effectLst/>
                          <a:latin typeface="+mn-lt"/>
                        </a:rPr>
                        <a:t>Data to be verified for at least one of the assessment years</a:t>
                      </a:r>
                      <a:endParaRPr lang="en-IN" sz="11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865464974"/>
                  </a:ext>
                </a:extLst>
              </a:tr>
              <a:tr h="1050925">
                <a:tc>
                  <a:txBody>
                    <a:bodyPr/>
                    <a:lstStyle/>
                    <a:p>
                      <a:pPr marL="335280" marR="485140" indent="-267335">
                        <a:spcAft>
                          <a:spcPts val="0"/>
                        </a:spcAft>
                      </a:pPr>
                      <a:r>
                        <a:rPr lang="en-US" sz="1200" dirty="0">
                          <a:solidFill>
                            <a:schemeClr val="tx1"/>
                          </a:solidFill>
                          <a:effectLst/>
                          <a:latin typeface="+mn-lt"/>
                        </a:rPr>
                        <a:t>4.4. Placement, Higher studies and Entrepreneurship</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65"/>
                        </a:lnSpc>
                        <a:spcAft>
                          <a:spcPts val="0"/>
                        </a:spcAft>
                      </a:pPr>
                      <a:r>
                        <a:rPr lang="en-US" sz="1200" dirty="0">
                          <a:solidFill>
                            <a:schemeClr val="tx1"/>
                          </a:solidFill>
                          <a:effectLst/>
                          <a:latin typeface="+mn-lt"/>
                        </a:rPr>
                        <a:t>30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33045">
                        <a:spcAft>
                          <a:spcPts val="0"/>
                        </a:spcAft>
                      </a:pPr>
                      <a:r>
                        <a:rPr lang="en-US" sz="1200" b="0" dirty="0">
                          <a:solidFill>
                            <a:schemeClr val="tx1"/>
                          </a:solidFill>
                          <a:effectLst/>
                          <a:latin typeface="+mn-lt"/>
                        </a:rPr>
                        <a:t>Assessment Points = 30 × average of three years of [ (x + y + z)/N] where, x = Number of students placed in companies or Government sector through on/off campus recruitment</a:t>
                      </a:r>
                      <a:endParaRPr lang="en-IN" sz="1100" b="0" dirty="0">
                        <a:solidFill>
                          <a:schemeClr val="tx1"/>
                        </a:solidFill>
                        <a:effectLst/>
                        <a:latin typeface="+mn-lt"/>
                      </a:endParaRPr>
                    </a:p>
                    <a:p>
                      <a:pPr marL="67945" marR="633095">
                        <a:spcAft>
                          <a:spcPts val="0"/>
                        </a:spcAft>
                      </a:pPr>
                      <a:r>
                        <a:rPr lang="en-US" sz="1200" b="0" dirty="0">
                          <a:solidFill>
                            <a:schemeClr val="tx1"/>
                          </a:solidFill>
                          <a:effectLst/>
                          <a:latin typeface="+mn-lt"/>
                        </a:rPr>
                        <a:t>y = Number of students admitted to higher studies with valid qualifying scores (GATE or equivalent State or National level tests, GRE, GMAT etc.)</a:t>
                      </a:r>
                      <a:endParaRPr lang="en-IN" sz="1100" b="0" dirty="0">
                        <a:solidFill>
                          <a:schemeClr val="tx1"/>
                        </a:solidFill>
                        <a:effectLst/>
                        <a:latin typeface="+mn-lt"/>
                      </a:endParaRPr>
                    </a:p>
                    <a:p>
                      <a:pPr marL="67945" marR="2059940">
                        <a:lnSpc>
                          <a:spcPts val="1350"/>
                        </a:lnSpc>
                        <a:spcAft>
                          <a:spcPts val="0"/>
                        </a:spcAft>
                      </a:pPr>
                      <a:r>
                        <a:rPr lang="en-US" sz="1200" b="0" dirty="0">
                          <a:solidFill>
                            <a:schemeClr val="tx1"/>
                          </a:solidFill>
                          <a:effectLst/>
                          <a:latin typeface="+mn-lt"/>
                        </a:rPr>
                        <a:t>z = No. of students turned entrepreneur in engineering/technology N =Total number of final year students</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56516896"/>
                  </a:ext>
                </a:extLst>
              </a:tr>
              <a:tr h="613664">
                <a:tc gridSpan="3">
                  <a:txBody>
                    <a:bodyPr/>
                    <a:lstStyle/>
                    <a:p>
                      <a:pPr marL="67945">
                        <a:lnSpc>
                          <a:spcPts val="1360"/>
                        </a:lnSpc>
                        <a:spcAft>
                          <a:spcPts val="0"/>
                        </a:spcAft>
                      </a:pPr>
                      <a:r>
                        <a:rPr lang="en-US" sz="1200" i="0" dirty="0">
                          <a:solidFill>
                            <a:schemeClr val="tx1"/>
                          </a:solidFill>
                          <a:effectLst/>
                          <a:latin typeface="+mn-lt"/>
                        </a:rPr>
                        <a:t>Exhibits/Context to be Observed/Assessed:</a:t>
                      </a:r>
                      <a:endParaRPr lang="en-IN" sz="1100" i="0" dirty="0">
                        <a:solidFill>
                          <a:schemeClr val="tx1"/>
                        </a:solidFill>
                        <a:effectLst/>
                        <a:latin typeface="+mn-lt"/>
                      </a:endParaRPr>
                    </a:p>
                    <a:p>
                      <a:pPr marL="67945">
                        <a:spcBef>
                          <a:spcPts val="35"/>
                        </a:spcBef>
                        <a:spcAft>
                          <a:spcPts val="0"/>
                        </a:spcAft>
                      </a:pPr>
                      <a:r>
                        <a:rPr lang="en-US" sz="1150" i="1" dirty="0">
                          <a:solidFill>
                            <a:schemeClr val="tx1"/>
                          </a:solidFill>
                          <a:effectLst/>
                          <a:latin typeface="+mn-lt"/>
                        </a:rPr>
                        <a:t> </a:t>
                      </a:r>
                      <a:r>
                        <a:rPr lang="en-US" sz="1200" b="0" i="1" dirty="0">
                          <a:solidFill>
                            <a:schemeClr val="tx1"/>
                          </a:solidFill>
                          <a:effectLst/>
                          <a:latin typeface="+mn-lt"/>
                        </a:rPr>
                        <a:t>Data to be verified for atleast one of the assessment years</a:t>
                      </a:r>
                      <a:endParaRPr lang="en-IN" sz="11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413344258"/>
                  </a:ext>
                </a:extLst>
              </a:tr>
              <a:tr h="296672">
                <a:tc>
                  <a:txBody>
                    <a:bodyPr/>
                    <a:lstStyle/>
                    <a:p>
                      <a:pPr marL="67945">
                        <a:lnSpc>
                          <a:spcPts val="1365"/>
                        </a:lnSpc>
                        <a:spcAft>
                          <a:spcPts val="0"/>
                        </a:spcAft>
                      </a:pPr>
                      <a:r>
                        <a:rPr lang="en-US" sz="1200" dirty="0">
                          <a:solidFill>
                            <a:schemeClr val="tx1"/>
                          </a:solidFill>
                          <a:effectLst/>
                          <a:latin typeface="+mn-lt"/>
                        </a:rPr>
                        <a:t>4.5. Professional Activities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2550" marR="80010" algn="ctr">
                        <a:lnSpc>
                          <a:spcPts val="1365"/>
                        </a:lnSpc>
                        <a:spcAft>
                          <a:spcPts val="0"/>
                        </a:spcAft>
                      </a:pPr>
                      <a:r>
                        <a:rPr lang="en-US" sz="1200" dirty="0">
                          <a:solidFill>
                            <a:schemeClr val="tx1"/>
                          </a:solidFill>
                          <a:effectLst/>
                          <a:latin typeface="+mn-lt"/>
                        </a:rPr>
                        <a:t>20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93199477"/>
                  </a:ext>
                </a:extLst>
              </a:tr>
              <a:tr h="357505">
                <a:tc>
                  <a:txBody>
                    <a:bodyPr/>
                    <a:lstStyle/>
                    <a:p>
                      <a:pPr marL="449580" marR="151130" indent="-38163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4.5.1. Professional societies / chapters and organizing engineering events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31775" algn="r">
                        <a:lnSpc>
                          <a:spcPts val="134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40"/>
                        </a:lnSpc>
                        <a:spcAft>
                          <a:spcPts val="0"/>
                        </a:spcAft>
                        <a:buSzPts val="1200"/>
                        <a:buFont typeface="Times New Roman" panose="02020603050405020304" pitchFamily="18" charset="0"/>
                        <a:buAutoNum type="alphaUcPeriod"/>
                        <a:tabLst>
                          <a:tab pos="254635" algn="l"/>
                        </a:tabLst>
                      </a:pPr>
                      <a:r>
                        <a:rPr lang="en-US" sz="1200" b="0" spc="-5" dirty="0">
                          <a:solidFill>
                            <a:schemeClr val="tx1"/>
                          </a:solidFill>
                          <a:effectLst/>
                          <a:latin typeface="+mn-lt"/>
                          <a:ea typeface="Times New Roman" panose="02020603050405020304" pitchFamily="18" charset="0"/>
                          <a:cs typeface="Mangal" panose="02040503050203030202" pitchFamily="18" charset="0"/>
                        </a:rPr>
                        <a:t>Availability &amp; activities of professional societies/chapters (3)</a:t>
                      </a:r>
                      <a:endParaRPr lang="en-IN" sz="1100" b="0" spc="-5" dirty="0">
                        <a:solidFill>
                          <a:schemeClr val="tx1"/>
                        </a:solidFill>
                        <a:effectLst/>
                        <a:latin typeface="+mn-lt"/>
                        <a:ea typeface="Times New Roman" panose="02020603050405020304" pitchFamily="18" charset="0"/>
                        <a:cs typeface="Mangal" panose="02040503050203030202" pitchFamily="18" charset="0"/>
                      </a:endParaRPr>
                    </a:p>
                    <a:p>
                      <a:pPr marL="342900" marR="1936750" lvl="0" indent="-250825">
                        <a:spcAft>
                          <a:spcPts val="0"/>
                        </a:spcAft>
                        <a:buSzPts val="1200"/>
                        <a:buFont typeface="Times New Roman" panose="02020603050405020304" pitchFamily="18" charset="0"/>
                        <a:buAutoNum type="alphaUcPeriod"/>
                        <a:tabLst>
                          <a:tab pos="245110" algn="l"/>
                        </a:tabLst>
                      </a:pPr>
                      <a:r>
                        <a:rPr lang="en-US" sz="1200" b="0" spc="-5" dirty="0">
                          <a:solidFill>
                            <a:schemeClr val="tx1"/>
                          </a:solidFill>
                          <a:effectLst/>
                          <a:latin typeface="+mn-lt"/>
                          <a:ea typeface="Times New Roman" panose="02020603050405020304" pitchFamily="18" charset="0"/>
                          <a:cs typeface="Mangal" panose="02040503050203030202" pitchFamily="18" charset="0"/>
                        </a:rPr>
                        <a:t>Number, quality of engineering events (organized at institute) (2) (Level -</a:t>
                      </a:r>
                      <a:r>
                        <a:rPr lang="en-US" sz="1200" b="0" spc="15" dirty="0">
                          <a:solidFill>
                            <a:schemeClr val="tx1"/>
                          </a:solidFill>
                          <a:effectLst/>
                          <a:latin typeface="+mn-lt"/>
                          <a:ea typeface="Times New Roman" panose="02020603050405020304" pitchFamily="18" charset="0"/>
                          <a:cs typeface="Mangal" panose="02040503050203030202" pitchFamily="18" charset="0"/>
                        </a:rPr>
                        <a:t> </a:t>
                      </a:r>
                      <a:r>
                        <a:rPr lang="en-US" sz="1200" b="0" spc="-5" dirty="0">
                          <a:solidFill>
                            <a:schemeClr val="tx1"/>
                          </a:solidFill>
                          <a:effectLst/>
                          <a:latin typeface="+mn-lt"/>
                          <a:ea typeface="Times New Roman" panose="02020603050405020304" pitchFamily="18" charset="0"/>
                          <a:cs typeface="Mangal" panose="02040503050203030202" pitchFamily="18" charset="0"/>
                        </a:rPr>
                        <a:t>Institute/State/National/International)</a:t>
                      </a:r>
                      <a:endParaRPr lang="en-IN" sz="1100" b="0" spc="-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70301862"/>
                  </a:ext>
                </a:extLst>
              </a:tr>
              <a:tr h="357505">
                <a:tc gridSpan="3">
                  <a:txBody>
                    <a:bodyPr/>
                    <a:lstStyle/>
                    <a:p>
                      <a:pPr marL="67945">
                        <a:lnSpc>
                          <a:spcPts val="1365"/>
                        </a:lnSpc>
                        <a:spcAft>
                          <a:spcPts val="0"/>
                        </a:spcAft>
                      </a:pPr>
                      <a:r>
                        <a:rPr lang="en-US" sz="1200" b="1" i="1"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100" dirty="0">
                        <a:solidFill>
                          <a:schemeClr val="tx1"/>
                        </a:solidFill>
                        <a:effectLst/>
                        <a:latin typeface="+mn-lt"/>
                        <a:ea typeface="Times New Roman" panose="02020603050405020304" pitchFamily="18" charset="0"/>
                        <a:cs typeface="Mangal" panose="02040503050203030202" pitchFamily="18" charset="0"/>
                      </a:endParaRPr>
                    </a:p>
                    <a:p>
                      <a:pPr marL="67945">
                        <a:spcBef>
                          <a:spcPts val="30"/>
                        </a:spcBef>
                        <a:spcAft>
                          <a:spcPts val="0"/>
                        </a:spcAft>
                      </a:pPr>
                      <a:r>
                        <a:rPr lang="en-US" sz="1150" dirty="0">
                          <a:solidFill>
                            <a:schemeClr val="tx1"/>
                          </a:solidFill>
                          <a:effectLst/>
                          <a:latin typeface="+mn-lt"/>
                          <a:ea typeface="Times New Roman" panose="02020603050405020304" pitchFamily="18" charset="0"/>
                          <a:cs typeface="Mangal" panose="02040503050203030202" pitchFamily="18" charset="0"/>
                        </a:rPr>
                        <a:t> </a:t>
                      </a:r>
                      <a:r>
                        <a:rPr lang="en-US" sz="1200" b="0" i="1" dirty="0">
                          <a:solidFill>
                            <a:schemeClr val="tx1"/>
                          </a:solidFill>
                          <a:effectLst/>
                          <a:latin typeface="+mn-lt"/>
                          <a:ea typeface="Times New Roman" panose="02020603050405020304" pitchFamily="18" charset="0"/>
                          <a:cs typeface="Mangal" panose="02040503050203030202" pitchFamily="18" charset="0"/>
                        </a:rPr>
                        <a:t>Self-Explanatory</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640437565"/>
                  </a:ext>
                </a:extLst>
              </a:tr>
              <a:tr h="357505">
                <a:tc>
                  <a:txBody>
                    <a:bodyPr/>
                    <a:lstStyle/>
                    <a:p>
                      <a:pPr marL="449580" marR="184785" indent="-38163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4.5.2. Publication of technical magazines, newsletters, etc.</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13360" algn="r">
                        <a:lnSpc>
                          <a:spcPts val="1355"/>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55"/>
                        </a:lnSpc>
                        <a:spcAft>
                          <a:spcPts val="0"/>
                        </a:spcAft>
                        <a:buSzPts val="1200"/>
                        <a:buFont typeface="Times New Roman" panose="02020603050405020304" pitchFamily="18" charset="0"/>
                        <a:buAutoNum type="alphaUcPeriod"/>
                        <a:tabLst>
                          <a:tab pos="400050" algn="l"/>
                          <a:tab pos="400685" algn="l"/>
                        </a:tabLst>
                      </a:pPr>
                      <a:r>
                        <a:rPr lang="en-US" sz="1200" b="0" spc="-5" dirty="0">
                          <a:solidFill>
                            <a:schemeClr val="tx1"/>
                          </a:solidFill>
                          <a:effectLst/>
                          <a:latin typeface="+mn-lt"/>
                          <a:ea typeface="Times New Roman" panose="02020603050405020304" pitchFamily="18" charset="0"/>
                          <a:cs typeface="Mangal" panose="02040503050203030202" pitchFamily="18" charset="0"/>
                        </a:rPr>
                        <a:t>Quality &amp; Relevance of the contents and Print Material</a:t>
                      </a:r>
                      <a:r>
                        <a:rPr lang="en-US" sz="1200" b="0" spc="-40" dirty="0">
                          <a:solidFill>
                            <a:schemeClr val="tx1"/>
                          </a:solidFill>
                          <a:effectLst/>
                          <a:latin typeface="+mn-lt"/>
                          <a:ea typeface="Times New Roman" panose="02020603050405020304" pitchFamily="18" charset="0"/>
                          <a:cs typeface="Mangal" panose="02040503050203030202" pitchFamily="18" charset="0"/>
                        </a:rPr>
                        <a:t> </a:t>
                      </a:r>
                      <a:r>
                        <a:rPr lang="en-US" sz="1200" b="0" spc="-5" dirty="0">
                          <a:solidFill>
                            <a:schemeClr val="tx1"/>
                          </a:solidFill>
                          <a:effectLst/>
                          <a:latin typeface="+mn-lt"/>
                          <a:ea typeface="Times New Roman" panose="02020603050405020304" pitchFamily="18" charset="0"/>
                          <a:cs typeface="Mangal" panose="02040503050203030202" pitchFamily="18" charset="0"/>
                        </a:rPr>
                        <a:t>(3)</a:t>
                      </a:r>
                      <a:endParaRPr lang="en-IN" sz="1100" b="0" spc="-5"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400050" algn="l"/>
                          <a:tab pos="400685" algn="l"/>
                        </a:tabLst>
                      </a:pPr>
                      <a:r>
                        <a:rPr lang="en-US" sz="1200" b="0" spc="-5" dirty="0">
                          <a:solidFill>
                            <a:schemeClr val="tx1"/>
                          </a:solidFill>
                          <a:effectLst/>
                          <a:latin typeface="+mn-lt"/>
                          <a:ea typeface="Times New Roman" panose="02020603050405020304" pitchFamily="18" charset="0"/>
                          <a:cs typeface="Mangal" panose="02040503050203030202" pitchFamily="18" charset="0"/>
                        </a:rPr>
                        <a:t>Participation of Students from the program (2)</a:t>
                      </a:r>
                      <a:endParaRPr lang="en-IN" sz="1100" b="0" spc="-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81067548"/>
                  </a:ext>
                </a:extLst>
              </a:tr>
              <a:tr h="357505">
                <a:tc gridSpan="3">
                  <a:txBody>
                    <a:bodyPr/>
                    <a:lstStyle/>
                    <a:p>
                      <a:pPr marL="67945">
                        <a:lnSpc>
                          <a:spcPts val="137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150" i="1" dirty="0">
                          <a:solidFill>
                            <a:schemeClr val="tx1"/>
                          </a:solidFill>
                          <a:effectLst/>
                          <a:latin typeface="+mn-lt"/>
                          <a:ea typeface="Times New Roman" panose="02020603050405020304" pitchFamily="18" charset="0"/>
                          <a:cs typeface="Mangal" panose="02040503050203030202" pitchFamily="18" charset="0"/>
                        </a:rPr>
                        <a:t> </a:t>
                      </a:r>
                      <a:endParaRPr lang="en-IN" sz="1100" i="1"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238125" algn="l"/>
                        </a:tabLst>
                      </a:pPr>
                      <a:r>
                        <a:rPr lang="en-US" sz="1200" b="0" i="1" spc="-10" dirty="0">
                          <a:solidFill>
                            <a:schemeClr val="tx1"/>
                          </a:solidFill>
                          <a:effectLst/>
                          <a:latin typeface="+mn-lt"/>
                          <a:ea typeface="Times New Roman" panose="02020603050405020304" pitchFamily="18" charset="0"/>
                          <a:cs typeface="Mangal" panose="02040503050203030202" pitchFamily="18" charset="0"/>
                        </a:rPr>
                        <a:t>Documentary</a:t>
                      </a:r>
                      <a:r>
                        <a:rPr lang="en-US" sz="1200" b="0" i="1" spc="5" dirty="0">
                          <a:solidFill>
                            <a:schemeClr val="tx1"/>
                          </a:solidFill>
                          <a:effectLst/>
                          <a:latin typeface="+mn-lt"/>
                          <a:ea typeface="Times New Roman" panose="02020603050405020304" pitchFamily="18" charset="0"/>
                          <a:cs typeface="Mangal" panose="02040503050203030202" pitchFamily="18" charset="0"/>
                        </a:rPr>
                        <a:t> </a:t>
                      </a:r>
                      <a:r>
                        <a:rPr lang="en-US" sz="1200" b="0" i="1" spc="-10" dirty="0">
                          <a:solidFill>
                            <a:schemeClr val="tx1"/>
                          </a:solidFill>
                          <a:effectLst/>
                          <a:latin typeface="+mn-lt"/>
                          <a:ea typeface="Times New Roman" panose="02020603050405020304" pitchFamily="18" charset="0"/>
                          <a:cs typeface="Mangal" panose="02040503050203030202" pitchFamily="18" charset="0"/>
                        </a:rPr>
                        <a:t>evidence</a:t>
                      </a:r>
                      <a:endParaRPr lang="en-IN" sz="1100" b="0" i="1"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238125" algn="l"/>
                        </a:tabLst>
                      </a:pPr>
                      <a:r>
                        <a:rPr lang="en-US" sz="1200" b="0" i="1" spc="-10" dirty="0">
                          <a:solidFill>
                            <a:schemeClr val="tx1"/>
                          </a:solidFill>
                          <a:effectLst/>
                          <a:latin typeface="+mn-lt"/>
                          <a:ea typeface="Times New Roman" panose="02020603050405020304" pitchFamily="18" charset="0"/>
                          <a:cs typeface="Mangal" panose="02040503050203030202" pitchFamily="18" charset="0"/>
                        </a:rPr>
                        <a:t>Documentary evidence - Students participation (also to be confirmed during interaction with the</a:t>
                      </a:r>
                      <a:r>
                        <a:rPr lang="en-US" sz="1200" b="0" i="1" spc="-15" dirty="0">
                          <a:solidFill>
                            <a:schemeClr val="tx1"/>
                          </a:solidFill>
                          <a:effectLst/>
                          <a:latin typeface="+mn-lt"/>
                          <a:ea typeface="Times New Roman" panose="02020603050405020304" pitchFamily="18" charset="0"/>
                          <a:cs typeface="Mangal" panose="02040503050203030202" pitchFamily="18" charset="0"/>
                        </a:rPr>
                        <a:t> </a:t>
                      </a:r>
                      <a:r>
                        <a:rPr lang="en-US" sz="1200" b="0" i="1" spc="-10" dirty="0">
                          <a:solidFill>
                            <a:schemeClr val="tx1"/>
                          </a:solidFill>
                          <a:effectLst/>
                          <a:latin typeface="+mn-lt"/>
                          <a:ea typeface="Times New Roman" panose="02020603050405020304" pitchFamily="18" charset="0"/>
                          <a:cs typeface="Mangal" panose="02040503050203030202" pitchFamily="18" charset="0"/>
                        </a:rPr>
                        <a:t>students)</a:t>
                      </a:r>
                      <a:endParaRPr lang="en-IN" sz="1100" b="0" i="1"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252858871"/>
                  </a:ext>
                </a:extLst>
              </a:tr>
              <a:tr h="357505">
                <a:tc>
                  <a:txBody>
                    <a:bodyPr/>
                    <a:lstStyle/>
                    <a:p>
                      <a:pPr marL="449580" marR="129540" indent="-38163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4.5.3. Participation in inter-institute events by students of the program of</a:t>
                      </a:r>
                      <a:endParaRPr lang="en-IN" sz="1100" dirty="0">
                        <a:solidFill>
                          <a:schemeClr val="tx1"/>
                        </a:solidFill>
                        <a:effectLst/>
                        <a:latin typeface="+mn-lt"/>
                        <a:ea typeface="Times New Roman" panose="02020603050405020304" pitchFamily="18" charset="0"/>
                        <a:cs typeface="Mangal" panose="02040503050203030202" pitchFamily="18" charset="0"/>
                      </a:endParaRPr>
                    </a:p>
                    <a:p>
                      <a:pPr marL="449580">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study </a:t>
                      </a:r>
                      <a:r>
                        <a:rPr lang="en-US" sz="1200" b="1" dirty="0">
                          <a:solidFill>
                            <a:schemeClr val="tx1"/>
                          </a:solidFill>
                          <a:effectLst/>
                          <a:latin typeface="+mn-lt"/>
                          <a:ea typeface="Times New Roman" panose="02020603050405020304" pitchFamily="18" charset="0"/>
                          <a:cs typeface="Mangal" panose="02040503050203030202" pitchFamily="18" charset="0"/>
                        </a:rPr>
                        <a:t>(at other institutions)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31775" algn="r">
                        <a:lnSpc>
                          <a:spcPts val="134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40"/>
                        </a:lnSpc>
                        <a:spcAft>
                          <a:spcPts val="0"/>
                        </a:spcAft>
                        <a:buSzPts val="1200"/>
                        <a:buFont typeface="Times New Roman" panose="02020603050405020304" pitchFamily="18" charset="0"/>
                        <a:buAutoNum type="alphaUcPeriod"/>
                        <a:tabLst>
                          <a:tab pos="354965" algn="l"/>
                        </a:tabLst>
                      </a:pPr>
                      <a:r>
                        <a:rPr lang="en-US" sz="1200" b="0" spc="-5" dirty="0">
                          <a:solidFill>
                            <a:schemeClr val="tx1"/>
                          </a:solidFill>
                          <a:effectLst/>
                          <a:latin typeface="+mn-lt"/>
                          <a:ea typeface="Times New Roman" panose="02020603050405020304" pitchFamily="18" charset="0"/>
                          <a:cs typeface="Mangal" panose="02040503050203030202" pitchFamily="18" charset="0"/>
                        </a:rPr>
                        <a:t>Events within the state</a:t>
                      </a:r>
                      <a:r>
                        <a:rPr lang="en-US" sz="1200" b="0" spc="-10" dirty="0">
                          <a:solidFill>
                            <a:schemeClr val="tx1"/>
                          </a:solidFill>
                          <a:effectLst/>
                          <a:latin typeface="+mn-lt"/>
                          <a:ea typeface="Times New Roman" panose="02020603050405020304" pitchFamily="18" charset="0"/>
                          <a:cs typeface="Mangal" panose="02040503050203030202" pitchFamily="18" charset="0"/>
                        </a:rPr>
                        <a:t> </a:t>
                      </a:r>
                      <a:r>
                        <a:rPr lang="en-US" sz="1200" b="0" spc="-5" dirty="0">
                          <a:solidFill>
                            <a:schemeClr val="tx1"/>
                          </a:solidFill>
                          <a:effectLst/>
                          <a:latin typeface="+mn-lt"/>
                          <a:ea typeface="Times New Roman" panose="02020603050405020304" pitchFamily="18" charset="0"/>
                          <a:cs typeface="Mangal" panose="02040503050203030202" pitchFamily="18" charset="0"/>
                        </a:rPr>
                        <a:t>(2)</a:t>
                      </a:r>
                      <a:endParaRPr lang="en-IN" sz="1100" b="0" spc="-5"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354965" algn="l"/>
                        </a:tabLst>
                      </a:pPr>
                      <a:r>
                        <a:rPr lang="en-US" sz="1200" b="0" spc="-5" dirty="0">
                          <a:solidFill>
                            <a:schemeClr val="tx1"/>
                          </a:solidFill>
                          <a:effectLst/>
                          <a:latin typeface="+mn-lt"/>
                          <a:ea typeface="Times New Roman" panose="02020603050405020304" pitchFamily="18" charset="0"/>
                          <a:cs typeface="Mangal" panose="02040503050203030202" pitchFamily="18" charset="0"/>
                        </a:rPr>
                        <a:t>Events outside the state</a:t>
                      </a:r>
                      <a:r>
                        <a:rPr lang="en-US" sz="1200" b="0" spc="-15" dirty="0">
                          <a:solidFill>
                            <a:schemeClr val="tx1"/>
                          </a:solidFill>
                          <a:effectLst/>
                          <a:latin typeface="+mn-lt"/>
                          <a:ea typeface="Times New Roman" panose="02020603050405020304" pitchFamily="18" charset="0"/>
                          <a:cs typeface="Mangal" panose="02040503050203030202" pitchFamily="18" charset="0"/>
                        </a:rPr>
                        <a:t> </a:t>
                      </a:r>
                      <a:r>
                        <a:rPr lang="en-US" sz="1200" b="0" spc="-5" dirty="0">
                          <a:solidFill>
                            <a:schemeClr val="tx1"/>
                          </a:solidFill>
                          <a:effectLst/>
                          <a:latin typeface="+mn-lt"/>
                          <a:ea typeface="Times New Roman" panose="02020603050405020304" pitchFamily="18" charset="0"/>
                          <a:cs typeface="Mangal" panose="02040503050203030202" pitchFamily="18" charset="0"/>
                        </a:rPr>
                        <a:t>(3)</a:t>
                      </a:r>
                      <a:endParaRPr lang="en-IN" sz="1100" b="0" spc="-5"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354965" algn="l"/>
                        </a:tabLst>
                      </a:pPr>
                      <a:r>
                        <a:rPr lang="en-US" sz="1200" b="0" spc="-5" dirty="0">
                          <a:solidFill>
                            <a:schemeClr val="tx1"/>
                          </a:solidFill>
                          <a:effectLst/>
                          <a:latin typeface="+mn-lt"/>
                          <a:ea typeface="Times New Roman" panose="02020603050405020304" pitchFamily="18" charset="0"/>
                          <a:cs typeface="Mangal" panose="02040503050203030202" pitchFamily="18" charset="0"/>
                        </a:rPr>
                        <a:t>Prizes/awards received in such events (5)</a:t>
                      </a:r>
                      <a:endParaRPr lang="en-IN" sz="1100" b="0" spc="-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88067666"/>
                  </a:ext>
                </a:extLst>
              </a:tr>
              <a:tr h="357505">
                <a:tc gridSpan="3">
                  <a:txBody>
                    <a:bodyPr/>
                    <a:lstStyle/>
                    <a:p>
                      <a:pPr marL="67945">
                        <a:lnSpc>
                          <a:spcPts val="1365"/>
                        </a:lnSpc>
                        <a:spcAft>
                          <a:spcPts val="0"/>
                        </a:spcAft>
                      </a:pPr>
                      <a:r>
                        <a:rPr lang="en-US" sz="1200" b="1" i="1"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100" dirty="0">
                        <a:solidFill>
                          <a:schemeClr val="tx1"/>
                        </a:solidFill>
                        <a:effectLst/>
                        <a:latin typeface="+mn-lt"/>
                        <a:ea typeface="Times New Roman" panose="02020603050405020304" pitchFamily="18" charset="0"/>
                        <a:cs typeface="Mangal" panose="02040503050203030202" pitchFamily="18" charset="0"/>
                      </a:endParaRPr>
                    </a:p>
                    <a:p>
                      <a:pPr marL="67945">
                        <a:spcBef>
                          <a:spcPts val="30"/>
                        </a:spcBef>
                        <a:spcAft>
                          <a:spcPts val="0"/>
                        </a:spcAft>
                      </a:pPr>
                      <a:r>
                        <a:rPr lang="en-US" sz="1150" dirty="0">
                          <a:solidFill>
                            <a:schemeClr val="tx1"/>
                          </a:solidFill>
                          <a:effectLst/>
                          <a:latin typeface="+mn-lt"/>
                          <a:ea typeface="Times New Roman" panose="02020603050405020304" pitchFamily="18" charset="0"/>
                          <a:cs typeface="Mangal" panose="02040503050203030202" pitchFamily="18" charset="0"/>
                        </a:rPr>
                        <a:t> </a:t>
                      </a:r>
                      <a:r>
                        <a:rPr lang="en-US" sz="1200" b="0" i="0" dirty="0">
                          <a:solidFill>
                            <a:schemeClr val="tx1"/>
                          </a:solidFill>
                          <a:effectLst/>
                          <a:latin typeface="+mn-lt"/>
                          <a:ea typeface="Times New Roman" panose="02020603050405020304" pitchFamily="18" charset="0"/>
                          <a:cs typeface="Mangal" panose="02040503050203030202" pitchFamily="18" charset="0"/>
                        </a:rPr>
                        <a:t>A.B.&amp; C. Quality of events and documentary evidence</a:t>
                      </a:r>
                      <a:endParaRPr lang="en-IN" sz="1100" b="0" i="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102921677"/>
                  </a:ext>
                </a:extLst>
              </a:tr>
              <a:tr h="357505">
                <a:tc>
                  <a:txBody>
                    <a:bodyPr/>
                    <a:lstStyle/>
                    <a:p>
                      <a:pPr marL="67945">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Total:</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193675" algn="r">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100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33572172"/>
                  </a:ext>
                </a:extLst>
              </a:tr>
            </a:tbl>
          </a:graphicData>
        </a:graphic>
      </p:graphicFrame>
    </p:spTree>
    <p:extLst>
      <p:ext uri="{BB962C8B-B14F-4D97-AF65-F5344CB8AC3E}">
        <p14:creationId xmlns:p14="http://schemas.microsoft.com/office/powerpoint/2010/main" val="3746593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0" y="188641"/>
            <a:ext cx="4572000" cy="646331"/>
          </a:xfrm>
          <a:prstGeom prst="rect">
            <a:avLst/>
          </a:prstGeom>
        </p:spPr>
        <p:txBody>
          <a:bodyPr>
            <a:spAutoFit/>
          </a:bodyPr>
          <a:lstStyle/>
          <a:p>
            <a:pPr algn="ctr"/>
            <a:r>
              <a:rPr lang="en-US" b="1" dirty="0"/>
              <a:t>ANNEXURE I</a:t>
            </a:r>
            <a:endParaRPr lang="en-IN" dirty="0"/>
          </a:p>
          <a:p>
            <a:pPr lvl="0" algn="ctr"/>
            <a:r>
              <a:rPr lang="en-US" b="1" dirty="0"/>
              <a:t>(A) PROGRAM OUTCOMES</a:t>
            </a:r>
            <a:endParaRPr lang="en-IN" dirty="0"/>
          </a:p>
        </p:txBody>
      </p:sp>
      <p:sp>
        <p:nvSpPr>
          <p:cNvPr id="3" name="Rectangle 2"/>
          <p:cNvSpPr/>
          <p:nvPr/>
        </p:nvSpPr>
        <p:spPr>
          <a:xfrm>
            <a:off x="1935892" y="832022"/>
            <a:ext cx="8408580" cy="5216813"/>
          </a:xfrm>
          <a:prstGeom prst="rect">
            <a:avLst/>
          </a:prstGeom>
        </p:spPr>
        <p:txBody>
          <a:bodyPr wrap="square">
            <a:spAutoFit/>
          </a:bodyPr>
          <a:lstStyle/>
          <a:p>
            <a:r>
              <a:rPr lang="en-US" sz="1600" b="1" dirty="0"/>
              <a:t>Engineering Graduates will be able to:</a:t>
            </a:r>
          </a:p>
          <a:p>
            <a:endParaRPr lang="en-IN" sz="1050" b="1" dirty="0"/>
          </a:p>
          <a:p>
            <a:pPr marL="342900" lvl="0" indent="-342900">
              <a:buFont typeface="+mj-lt"/>
              <a:buAutoNum type="arabicPeriod"/>
            </a:pPr>
            <a:r>
              <a:rPr lang="en-US" sz="1600" b="1" dirty="0"/>
              <a:t>Engineering knowledge: Apply the knowledge of mathematics, science, engineering fundamentals, and an engineering specialization to the solution of </a:t>
            </a:r>
            <a:r>
              <a:rPr lang="en-US" sz="1600" b="1" dirty="0">
                <a:solidFill>
                  <a:srgbClr val="C00000"/>
                </a:solidFill>
              </a:rPr>
              <a:t>complex engineering problems.</a:t>
            </a:r>
            <a:endParaRPr lang="en-IN" sz="1600" b="1" dirty="0">
              <a:solidFill>
                <a:srgbClr val="C00000"/>
              </a:solidFill>
            </a:endParaRPr>
          </a:p>
          <a:p>
            <a:pPr marL="228600" lvl="0" indent="-228600">
              <a:buFont typeface="+mj-lt"/>
              <a:buAutoNum type="arabicPeriod"/>
            </a:pPr>
            <a:endParaRPr lang="en-US" sz="1050" b="1" dirty="0"/>
          </a:p>
          <a:p>
            <a:pPr marL="342900" lvl="0" indent="-342900">
              <a:buFont typeface="+mj-lt"/>
              <a:buAutoNum type="arabicPeriod"/>
            </a:pPr>
            <a:r>
              <a:rPr lang="en-US" sz="1600" b="1" dirty="0"/>
              <a:t>Problem analysis: Identify, formulate, review research literature, and analyze </a:t>
            </a:r>
            <a:r>
              <a:rPr lang="en-US" sz="1600" b="1" dirty="0">
                <a:solidFill>
                  <a:srgbClr val="C00000"/>
                </a:solidFill>
              </a:rPr>
              <a:t>complex engineering problems </a:t>
            </a:r>
            <a:r>
              <a:rPr lang="en-US" sz="1600" b="1" dirty="0"/>
              <a:t>reaching substantiated conclusions using first principles of mathematics, natural sciences, and engineering sciences.</a:t>
            </a:r>
            <a:endParaRPr lang="en-IN" sz="1600" b="1" dirty="0"/>
          </a:p>
          <a:p>
            <a:pPr marL="228600" lvl="0" indent="-228600">
              <a:buFont typeface="+mj-lt"/>
              <a:buAutoNum type="arabicPeriod"/>
            </a:pPr>
            <a:endParaRPr lang="en-US" sz="1100" b="1" dirty="0"/>
          </a:p>
          <a:p>
            <a:pPr marL="342900" lvl="0" indent="-342900">
              <a:buFont typeface="+mj-lt"/>
              <a:buAutoNum type="arabicPeriod"/>
            </a:pPr>
            <a:r>
              <a:rPr lang="en-US" sz="1600" b="1" dirty="0"/>
              <a:t>Design/development of solutions: Design solutions for </a:t>
            </a:r>
            <a:r>
              <a:rPr lang="en-US" sz="1600" b="1" dirty="0">
                <a:solidFill>
                  <a:srgbClr val="C00000"/>
                </a:solidFill>
              </a:rPr>
              <a:t>complex engineering problems</a:t>
            </a:r>
            <a:r>
              <a:rPr lang="en-US" sz="1600" b="1" dirty="0"/>
              <a:t> and design system components or processes that meet the specified needs with appropriate consideration for the public health and safety, and the cultural, societal, and environmental considerations.</a:t>
            </a:r>
            <a:endParaRPr lang="en-IN" sz="1600" b="1" dirty="0"/>
          </a:p>
          <a:p>
            <a:pPr marL="228600" lvl="0" indent="-228600">
              <a:buFont typeface="+mj-lt"/>
              <a:buAutoNum type="arabicPeriod"/>
            </a:pPr>
            <a:endParaRPr lang="en-US" sz="1100" b="1" dirty="0"/>
          </a:p>
          <a:p>
            <a:pPr marL="342900" lvl="0" indent="-342900">
              <a:buFont typeface="+mj-lt"/>
              <a:buAutoNum type="arabicPeriod"/>
            </a:pPr>
            <a:r>
              <a:rPr lang="en-US" sz="1600" b="1" dirty="0"/>
              <a:t>Conduct investigations of </a:t>
            </a:r>
            <a:r>
              <a:rPr lang="en-US" sz="1600" b="1" dirty="0">
                <a:solidFill>
                  <a:srgbClr val="C00000"/>
                </a:solidFill>
              </a:rPr>
              <a:t>complex problems</a:t>
            </a:r>
            <a:r>
              <a:rPr lang="en-US" sz="1600" b="1" dirty="0"/>
              <a:t>: Use research-based knowledge and research methods including design of experiments, analysis and interpretation of data, and synthesis of the information to provide valid conclusions.</a:t>
            </a:r>
            <a:endParaRPr lang="en-IN" sz="1600" b="1" dirty="0"/>
          </a:p>
          <a:p>
            <a:pPr marL="228600" lvl="0" indent="-228600">
              <a:buFont typeface="+mj-lt"/>
              <a:buAutoNum type="arabicPeriod"/>
            </a:pPr>
            <a:endParaRPr lang="en-US" sz="1100" b="1" dirty="0"/>
          </a:p>
          <a:p>
            <a:pPr marL="342900" lvl="0" indent="-342900">
              <a:buFont typeface="+mj-lt"/>
              <a:buAutoNum type="arabicPeriod"/>
            </a:pPr>
            <a:r>
              <a:rPr lang="en-US" sz="1600" b="1" dirty="0"/>
              <a:t>Modern tool usage: Create, select, and apply appropriate techniques, resources, and modern engineering and IT tools including prediction and modeling to </a:t>
            </a:r>
            <a:r>
              <a:rPr lang="en-US" sz="1600" b="1" dirty="0">
                <a:solidFill>
                  <a:srgbClr val="C00000"/>
                </a:solidFill>
              </a:rPr>
              <a:t>complex engineering </a:t>
            </a:r>
            <a:r>
              <a:rPr lang="en-US" sz="1600" b="1" dirty="0"/>
              <a:t>activities with an understanding of the limitations.</a:t>
            </a:r>
            <a:endParaRPr lang="en-IN" sz="1600" b="1" dirty="0"/>
          </a:p>
        </p:txBody>
      </p:sp>
      <p:sp>
        <p:nvSpPr>
          <p:cNvPr id="5" name="Slide Number Placeholder 4">
            <a:extLst>
              <a:ext uri="{FF2B5EF4-FFF2-40B4-BE49-F238E27FC236}">
                <a16:creationId xmlns:a16="http://schemas.microsoft.com/office/drawing/2014/main" id="{FEEF26DA-D1F0-4FC5-8295-A57995B9C8EE}"/>
              </a:ext>
            </a:extLst>
          </p:cNvPr>
          <p:cNvSpPr>
            <a:spLocks noGrp="1"/>
          </p:cNvSpPr>
          <p:nvPr>
            <p:ph type="sldNum" sz="quarter" idx="12"/>
          </p:nvPr>
        </p:nvSpPr>
        <p:spPr/>
        <p:txBody>
          <a:bodyPr/>
          <a:lstStyle/>
          <a:p>
            <a:fld id="{422658B8-A02A-475D-9AE9-842168B0879B}" type="slidenum">
              <a:rPr lang="en-IN" smtClean="0"/>
              <a:t>12</a:t>
            </a:fld>
            <a:endParaRPr lang="en-IN" dirty="0"/>
          </a:p>
        </p:txBody>
      </p:sp>
      <p:sp>
        <p:nvSpPr>
          <p:cNvPr id="4" name="Rectangle 3">
            <a:extLst>
              <a:ext uri="{FF2B5EF4-FFF2-40B4-BE49-F238E27FC236}">
                <a16:creationId xmlns:a16="http://schemas.microsoft.com/office/drawing/2014/main" id="{36072897-EE63-4904-8346-7F9D7109B249}"/>
              </a:ext>
            </a:extLst>
          </p:cNvPr>
          <p:cNvSpPr/>
          <p:nvPr/>
        </p:nvSpPr>
        <p:spPr>
          <a:xfrm>
            <a:off x="963827" y="188641"/>
            <a:ext cx="10305535" cy="626158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9480745"/>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00B8C32-E66B-4344-BA81-CAA8D5878AF3}"/>
              </a:ext>
            </a:extLst>
          </p:cNvPr>
          <p:cNvSpPr/>
          <p:nvPr/>
        </p:nvSpPr>
        <p:spPr>
          <a:xfrm>
            <a:off x="393192" y="75966"/>
            <a:ext cx="5629656" cy="369332"/>
          </a:xfrm>
          <a:prstGeom prst="rect">
            <a:avLst/>
          </a:prstGeom>
        </p:spPr>
        <p:txBody>
          <a:bodyPr wrap="square">
            <a:spAutoFit/>
          </a:bodyPr>
          <a:lstStyle/>
          <a:p>
            <a:pPr>
              <a:spcBef>
                <a:spcPts val="450"/>
              </a:spcBef>
              <a:spcAft>
                <a:spcPts val="0"/>
              </a:spcAft>
            </a:pPr>
            <a:r>
              <a:rPr lang="en-US" b="1" dirty="0">
                <a:latin typeface="+mj-lt"/>
                <a:ea typeface="Times New Roman" panose="02020603050405020304" pitchFamily="18" charset="0"/>
              </a:rPr>
              <a:t>Criterion 5: Faculty Information and Contributions (200)</a:t>
            </a:r>
            <a:endParaRPr lang="en-IN" sz="1600" dirty="0">
              <a:effectLst/>
              <a:latin typeface="+mj-lt"/>
              <a:ea typeface="Times New Roman" panose="02020603050405020304" pitchFamily="18" charset="0"/>
            </a:endParaRPr>
          </a:p>
        </p:txBody>
      </p:sp>
      <p:graphicFrame>
        <p:nvGraphicFramePr>
          <p:cNvPr id="5" name="Table 4">
            <a:extLst>
              <a:ext uri="{FF2B5EF4-FFF2-40B4-BE49-F238E27FC236}">
                <a16:creationId xmlns:a16="http://schemas.microsoft.com/office/drawing/2014/main" id="{85605B64-C021-4BFF-AA53-1226218CAA41}"/>
              </a:ext>
            </a:extLst>
          </p:cNvPr>
          <p:cNvGraphicFramePr>
            <a:graphicFrameLocks noGrp="1"/>
          </p:cNvGraphicFramePr>
          <p:nvPr/>
        </p:nvGraphicFramePr>
        <p:xfrm>
          <a:off x="466344" y="445298"/>
          <a:ext cx="11558016" cy="6340282"/>
        </p:xfrm>
        <a:graphic>
          <a:graphicData uri="http://schemas.openxmlformats.org/drawingml/2006/table">
            <a:tbl>
              <a:tblPr firstRow="1" firstCol="1" lastRow="1" lastCol="1" bandRow="1" bandCol="1">
                <a:tableStyleId>{5C22544A-7EE6-4342-B048-85BDC9FD1C3A}</a:tableStyleId>
              </a:tblPr>
              <a:tblGrid>
                <a:gridCol w="3318420">
                  <a:extLst>
                    <a:ext uri="{9D8B030D-6E8A-4147-A177-3AD203B41FA5}">
                      <a16:colId xmlns:a16="http://schemas.microsoft.com/office/drawing/2014/main" val="1218654365"/>
                    </a:ext>
                  </a:extLst>
                </a:gridCol>
                <a:gridCol w="686569">
                  <a:extLst>
                    <a:ext uri="{9D8B030D-6E8A-4147-A177-3AD203B41FA5}">
                      <a16:colId xmlns:a16="http://schemas.microsoft.com/office/drawing/2014/main" val="1605270188"/>
                    </a:ext>
                  </a:extLst>
                </a:gridCol>
                <a:gridCol w="7553027">
                  <a:extLst>
                    <a:ext uri="{9D8B030D-6E8A-4147-A177-3AD203B41FA5}">
                      <a16:colId xmlns:a16="http://schemas.microsoft.com/office/drawing/2014/main" val="3950201915"/>
                    </a:ext>
                  </a:extLst>
                </a:gridCol>
              </a:tblGrid>
              <a:tr h="177681">
                <a:tc>
                  <a:txBody>
                    <a:bodyPr/>
                    <a:lstStyle/>
                    <a:p>
                      <a:pPr marL="0" marR="953770" indent="0" algn="ctr">
                        <a:lnSpc>
                          <a:spcPts val="1365"/>
                        </a:lnSpc>
                        <a:spcAft>
                          <a:spcPts val="0"/>
                        </a:spcAft>
                      </a:pPr>
                      <a:r>
                        <a:rPr lang="en-US" sz="1200" b="1" dirty="0">
                          <a:solidFill>
                            <a:schemeClr val="tx1"/>
                          </a:solidFill>
                          <a:effectLst/>
                        </a:rPr>
                        <a:t>Sub Criteria</a:t>
                      </a:r>
                      <a:endParaRPr lang="en-IN" sz="1200" b="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0165" algn="ctr">
                        <a:lnSpc>
                          <a:spcPts val="1365"/>
                        </a:lnSpc>
                        <a:spcAft>
                          <a:spcPts val="0"/>
                        </a:spcAft>
                      </a:pPr>
                      <a:r>
                        <a:rPr lang="en-US" sz="1200" b="1" dirty="0">
                          <a:solidFill>
                            <a:schemeClr val="tx1"/>
                          </a:solidFill>
                          <a:effectLst/>
                        </a:rPr>
                        <a:t>Marks</a:t>
                      </a:r>
                      <a:endParaRPr lang="en-IN" sz="1200" b="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82563" marR="2403475" indent="0" algn="ctr">
                        <a:lnSpc>
                          <a:spcPts val="1365"/>
                        </a:lnSpc>
                        <a:spcAft>
                          <a:spcPts val="0"/>
                        </a:spcAft>
                      </a:pPr>
                      <a:r>
                        <a:rPr lang="en-US" sz="1200" b="1" dirty="0">
                          <a:solidFill>
                            <a:schemeClr val="tx1"/>
                          </a:solidFill>
                          <a:effectLst/>
                        </a:rPr>
                        <a:t>Evaluation Guidelines</a:t>
                      </a:r>
                      <a:endParaRPr lang="en-IN" sz="1200" b="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40691057"/>
                  </a:ext>
                </a:extLst>
              </a:tr>
              <a:tr h="1538211">
                <a:tc>
                  <a:txBody>
                    <a:bodyPr/>
                    <a:lstStyle/>
                    <a:p>
                      <a:pPr marL="67945">
                        <a:lnSpc>
                          <a:spcPts val="1365"/>
                        </a:lnSpc>
                        <a:spcAft>
                          <a:spcPts val="0"/>
                        </a:spcAft>
                      </a:pPr>
                      <a:r>
                        <a:rPr lang="en-US" sz="1200" dirty="0">
                          <a:solidFill>
                            <a:schemeClr val="tx1"/>
                          </a:solidFill>
                          <a:effectLst/>
                        </a:rPr>
                        <a:t>5.1. Student-Faculty Ratio (SFR)</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1435" algn="ctr">
                        <a:lnSpc>
                          <a:spcPts val="1365"/>
                        </a:lnSpc>
                        <a:spcAft>
                          <a:spcPts val="0"/>
                        </a:spcAft>
                      </a:pPr>
                      <a:r>
                        <a:rPr lang="en-US" sz="1200" dirty="0">
                          <a:solidFill>
                            <a:schemeClr val="tx1"/>
                          </a:solidFill>
                          <a:effectLst/>
                        </a:rPr>
                        <a:t>20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7150" marR="66675">
                        <a:spcBef>
                          <a:spcPts val="565"/>
                        </a:spcBef>
                        <a:spcAft>
                          <a:spcPts val="0"/>
                        </a:spcAft>
                      </a:pPr>
                      <a:r>
                        <a:rPr lang="en-US" sz="1200" b="0" dirty="0">
                          <a:solidFill>
                            <a:schemeClr val="tx1"/>
                          </a:solidFill>
                          <a:effectLst/>
                        </a:rPr>
                        <a:t>Marks to be given proportionally from a maximum of 20 to a minimum of 10 for average SFR between 15:1 to 25:1, and zero for average SFR higher than 25:1. Marks distribution is given as below:</a:t>
                      </a:r>
                      <a:endParaRPr lang="en-IN" sz="1200" b="0" dirty="0">
                        <a:solidFill>
                          <a:schemeClr val="tx1"/>
                        </a:solidFill>
                        <a:effectLst/>
                      </a:endParaRPr>
                    </a:p>
                    <a:p>
                      <a:pPr marL="67945">
                        <a:spcBef>
                          <a:spcPts val="40"/>
                        </a:spcBef>
                        <a:spcAft>
                          <a:spcPts val="0"/>
                        </a:spcAft>
                      </a:pPr>
                      <a:r>
                        <a:rPr lang="en-US" sz="1200" b="0" dirty="0">
                          <a:solidFill>
                            <a:schemeClr val="tx1"/>
                          </a:solidFill>
                          <a:effectLst/>
                        </a:rPr>
                        <a:t> &lt; = 15 -     20 Marks</a:t>
                      </a:r>
                      <a:endParaRPr lang="en-IN" sz="1200" b="0" dirty="0">
                        <a:solidFill>
                          <a:schemeClr val="tx1"/>
                        </a:solidFill>
                        <a:effectLst/>
                      </a:endParaRPr>
                    </a:p>
                    <a:p>
                      <a:pPr marL="67945">
                        <a:lnSpc>
                          <a:spcPts val="1260"/>
                        </a:lnSpc>
                        <a:spcAft>
                          <a:spcPts val="0"/>
                        </a:spcAft>
                        <a:tabLst>
                          <a:tab pos="709295" algn="l"/>
                        </a:tabLst>
                      </a:pPr>
                      <a:r>
                        <a:rPr lang="en-US" sz="1200" b="0" dirty="0">
                          <a:solidFill>
                            <a:schemeClr val="tx1"/>
                          </a:solidFill>
                          <a:effectLst/>
                        </a:rPr>
                        <a:t>&lt; = 17 </a:t>
                      </a:r>
                      <a:r>
                        <a:rPr lang="en-US" sz="1200" b="0" spc="150" dirty="0">
                          <a:solidFill>
                            <a:schemeClr val="tx1"/>
                          </a:solidFill>
                          <a:effectLst/>
                        </a:rPr>
                        <a:t> </a:t>
                      </a:r>
                      <a:r>
                        <a:rPr lang="en-US" sz="1200" b="0" dirty="0">
                          <a:solidFill>
                            <a:schemeClr val="tx1"/>
                          </a:solidFill>
                          <a:effectLst/>
                        </a:rPr>
                        <a:t>-	18 Marks</a:t>
                      </a:r>
                      <a:endParaRPr lang="en-IN" sz="1200" b="0" dirty="0">
                        <a:solidFill>
                          <a:schemeClr val="tx1"/>
                        </a:solidFill>
                        <a:effectLst/>
                      </a:endParaRPr>
                    </a:p>
                    <a:p>
                      <a:pPr marL="67945">
                        <a:lnSpc>
                          <a:spcPts val="1260"/>
                        </a:lnSpc>
                        <a:spcAft>
                          <a:spcPts val="0"/>
                        </a:spcAft>
                        <a:tabLst>
                          <a:tab pos="709295" algn="l"/>
                        </a:tabLst>
                      </a:pPr>
                      <a:r>
                        <a:rPr lang="en-US" sz="1200" b="0" dirty="0">
                          <a:solidFill>
                            <a:schemeClr val="tx1"/>
                          </a:solidFill>
                          <a:effectLst/>
                        </a:rPr>
                        <a:t>&lt; = 19 </a:t>
                      </a:r>
                      <a:r>
                        <a:rPr lang="en-US" sz="1200" b="0" spc="150" dirty="0">
                          <a:solidFill>
                            <a:schemeClr val="tx1"/>
                          </a:solidFill>
                          <a:effectLst/>
                        </a:rPr>
                        <a:t> </a:t>
                      </a:r>
                      <a:r>
                        <a:rPr lang="en-US" sz="1200" b="0" dirty="0">
                          <a:solidFill>
                            <a:schemeClr val="tx1"/>
                          </a:solidFill>
                          <a:effectLst/>
                        </a:rPr>
                        <a:t>-	16 Marks</a:t>
                      </a:r>
                      <a:endParaRPr lang="en-IN" sz="1200" b="0" dirty="0">
                        <a:solidFill>
                          <a:schemeClr val="tx1"/>
                        </a:solidFill>
                        <a:effectLst/>
                      </a:endParaRPr>
                    </a:p>
                    <a:p>
                      <a:pPr marL="67945">
                        <a:lnSpc>
                          <a:spcPts val="1260"/>
                        </a:lnSpc>
                        <a:spcBef>
                          <a:spcPts val="5"/>
                        </a:spcBef>
                        <a:spcAft>
                          <a:spcPts val="0"/>
                        </a:spcAft>
                        <a:tabLst>
                          <a:tab pos="709295" algn="l"/>
                        </a:tabLst>
                      </a:pPr>
                      <a:r>
                        <a:rPr lang="en-US" sz="1200" b="0" dirty="0">
                          <a:solidFill>
                            <a:schemeClr val="tx1"/>
                          </a:solidFill>
                          <a:effectLst/>
                        </a:rPr>
                        <a:t>&lt; = 21 </a:t>
                      </a:r>
                      <a:r>
                        <a:rPr lang="en-US" sz="1200" b="0" spc="150" dirty="0">
                          <a:solidFill>
                            <a:schemeClr val="tx1"/>
                          </a:solidFill>
                          <a:effectLst/>
                        </a:rPr>
                        <a:t> </a:t>
                      </a:r>
                      <a:r>
                        <a:rPr lang="en-US" sz="1200" b="0" dirty="0">
                          <a:solidFill>
                            <a:schemeClr val="tx1"/>
                          </a:solidFill>
                          <a:effectLst/>
                        </a:rPr>
                        <a:t>-	14 Marks</a:t>
                      </a:r>
                      <a:endParaRPr lang="en-IN" sz="1200" b="0" dirty="0">
                        <a:solidFill>
                          <a:schemeClr val="tx1"/>
                        </a:solidFill>
                        <a:effectLst/>
                      </a:endParaRPr>
                    </a:p>
                    <a:p>
                      <a:pPr marL="67945">
                        <a:lnSpc>
                          <a:spcPts val="1260"/>
                        </a:lnSpc>
                        <a:spcAft>
                          <a:spcPts val="0"/>
                        </a:spcAft>
                        <a:tabLst>
                          <a:tab pos="709295" algn="l"/>
                        </a:tabLst>
                      </a:pPr>
                      <a:r>
                        <a:rPr lang="en-US" sz="1200" b="0" dirty="0">
                          <a:solidFill>
                            <a:schemeClr val="tx1"/>
                          </a:solidFill>
                          <a:effectLst/>
                        </a:rPr>
                        <a:t>&lt; = 23 </a:t>
                      </a:r>
                      <a:r>
                        <a:rPr lang="en-US" sz="1200" b="0" spc="150" dirty="0">
                          <a:solidFill>
                            <a:schemeClr val="tx1"/>
                          </a:solidFill>
                          <a:effectLst/>
                        </a:rPr>
                        <a:t> </a:t>
                      </a:r>
                      <a:r>
                        <a:rPr lang="en-US" sz="1200" b="0" dirty="0">
                          <a:solidFill>
                            <a:schemeClr val="tx1"/>
                          </a:solidFill>
                          <a:effectLst/>
                        </a:rPr>
                        <a:t>-	12 Marks</a:t>
                      </a:r>
                      <a:endParaRPr lang="en-IN" sz="1200" b="0" dirty="0">
                        <a:solidFill>
                          <a:schemeClr val="tx1"/>
                        </a:solidFill>
                        <a:effectLst/>
                      </a:endParaRPr>
                    </a:p>
                    <a:p>
                      <a:pPr marL="67945">
                        <a:lnSpc>
                          <a:spcPts val="1260"/>
                        </a:lnSpc>
                        <a:spcBef>
                          <a:spcPts val="10"/>
                        </a:spcBef>
                        <a:spcAft>
                          <a:spcPts val="0"/>
                        </a:spcAft>
                        <a:tabLst>
                          <a:tab pos="709295" algn="l"/>
                        </a:tabLst>
                      </a:pPr>
                      <a:r>
                        <a:rPr lang="en-US" sz="1200" b="0" dirty="0">
                          <a:solidFill>
                            <a:schemeClr val="tx1"/>
                          </a:solidFill>
                          <a:effectLst/>
                        </a:rPr>
                        <a:t>&lt; = 25 </a:t>
                      </a:r>
                      <a:r>
                        <a:rPr lang="en-US" sz="1200" b="0" spc="150" dirty="0">
                          <a:solidFill>
                            <a:schemeClr val="tx1"/>
                          </a:solidFill>
                          <a:effectLst/>
                        </a:rPr>
                        <a:t> </a:t>
                      </a:r>
                      <a:r>
                        <a:rPr lang="en-US" sz="1200" b="0" dirty="0">
                          <a:solidFill>
                            <a:schemeClr val="tx1"/>
                          </a:solidFill>
                          <a:effectLst/>
                        </a:rPr>
                        <a:t>-	10 Marks</a:t>
                      </a:r>
                      <a:endParaRPr lang="en-IN" sz="1200" b="0" dirty="0">
                        <a:solidFill>
                          <a:schemeClr val="tx1"/>
                        </a:solidFill>
                        <a:effectLst/>
                      </a:endParaRPr>
                    </a:p>
                    <a:p>
                      <a:pPr marL="67945" marR="4899025">
                        <a:lnSpc>
                          <a:spcPts val="1260"/>
                        </a:lnSpc>
                        <a:spcAft>
                          <a:spcPts val="0"/>
                        </a:spcAft>
                        <a:tabLst>
                          <a:tab pos="641350" algn="l"/>
                        </a:tabLst>
                      </a:pPr>
                      <a:r>
                        <a:rPr lang="en-US" sz="1200" b="0" dirty="0">
                          <a:solidFill>
                            <a:schemeClr val="tx1"/>
                          </a:solidFill>
                          <a:effectLst/>
                        </a:rPr>
                        <a:t>&gt;  25 </a:t>
                      </a:r>
                      <a:r>
                        <a:rPr lang="en-US" sz="1200" b="0" spc="220" dirty="0">
                          <a:solidFill>
                            <a:schemeClr val="tx1"/>
                          </a:solidFill>
                          <a:effectLst/>
                        </a:rPr>
                        <a:t> </a:t>
                      </a:r>
                      <a:r>
                        <a:rPr lang="en-US" sz="1200" b="0" dirty="0">
                          <a:solidFill>
                            <a:schemeClr val="tx1"/>
                          </a:solidFill>
                          <a:effectLst/>
                        </a:rPr>
                        <a:t>-	  0</a:t>
                      </a:r>
                      <a:r>
                        <a:rPr lang="en-US" sz="1200" b="0" spc="-5" dirty="0">
                          <a:solidFill>
                            <a:schemeClr val="tx1"/>
                          </a:solidFill>
                          <a:effectLst/>
                        </a:rPr>
                        <a:t> </a:t>
                      </a:r>
                      <a:r>
                        <a:rPr lang="en-US" sz="1200" b="0" dirty="0">
                          <a:solidFill>
                            <a:schemeClr val="tx1"/>
                          </a:solidFill>
                          <a:effectLst/>
                        </a:rPr>
                        <a:t>Marks</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07914820"/>
                  </a:ext>
                </a:extLst>
              </a:tr>
              <a:tr h="2322546">
                <a:tc gridSpan="3">
                  <a:txBody>
                    <a:bodyPr/>
                    <a:lstStyle/>
                    <a:p>
                      <a:pPr marL="67945">
                        <a:lnSpc>
                          <a:spcPts val="1365"/>
                        </a:lnSpc>
                        <a:spcAft>
                          <a:spcPts val="0"/>
                        </a:spcAft>
                      </a:pPr>
                      <a:r>
                        <a:rPr lang="en-US" sz="1200" b="1" dirty="0">
                          <a:solidFill>
                            <a:schemeClr val="tx1"/>
                          </a:solidFill>
                          <a:effectLst/>
                        </a:rPr>
                        <a:t>Exhibits/Context to be Observed/Assessed:</a:t>
                      </a:r>
                      <a:r>
                        <a:rPr lang="en-US" sz="1200" b="0" dirty="0">
                          <a:solidFill>
                            <a:schemeClr val="tx1"/>
                          </a:solidFill>
                          <a:effectLst/>
                        </a:rPr>
                        <a:t> </a:t>
                      </a:r>
                      <a:endParaRPr lang="en-IN" sz="1200" b="0" dirty="0">
                        <a:solidFill>
                          <a:schemeClr val="tx1"/>
                        </a:solidFill>
                        <a:effectLst/>
                      </a:endParaRPr>
                    </a:p>
                    <a:p>
                      <a:pPr marL="342900" lvl="0" indent="-250825">
                        <a:spcAft>
                          <a:spcPts val="0"/>
                        </a:spcAft>
                        <a:buSzPts val="900"/>
                        <a:buFont typeface="Symbol" panose="05050102010706020507" pitchFamily="18" charset="2"/>
                        <a:buChar char=""/>
                        <a:tabLst>
                          <a:tab pos="354965" algn="l"/>
                          <a:tab pos="355600" algn="l"/>
                        </a:tabLst>
                      </a:pPr>
                      <a:r>
                        <a:rPr lang="en-US" sz="1200" b="0" i="1" dirty="0">
                          <a:solidFill>
                            <a:schemeClr val="tx1"/>
                          </a:solidFill>
                          <a:effectLst/>
                        </a:rPr>
                        <a:t>SFR is to be verified considering the faculty of the entire</a:t>
                      </a:r>
                      <a:r>
                        <a:rPr lang="en-US" sz="1200" b="0" i="1" spc="-35" dirty="0">
                          <a:solidFill>
                            <a:schemeClr val="tx1"/>
                          </a:solidFill>
                          <a:effectLst/>
                        </a:rPr>
                        <a:t> </a:t>
                      </a:r>
                      <a:r>
                        <a:rPr lang="en-US" sz="1200" b="0" i="1" dirty="0">
                          <a:solidFill>
                            <a:schemeClr val="tx1"/>
                          </a:solidFill>
                          <a:effectLst/>
                        </a:rPr>
                        <a:t>department.</a:t>
                      </a:r>
                      <a:endParaRPr lang="en-IN" sz="1200" b="0" i="1" dirty="0">
                        <a:solidFill>
                          <a:schemeClr val="tx1"/>
                        </a:solidFill>
                        <a:effectLst/>
                      </a:endParaRPr>
                    </a:p>
                    <a:p>
                      <a:pPr marL="342900" marR="369570" lvl="0" indent="-250825">
                        <a:spcAft>
                          <a:spcPts val="0"/>
                        </a:spcAft>
                        <a:buSzPts val="900"/>
                        <a:buFont typeface="Symbol" panose="05050102010706020507" pitchFamily="18" charset="2"/>
                        <a:buChar char=""/>
                        <a:tabLst>
                          <a:tab pos="354965" algn="l"/>
                          <a:tab pos="355600" algn="l"/>
                        </a:tabLst>
                      </a:pPr>
                      <a:r>
                        <a:rPr lang="en-US" sz="1200" b="0" i="1" dirty="0">
                          <a:solidFill>
                            <a:schemeClr val="tx1"/>
                          </a:solidFill>
                          <a:effectLst/>
                        </a:rPr>
                        <a:t>No. of Regular faculty calculation considering Regular faculty definition*; Faculty appointment letters, time table, subject allocation file, salary statements.</a:t>
                      </a:r>
                      <a:endParaRPr lang="en-IN" sz="1200" b="0" i="1" dirty="0">
                        <a:solidFill>
                          <a:schemeClr val="tx1"/>
                        </a:solidFill>
                        <a:effectLst/>
                      </a:endParaRPr>
                    </a:p>
                    <a:p>
                      <a:pPr marL="342900" lvl="0" indent="-250825">
                        <a:spcAft>
                          <a:spcPts val="0"/>
                        </a:spcAft>
                        <a:buSzPts val="900"/>
                        <a:buFont typeface="Symbol" panose="05050102010706020507" pitchFamily="18" charset="2"/>
                        <a:buChar char=""/>
                        <a:tabLst>
                          <a:tab pos="354965" algn="l"/>
                          <a:tab pos="355600" algn="l"/>
                        </a:tabLst>
                      </a:pPr>
                      <a:r>
                        <a:rPr lang="en-US" sz="1200" b="0" i="1" dirty="0">
                          <a:solidFill>
                            <a:schemeClr val="tx1"/>
                          </a:solidFill>
                          <a:effectLst/>
                        </a:rPr>
                        <a:t>No. of students calculation as mentioned in the SAR(please refer table under criterion</a:t>
                      </a:r>
                      <a:r>
                        <a:rPr lang="en-US" sz="1200" b="0" i="1" spc="-20" dirty="0">
                          <a:solidFill>
                            <a:schemeClr val="tx1"/>
                          </a:solidFill>
                          <a:effectLst/>
                        </a:rPr>
                        <a:t> </a:t>
                      </a:r>
                      <a:r>
                        <a:rPr lang="en-US" sz="1200" b="0" i="1" dirty="0">
                          <a:solidFill>
                            <a:schemeClr val="tx1"/>
                          </a:solidFill>
                          <a:effectLst/>
                        </a:rPr>
                        <a:t>5.1)</a:t>
                      </a:r>
                      <a:endParaRPr lang="en-IN" sz="1200" b="0" i="1" dirty="0">
                        <a:solidFill>
                          <a:schemeClr val="tx1"/>
                        </a:solidFill>
                        <a:effectLst/>
                      </a:endParaRPr>
                    </a:p>
                    <a:p>
                      <a:pPr marL="342900" lvl="0" indent="-250825">
                        <a:spcAft>
                          <a:spcPts val="0"/>
                        </a:spcAft>
                        <a:buSzPts val="900"/>
                        <a:buFont typeface="Symbol" panose="05050102010706020507" pitchFamily="18" charset="2"/>
                        <a:buChar char=""/>
                        <a:tabLst>
                          <a:tab pos="354965" algn="l"/>
                          <a:tab pos="355600" algn="l"/>
                        </a:tabLst>
                      </a:pPr>
                      <a:r>
                        <a:rPr lang="en-US" sz="1200" b="0" i="1" dirty="0">
                          <a:solidFill>
                            <a:schemeClr val="tx1"/>
                          </a:solidFill>
                          <a:effectLst/>
                        </a:rPr>
                        <a:t>Faculty Qualification as per AICTE guidelines shall only be</a:t>
                      </a:r>
                      <a:r>
                        <a:rPr lang="en-US" sz="1200" b="0" i="1" spc="-25" dirty="0">
                          <a:solidFill>
                            <a:schemeClr val="tx1"/>
                          </a:solidFill>
                          <a:effectLst/>
                        </a:rPr>
                        <a:t> </a:t>
                      </a:r>
                      <a:r>
                        <a:rPr lang="en-US" sz="1200" b="0" i="1" dirty="0">
                          <a:solidFill>
                            <a:schemeClr val="tx1"/>
                          </a:solidFill>
                          <a:effectLst/>
                        </a:rPr>
                        <a:t>counted</a:t>
                      </a:r>
                      <a:endParaRPr lang="en-IN" sz="1200" b="0" i="1" dirty="0">
                        <a:solidFill>
                          <a:schemeClr val="tx1"/>
                        </a:solidFill>
                        <a:effectLst/>
                      </a:endParaRPr>
                    </a:p>
                    <a:p>
                      <a:pPr marL="342900" indent="-250825">
                        <a:spcBef>
                          <a:spcPts val="35"/>
                        </a:spcBef>
                        <a:spcAft>
                          <a:spcPts val="0"/>
                        </a:spcAft>
                      </a:pPr>
                      <a:r>
                        <a:rPr lang="en-US" sz="1200" b="0" i="1" dirty="0">
                          <a:solidFill>
                            <a:schemeClr val="tx1"/>
                          </a:solidFill>
                          <a:effectLst/>
                        </a:rPr>
                        <a:t> </a:t>
                      </a:r>
                    </a:p>
                    <a:p>
                      <a:pPr marL="342900" indent="-250825">
                        <a:spcBef>
                          <a:spcPts val="35"/>
                        </a:spcBef>
                        <a:spcAft>
                          <a:spcPts val="0"/>
                        </a:spcAft>
                      </a:pPr>
                      <a:r>
                        <a:rPr lang="en-US" sz="1200" b="0" i="1" dirty="0">
                          <a:solidFill>
                            <a:schemeClr val="tx1"/>
                          </a:solidFill>
                          <a:effectLst/>
                        </a:rPr>
                        <a:t>*</a:t>
                      </a:r>
                      <a:r>
                        <a:rPr lang="en-US" sz="1100" b="0" i="1" dirty="0">
                          <a:solidFill>
                            <a:schemeClr val="tx1"/>
                          </a:solidFill>
                          <a:effectLst/>
                        </a:rPr>
                        <a:t>Note: All the faculty whether regular or contractual (except Part-Time), will be considered. The contractual faculty (doing away with the terminology of visiting/adjunct faculty, whatsoever) who have taught for 2 consecutive semesters in the corresponding academic year on full time basis shall be considered for the purpose of calculation in the Faculty Student Ratio. However, following will be ensured in case of contractual faculty:</a:t>
                      </a:r>
                      <a:endParaRPr lang="en-IN" sz="1100" b="0" i="1" dirty="0">
                        <a:solidFill>
                          <a:schemeClr val="tx1"/>
                        </a:solidFill>
                        <a:effectLst/>
                      </a:endParaRPr>
                    </a:p>
                    <a:p>
                      <a:pPr marL="342900" marR="435610" lvl="0" indent="-250825" algn="just">
                        <a:lnSpc>
                          <a:spcPct val="147000"/>
                        </a:lnSpc>
                        <a:spcAft>
                          <a:spcPts val="0"/>
                        </a:spcAft>
                        <a:buFont typeface="+mj-lt"/>
                        <a:buAutoNum type="arabicPeriod"/>
                      </a:pPr>
                      <a:r>
                        <a:rPr lang="en-US" sz="1100" b="0" i="1" dirty="0">
                          <a:solidFill>
                            <a:schemeClr val="tx1"/>
                          </a:solidFill>
                          <a:effectLst/>
                        </a:rPr>
                        <a:t>Shall have the AICTE prescribed qualifications and experience.</a:t>
                      </a:r>
                      <a:endParaRPr lang="en-IN" sz="1100" b="0" i="1" dirty="0">
                        <a:solidFill>
                          <a:schemeClr val="tx1"/>
                        </a:solidFill>
                        <a:effectLst/>
                      </a:endParaRPr>
                    </a:p>
                    <a:p>
                      <a:pPr marL="342900" marR="435610" lvl="0" indent="-250825" algn="just">
                        <a:lnSpc>
                          <a:spcPct val="147000"/>
                        </a:lnSpc>
                        <a:spcAft>
                          <a:spcPts val="0"/>
                        </a:spcAft>
                        <a:buFont typeface="+mj-lt"/>
                        <a:buAutoNum type="arabicPeriod"/>
                      </a:pPr>
                      <a:r>
                        <a:rPr lang="en-US" sz="1100" b="0" i="1" dirty="0">
                          <a:solidFill>
                            <a:schemeClr val="tx1"/>
                          </a:solidFill>
                          <a:effectLst/>
                        </a:rPr>
                        <a:t>Shall be appointed on full time basis and worked for consecutive two semesters during the particular academic year under consideration. </a:t>
                      </a:r>
                      <a:endParaRPr lang="en-IN" sz="1100" b="0" i="1" dirty="0">
                        <a:solidFill>
                          <a:schemeClr val="tx1"/>
                        </a:solidFill>
                        <a:effectLst/>
                      </a:endParaRPr>
                    </a:p>
                    <a:p>
                      <a:pPr marL="342900" marR="435610" lvl="0" indent="-250825" algn="just">
                        <a:lnSpc>
                          <a:spcPct val="147000"/>
                        </a:lnSpc>
                        <a:spcAft>
                          <a:spcPts val="0"/>
                        </a:spcAft>
                        <a:buFont typeface="+mj-lt"/>
                        <a:buAutoNum type="arabicPeriod"/>
                      </a:pPr>
                      <a:r>
                        <a:rPr lang="en-US" sz="1100" b="0" i="1" dirty="0">
                          <a:solidFill>
                            <a:schemeClr val="tx1"/>
                          </a:solidFill>
                          <a:effectLst/>
                        </a:rPr>
                        <a:t>Should have gone through an appropriate process of selection and the records of the same shall be made available to the visiting team during NBA visit</a:t>
                      </a:r>
                      <a:endParaRPr lang="en-IN" sz="11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154483708"/>
                  </a:ext>
                </a:extLst>
              </a:tr>
              <a:tr h="1261536">
                <a:tc>
                  <a:txBody>
                    <a:bodyPr/>
                    <a:lstStyle/>
                    <a:p>
                      <a:pPr marL="67945">
                        <a:lnSpc>
                          <a:spcPts val="1365"/>
                        </a:lnSpc>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5.2. Faculty Cadre Proportion</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1435" algn="ctr">
                        <a:lnSpc>
                          <a:spcPts val="1365"/>
                        </a:lnSpc>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20</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nSpc>
                          <a:spcPts val="1340"/>
                        </a:lnSpc>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Cadre Proportion Marks =</a:t>
                      </a:r>
                    </a:p>
                    <a:p>
                      <a:pPr marL="67945">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  </a:t>
                      </a:r>
                      <a:r>
                        <a:rPr lang="en-US" sz="1200" b="0" u="sng" dirty="0">
                          <a:solidFill>
                            <a:schemeClr val="tx1"/>
                          </a:solidFill>
                          <a:effectLst/>
                          <a:latin typeface="+mn-lt"/>
                          <a:ea typeface="Times New Roman" panose="02020603050405020304" pitchFamily="18" charset="0"/>
                          <a:cs typeface="Mangal" panose="02040503050203030202" pitchFamily="18" charset="0"/>
                        </a:rPr>
                        <a:t>AF1     </a:t>
                      </a:r>
                      <a:r>
                        <a:rPr lang="en-US" sz="1200" b="0" dirty="0">
                          <a:solidFill>
                            <a:schemeClr val="tx1"/>
                          </a:solidFill>
                          <a:effectLst/>
                          <a:latin typeface="+mn-lt"/>
                          <a:ea typeface="Times New Roman" panose="02020603050405020304" pitchFamily="18" charset="0"/>
                          <a:cs typeface="Mangal" panose="02040503050203030202" pitchFamily="18" charset="0"/>
                        </a:rPr>
                        <a:t>+   </a:t>
                      </a:r>
                      <a:r>
                        <a:rPr lang="en-US" sz="1200" b="0" u="sng" dirty="0">
                          <a:solidFill>
                            <a:schemeClr val="tx1"/>
                          </a:solidFill>
                          <a:effectLst/>
                          <a:latin typeface="+mn-lt"/>
                          <a:ea typeface="Times New Roman" panose="02020603050405020304" pitchFamily="18" charset="0"/>
                          <a:cs typeface="Mangal" panose="02040503050203030202" pitchFamily="18" charset="0"/>
                        </a:rPr>
                        <a:t>AF2</a:t>
                      </a:r>
                      <a:r>
                        <a:rPr lang="en-US" sz="1200" b="0" spc="295" dirty="0">
                          <a:solidFill>
                            <a:schemeClr val="tx1"/>
                          </a:solidFill>
                          <a:effectLst/>
                          <a:latin typeface="+mn-lt"/>
                          <a:ea typeface="Times New Roman" panose="02020603050405020304" pitchFamily="18" charset="0"/>
                          <a:cs typeface="Mangal" panose="02040503050203030202" pitchFamily="18" charset="0"/>
                        </a:rPr>
                        <a:t> </a:t>
                      </a:r>
                      <a:r>
                        <a:rPr lang="en-US" sz="1200" b="0" dirty="0">
                          <a:solidFill>
                            <a:schemeClr val="tx1"/>
                          </a:solidFill>
                          <a:effectLst/>
                          <a:latin typeface="+mn-lt"/>
                          <a:ea typeface="Times New Roman" panose="02020603050405020304" pitchFamily="18" charset="0"/>
                          <a:cs typeface="Mangal" panose="02040503050203030202" pitchFamily="18" charset="0"/>
                        </a:rPr>
                        <a:t>x</a:t>
                      </a:r>
                      <a:r>
                        <a:rPr lang="en-US" sz="1200" b="0" spc="5" dirty="0">
                          <a:solidFill>
                            <a:schemeClr val="tx1"/>
                          </a:solidFill>
                          <a:effectLst/>
                          <a:latin typeface="+mn-lt"/>
                          <a:ea typeface="Times New Roman" panose="02020603050405020304" pitchFamily="18" charset="0"/>
                          <a:cs typeface="Mangal" panose="02040503050203030202" pitchFamily="18" charset="0"/>
                        </a:rPr>
                        <a:t> </a:t>
                      </a:r>
                      <a:r>
                        <a:rPr lang="en-US" sz="1200" b="0" dirty="0">
                          <a:solidFill>
                            <a:schemeClr val="tx1"/>
                          </a:solidFill>
                          <a:effectLst/>
                          <a:latin typeface="+mn-lt"/>
                          <a:ea typeface="Times New Roman" panose="02020603050405020304" pitchFamily="18" charset="0"/>
                          <a:cs typeface="Mangal" panose="02040503050203030202" pitchFamily="18" charset="0"/>
                        </a:rPr>
                        <a:t>0.6 + </a:t>
                      </a:r>
                      <a:r>
                        <a:rPr lang="en-US" sz="1200" b="0" u="sng" dirty="0">
                          <a:solidFill>
                            <a:schemeClr val="tx1"/>
                          </a:solidFill>
                          <a:effectLst/>
                          <a:latin typeface="+mn-lt"/>
                          <a:ea typeface="Times New Roman" panose="02020603050405020304" pitchFamily="18" charset="0"/>
                          <a:cs typeface="Mangal" panose="02040503050203030202" pitchFamily="18" charset="0"/>
                        </a:rPr>
                        <a:t>AF3</a:t>
                      </a:r>
                      <a:r>
                        <a:rPr lang="en-US" sz="1200" b="0" spc="-10" dirty="0">
                          <a:solidFill>
                            <a:schemeClr val="tx1"/>
                          </a:solidFill>
                          <a:effectLst/>
                          <a:latin typeface="+mn-lt"/>
                          <a:ea typeface="Times New Roman" panose="02020603050405020304" pitchFamily="18" charset="0"/>
                          <a:cs typeface="Mangal" panose="02040503050203030202" pitchFamily="18" charset="0"/>
                        </a:rPr>
                        <a:t> </a:t>
                      </a:r>
                      <a:r>
                        <a:rPr lang="en-US" sz="1200" b="0" dirty="0">
                          <a:solidFill>
                            <a:schemeClr val="tx1"/>
                          </a:solidFill>
                          <a:effectLst/>
                          <a:latin typeface="+mn-lt"/>
                          <a:ea typeface="Times New Roman" panose="02020603050405020304" pitchFamily="18" charset="0"/>
                          <a:cs typeface="Mangal" panose="02040503050203030202" pitchFamily="18" charset="0"/>
                        </a:rPr>
                        <a:t>x</a:t>
                      </a:r>
                      <a:r>
                        <a:rPr lang="en-US" sz="1200" b="0" spc="10" dirty="0">
                          <a:solidFill>
                            <a:schemeClr val="tx1"/>
                          </a:solidFill>
                          <a:effectLst/>
                          <a:latin typeface="+mn-lt"/>
                          <a:ea typeface="Times New Roman" panose="02020603050405020304" pitchFamily="18" charset="0"/>
                          <a:cs typeface="Mangal" panose="02040503050203030202" pitchFamily="18" charset="0"/>
                        </a:rPr>
                        <a:t> </a:t>
                      </a:r>
                      <a:r>
                        <a:rPr lang="en-US" sz="1200" b="0" dirty="0">
                          <a:solidFill>
                            <a:schemeClr val="tx1"/>
                          </a:solidFill>
                          <a:effectLst/>
                          <a:latin typeface="+mn-lt"/>
                          <a:ea typeface="Times New Roman" panose="02020603050405020304" pitchFamily="18" charset="0"/>
                          <a:cs typeface="Mangal" panose="02040503050203030202" pitchFamily="18" charset="0"/>
                        </a:rPr>
                        <a:t>0.4     x </a:t>
                      </a:r>
                      <a:r>
                        <a:rPr lang="en-US" sz="1200" b="0" spc="-45" dirty="0">
                          <a:solidFill>
                            <a:schemeClr val="tx1"/>
                          </a:solidFill>
                          <a:effectLst/>
                          <a:latin typeface="+mn-lt"/>
                          <a:ea typeface="Times New Roman" panose="02020603050405020304" pitchFamily="18" charset="0"/>
                          <a:cs typeface="Mangal" panose="02040503050203030202" pitchFamily="18" charset="0"/>
                        </a:rPr>
                        <a:t>10 </a:t>
                      </a:r>
                    </a:p>
                    <a:p>
                      <a:pPr marL="67945">
                        <a:spcAft>
                          <a:spcPts val="0"/>
                        </a:spcAft>
                      </a:pPr>
                      <a:r>
                        <a:rPr lang="en-US" sz="1200" b="0" spc="-45" dirty="0">
                          <a:solidFill>
                            <a:schemeClr val="tx1"/>
                          </a:solidFill>
                          <a:effectLst/>
                          <a:latin typeface="+mn-lt"/>
                          <a:ea typeface="Times New Roman" panose="02020603050405020304" pitchFamily="18" charset="0"/>
                          <a:cs typeface="Mangal" panose="02040503050203030202" pitchFamily="18" charset="0"/>
                        </a:rPr>
                        <a:t>  </a:t>
                      </a:r>
                      <a:r>
                        <a:rPr lang="en-US" sz="1200" b="0" dirty="0">
                          <a:solidFill>
                            <a:schemeClr val="tx1"/>
                          </a:solidFill>
                          <a:effectLst/>
                          <a:latin typeface="+mn-lt"/>
                          <a:ea typeface="Times New Roman" panose="02020603050405020304" pitchFamily="18" charset="0"/>
                          <a:cs typeface="Mangal" panose="02040503050203030202" pitchFamily="18" charset="0"/>
                        </a:rPr>
                        <a:t>RF1           RF2               RF3</a:t>
                      </a:r>
                      <a:endParaRPr lang="en-IN" sz="1200" b="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  </a:t>
                      </a:r>
                      <a:endParaRPr lang="en-IN" sz="1200" b="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Char char="•"/>
                        <a:tabLst>
                          <a:tab pos="161290" algn="l"/>
                        </a:tabLst>
                      </a:pPr>
                      <a:r>
                        <a:rPr lang="en-US" sz="1200" b="0" dirty="0">
                          <a:solidFill>
                            <a:schemeClr val="tx1"/>
                          </a:solidFill>
                          <a:effectLst/>
                          <a:latin typeface="+mn-lt"/>
                          <a:ea typeface="Times New Roman" panose="02020603050405020304" pitchFamily="18" charset="0"/>
                          <a:cs typeface="Mangal" panose="02040503050203030202" pitchFamily="18" charset="0"/>
                        </a:rPr>
                        <a:t>If AF1 = AF2= 0 then zero</a:t>
                      </a:r>
                      <a:r>
                        <a:rPr lang="en-US" sz="1200" b="0" spc="-20" dirty="0">
                          <a:solidFill>
                            <a:schemeClr val="tx1"/>
                          </a:solidFill>
                          <a:effectLst/>
                          <a:latin typeface="+mn-lt"/>
                          <a:ea typeface="Times New Roman" panose="02020603050405020304" pitchFamily="18" charset="0"/>
                          <a:cs typeface="Mangal" panose="02040503050203030202" pitchFamily="18" charset="0"/>
                        </a:rPr>
                        <a:t> </a:t>
                      </a:r>
                      <a:r>
                        <a:rPr lang="en-US" sz="1200" b="0" dirty="0">
                          <a:solidFill>
                            <a:schemeClr val="tx1"/>
                          </a:solidFill>
                          <a:effectLst/>
                          <a:latin typeface="+mn-lt"/>
                          <a:ea typeface="Times New Roman" panose="02020603050405020304" pitchFamily="18" charset="0"/>
                          <a:cs typeface="Mangal" panose="02040503050203030202" pitchFamily="18" charset="0"/>
                        </a:rPr>
                        <a:t>marks</a:t>
                      </a:r>
                      <a:endParaRPr lang="en-IN" sz="1200" b="0" dirty="0">
                        <a:solidFill>
                          <a:schemeClr val="tx1"/>
                        </a:solidFill>
                        <a:effectLst/>
                        <a:latin typeface="+mn-lt"/>
                        <a:ea typeface="Times New Roman" panose="02020603050405020304" pitchFamily="18" charset="0"/>
                        <a:cs typeface="Mangal" panose="02040503050203030202" pitchFamily="18" charset="0"/>
                      </a:endParaRPr>
                    </a:p>
                    <a:p>
                      <a:pPr marL="323850" marR="3300730" lvl="0" indent="-231775">
                        <a:lnSpc>
                          <a:spcPct val="100000"/>
                        </a:lnSpc>
                        <a:spcBef>
                          <a:spcPts val="0"/>
                        </a:spcBef>
                        <a:spcAft>
                          <a:spcPts val="0"/>
                        </a:spcAft>
                        <a:buSzPts val="1200"/>
                        <a:buFont typeface="Times New Roman" panose="02020603050405020304" pitchFamily="18" charset="0"/>
                        <a:buChar char="•"/>
                        <a:tabLst/>
                      </a:pPr>
                      <a:r>
                        <a:rPr lang="en-US" sz="1200" b="0" dirty="0">
                          <a:solidFill>
                            <a:schemeClr val="tx1"/>
                          </a:solidFill>
                          <a:effectLst/>
                          <a:latin typeface="+mn-lt"/>
                          <a:ea typeface="Times New Roman" panose="02020603050405020304" pitchFamily="18" charset="0"/>
                          <a:cs typeface="Mangal" panose="02040503050203030202" pitchFamily="18" charset="0"/>
                        </a:rPr>
                        <a:t>Maximum marks to be limited if it exceeds 20 (Refer calculation in</a:t>
                      </a:r>
                      <a:r>
                        <a:rPr lang="en-US" sz="1200" b="0" spc="5" dirty="0">
                          <a:solidFill>
                            <a:schemeClr val="tx1"/>
                          </a:solidFill>
                          <a:effectLst/>
                          <a:latin typeface="+mn-lt"/>
                          <a:ea typeface="Times New Roman" panose="02020603050405020304" pitchFamily="18" charset="0"/>
                          <a:cs typeface="Mangal" panose="02040503050203030202" pitchFamily="18" charset="0"/>
                        </a:rPr>
                        <a:t> </a:t>
                      </a:r>
                      <a:r>
                        <a:rPr lang="en-US" sz="1200" b="0" dirty="0">
                          <a:solidFill>
                            <a:schemeClr val="tx1"/>
                          </a:solidFill>
                          <a:effectLst/>
                          <a:latin typeface="+mn-lt"/>
                          <a:ea typeface="Times New Roman" panose="02020603050405020304" pitchFamily="18" charset="0"/>
                          <a:cs typeface="Mangal" panose="02040503050203030202" pitchFamily="18" charset="0"/>
                        </a:rPr>
                        <a:t>SAR)</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17741045"/>
                  </a:ext>
                </a:extLst>
              </a:tr>
              <a:tr h="1036762">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200" b="1" i="0" dirty="0">
                        <a:solidFill>
                          <a:schemeClr val="tx1"/>
                        </a:solidFill>
                        <a:effectLst/>
                        <a:latin typeface="+mn-lt"/>
                        <a:ea typeface="Times New Roman" panose="02020603050405020304" pitchFamily="18" charset="0"/>
                        <a:cs typeface="Mangal" panose="02040503050203030202" pitchFamily="18" charset="0"/>
                      </a:endParaRPr>
                    </a:p>
                    <a:p>
                      <a:pPr marL="67945">
                        <a:lnSpc>
                          <a:spcPts val="1365"/>
                        </a:lnSpc>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(Faculty Qualification and experience required for cadre posts shall only be considered as per AICTE norms/guidelines)</a:t>
                      </a:r>
                      <a:endParaRPr lang="en-IN" sz="1200" b="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470"/>
                        </a:lnSpc>
                        <a:spcAft>
                          <a:spcPts val="0"/>
                        </a:spcAft>
                        <a:buSzPts val="1200"/>
                        <a:buFont typeface="Symbol" panose="05050102010706020507" pitchFamily="18" charset="2"/>
                        <a:buChar char=""/>
                        <a:tabLst>
                          <a:tab pos="297180" algn="l"/>
                          <a:tab pos="297815" algn="l"/>
                        </a:tabLst>
                      </a:pPr>
                      <a:r>
                        <a:rPr lang="en-US" sz="1200" b="0" i="1" dirty="0">
                          <a:solidFill>
                            <a:schemeClr val="tx1"/>
                          </a:solidFill>
                          <a:effectLst/>
                          <a:latin typeface="+mn-lt"/>
                          <a:ea typeface="Symbol" panose="05050102010706020507" pitchFamily="18" charset="2"/>
                          <a:cs typeface="Symbol" panose="05050102010706020507" pitchFamily="18" charset="2"/>
                        </a:rPr>
                        <a:t>Cadre wise No. of faculty available; Faculty qualification and experience and eligibility; Appointment/Promotion</a:t>
                      </a:r>
                      <a:r>
                        <a:rPr lang="en-US" sz="1200" b="0" i="1" spc="-45" dirty="0">
                          <a:solidFill>
                            <a:schemeClr val="tx1"/>
                          </a:solidFill>
                          <a:effectLst/>
                          <a:latin typeface="+mn-lt"/>
                          <a:ea typeface="Symbol" panose="05050102010706020507" pitchFamily="18" charset="2"/>
                          <a:cs typeface="Symbol" panose="05050102010706020507" pitchFamily="18" charset="2"/>
                        </a:rPr>
                        <a:t> </a:t>
                      </a:r>
                      <a:r>
                        <a:rPr lang="en-US" sz="1200" b="0" i="1" dirty="0">
                          <a:solidFill>
                            <a:schemeClr val="tx1"/>
                          </a:solidFill>
                          <a:effectLst/>
                          <a:latin typeface="+mn-lt"/>
                          <a:ea typeface="Symbol" panose="05050102010706020507" pitchFamily="18" charset="2"/>
                          <a:cs typeface="Symbol" panose="05050102010706020507" pitchFamily="18" charset="2"/>
                        </a:rPr>
                        <a:t>orders</a:t>
                      </a:r>
                      <a:endParaRPr lang="en-IN" sz="1200" b="0" dirty="0">
                        <a:solidFill>
                          <a:schemeClr val="tx1"/>
                        </a:solidFill>
                        <a:effectLst/>
                        <a:latin typeface="+mn-lt"/>
                        <a:ea typeface="Symbol" panose="05050102010706020507" pitchFamily="18" charset="2"/>
                        <a:cs typeface="Symbol" panose="05050102010706020507" pitchFamily="18" charset="2"/>
                      </a:endParaRPr>
                    </a:p>
                    <a:p>
                      <a:pPr marL="342900" lvl="0" indent="-250825">
                        <a:spcBef>
                          <a:spcPts val="5"/>
                        </a:spcBef>
                        <a:spcAft>
                          <a:spcPts val="0"/>
                        </a:spcAft>
                        <a:buSzPts val="1200"/>
                        <a:buFont typeface="Symbol" panose="05050102010706020507" pitchFamily="18" charset="2"/>
                        <a:buChar char=""/>
                        <a:tabLst>
                          <a:tab pos="286385" algn="l"/>
                          <a:tab pos="287020" algn="l"/>
                        </a:tabLst>
                      </a:pPr>
                      <a:r>
                        <a:rPr lang="en-US" sz="1200" b="0" i="1" dirty="0">
                          <a:solidFill>
                            <a:schemeClr val="tx1"/>
                          </a:solidFill>
                          <a:effectLst/>
                          <a:latin typeface="+mn-lt"/>
                          <a:ea typeface="Symbol" panose="05050102010706020507" pitchFamily="18" charset="2"/>
                          <a:cs typeface="Symbol" panose="05050102010706020507" pitchFamily="18" charset="2"/>
                        </a:rPr>
                        <a:t>Cadre wise no. of faculty required as per AICTE guidelines (refer calculation in</a:t>
                      </a:r>
                      <a:r>
                        <a:rPr lang="en-US" sz="1200" b="0" i="1" spc="-20" dirty="0">
                          <a:solidFill>
                            <a:schemeClr val="tx1"/>
                          </a:solidFill>
                          <a:effectLst/>
                          <a:latin typeface="+mn-lt"/>
                          <a:ea typeface="Symbol" panose="05050102010706020507" pitchFamily="18" charset="2"/>
                          <a:cs typeface="Symbol" panose="05050102010706020507" pitchFamily="18" charset="2"/>
                        </a:rPr>
                        <a:t> </a:t>
                      </a:r>
                      <a:r>
                        <a:rPr lang="en-US" sz="1200" b="0" i="1" dirty="0">
                          <a:solidFill>
                            <a:schemeClr val="tx1"/>
                          </a:solidFill>
                          <a:effectLst/>
                          <a:latin typeface="+mn-lt"/>
                          <a:ea typeface="Symbol" panose="05050102010706020507" pitchFamily="18" charset="2"/>
                          <a:cs typeface="Symbol" panose="05050102010706020507" pitchFamily="18" charset="2"/>
                        </a:rPr>
                        <a:t>SAR)</a:t>
                      </a:r>
                      <a:endParaRPr lang="en-IN" sz="1200" b="0" dirty="0">
                        <a:solidFill>
                          <a:schemeClr val="tx1"/>
                        </a:solidFill>
                        <a:effectLst/>
                        <a:latin typeface="+mn-lt"/>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102133546"/>
                  </a:ext>
                </a:extLst>
              </a:tr>
            </a:tbl>
          </a:graphicData>
        </a:graphic>
      </p:graphicFrame>
      <p:sp>
        <p:nvSpPr>
          <p:cNvPr id="8" name="Left Brace 7">
            <a:extLst>
              <a:ext uri="{FF2B5EF4-FFF2-40B4-BE49-F238E27FC236}">
                <a16:creationId xmlns:a16="http://schemas.microsoft.com/office/drawing/2014/main" id="{972B34AA-49D7-4159-BA03-7DB834F10346}"/>
              </a:ext>
            </a:extLst>
          </p:cNvPr>
          <p:cNvSpPr/>
          <p:nvPr/>
        </p:nvSpPr>
        <p:spPr>
          <a:xfrm>
            <a:off x="4517136" y="4663440"/>
            <a:ext cx="54864" cy="41148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IN" dirty="0"/>
          </a:p>
        </p:txBody>
      </p:sp>
      <p:sp>
        <p:nvSpPr>
          <p:cNvPr id="9" name="Left Brace 8">
            <a:extLst>
              <a:ext uri="{FF2B5EF4-FFF2-40B4-BE49-F238E27FC236}">
                <a16:creationId xmlns:a16="http://schemas.microsoft.com/office/drawing/2014/main" id="{9E8A5A8D-37BC-4651-86CD-01A7FA3EDE1F}"/>
              </a:ext>
            </a:extLst>
          </p:cNvPr>
          <p:cNvSpPr/>
          <p:nvPr/>
        </p:nvSpPr>
        <p:spPr>
          <a:xfrm>
            <a:off x="5135880" y="4652116"/>
            <a:ext cx="54864" cy="41148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IN" dirty="0"/>
          </a:p>
        </p:txBody>
      </p:sp>
      <p:sp>
        <p:nvSpPr>
          <p:cNvPr id="10" name="Left Brace 9">
            <a:extLst>
              <a:ext uri="{FF2B5EF4-FFF2-40B4-BE49-F238E27FC236}">
                <a16:creationId xmlns:a16="http://schemas.microsoft.com/office/drawing/2014/main" id="{4C944130-6053-4BD0-A6CE-450DB315CAAB}"/>
              </a:ext>
            </a:extLst>
          </p:cNvPr>
          <p:cNvSpPr/>
          <p:nvPr/>
        </p:nvSpPr>
        <p:spPr>
          <a:xfrm flipH="1">
            <a:off x="4828032" y="4663440"/>
            <a:ext cx="124968" cy="41148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IN" dirty="0"/>
          </a:p>
        </p:txBody>
      </p:sp>
      <p:sp>
        <p:nvSpPr>
          <p:cNvPr id="11" name="Left Brace 10">
            <a:extLst>
              <a:ext uri="{FF2B5EF4-FFF2-40B4-BE49-F238E27FC236}">
                <a16:creationId xmlns:a16="http://schemas.microsoft.com/office/drawing/2014/main" id="{759DC148-A197-4D2F-BA70-E857E2040753}"/>
              </a:ext>
            </a:extLst>
          </p:cNvPr>
          <p:cNvSpPr/>
          <p:nvPr/>
        </p:nvSpPr>
        <p:spPr>
          <a:xfrm>
            <a:off x="5890260" y="4640792"/>
            <a:ext cx="54864" cy="41148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IN" dirty="0"/>
          </a:p>
        </p:txBody>
      </p:sp>
      <p:sp>
        <p:nvSpPr>
          <p:cNvPr id="12" name="Left Brace 11">
            <a:extLst>
              <a:ext uri="{FF2B5EF4-FFF2-40B4-BE49-F238E27FC236}">
                <a16:creationId xmlns:a16="http://schemas.microsoft.com/office/drawing/2014/main" id="{A8997CDB-FC01-4EA8-B128-3B79ABAABA49}"/>
              </a:ext>
            </a:extLst>
          </p:cNvPr>
          <p:cNvSpPr/>
          <p:nvPr/>
        </p:nvSpPr>
        <p:spPr>
          <a:xfrm>
            <a:off x="4462272" y="4624684"/>
            <a:ext cx="54864" cy="477667"/>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IN" dirty="0"/>
          </a:p>
        </p:txBody>
      </p:sp>
      <p:sp>
        <p:nvSpPr>
          <p:cNvPr id="13" name="Left Brace 12">
            <a:extLst>
              <a:ext uri="{FF2B5EF4-FFF2-40B4-BE49-F238E27FC236}">
                <a16:creationId xmlns:a16="http://schemas.microsoft.com/office/drawing/2014/main" id="{1897D84E-969F-4120-819D-A84C1FB9A6DD}"/>
              </a:ext>
            </a:extLst>
          </p:cNvPr>
          <p:cNvSpPr/>
          <p:nvPr/>
        </p:nvSpPr>
        <p:spPr>
          <a:xfrm flipH="1">
            <a:off x="5405628" y="4652116"/>
            <a:ext cx="124968" cy="41148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IN" dirty="0"/>
          </a:p>
        </p:txBody>
      </p:sp>
      <p:sp>
        <p:nvSpPr>
          <p:cNvPr id="14" name="Left Brace 13">
            <a:extLst>
              <a:ext uri="{FF2B5EF4-FFF2-40B4-BE49-F238E27FC236}">
                <a16:creationId xmlns:a16="http://schemas.microsoft.com/office/drawing/2014/main" id="{C98E5316-02EB-42CD-B801-3BE6FCC23659}"/>
              </a:ext>
            </a:extLst>
          </p:cNvPr>
          <p:cNvSpPr/>
          <p:nvPr/>
        </p:nvSpPr>
        <p:spPr>
          <a:xfrm flipH="1">
            <a:off x="6467856" y="4622504"/>
            <a:ext cx="124968" cy="41148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IN" dirty="0"/>
          </a:p>
        </p:txBody>
      </p:sp>
      <p:sp>
        <p:nvSpPr>
          <p:cNvPr id="16" name="Left Brace 15">
            <a:extLst>
              <a:ext uri="{FF2B5EF4-FFF2-40B4-BE49-F238E27FC236}">
                <a16:creationId xmlns:a16="http://schemas.microsoft.com/office/drawing/2014/main" id="{D25BA16D-6B1F-4E3D-AFCD-1C99C9649ABF}"/>
              </a:ext>
            </a:extLst>
          </p:cNvPr>
          <p:cNvSpPr/>
          <p:nvPr/>
        </p:nvSpPr>
        <p:spPr>
          <a:xfrm flipH="1">
            <a:off x="6938774" y="4622504"/>
            <a:ext cx="124968" cy="452416"/>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IN" dirty="0"/>
          </a:p>
        </p:txBody>
      </p:sp>
    </p:spTree>
    <p:extLst>
      <p:ext uri="{BB962C8B-B14F-4D97-AF65-F5344CB8AC3E}">
        <p14:creationId xmlns:p14="http://schemas.microsoft.com/office/powerpoint/2010/main" val="221596744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7C5EE0FD-EB47-42BB-8F1B-E72C9BBD1F23}"/>
              </a:ext>
            </a:extLst>
          </p:cNvPr>
          <p:cNvGraphicFramePr>
            <a:graphicFrameLocks noGrp="1"/>
          </p:cNvGraphicFramePr>
          <p:nvPr/>
        </p:nvGraphicFramePr>
        <p:xfrm>
          <a:off x="320041" y="164592"/>
          <a:ext cx="11750040" cy="6373367"/>
        </p:xfrm>
        <a:graphic>
          <a:graphicData uri="http://schemas.openxmlformats.org/drawingml/2006/table">
            <a:tbl>
              <a:tblPr firstRow="1" firstCol="1" lastRow="1" lastCol="1" bandRow="1" bandCol="1">
                <a:tableStyleId>{5C22544A-7EE6-4342-B048-85BDC9FD1C3A}</a:tableStyleId>
              </a:tblPr>
              <a:tblGrid>
                <a:gridCol w="3373552">
                  <a:extLst>
                    <a:ext uri="{9D8B030D-6E8A-4147-A177-3AD203B41FA5}">
                      <a16:colId xmlns:a16="http://schemas.microsoft.com/office/drawing/2014/main" val="1769641053"/>
                    </a:ext>
                  </a:extLst>
                </a:gridCol>
                <a:gridCol w="697976">
                  <a:extLst>
                    <a:ext uri="{9D8B030D-6E8A-4147-A177-3AD203B41FA5}">
                      <a16:colId xmlns:a16="http://schemas.microsoft.com/office/drawing/2014/main" val="2269009115"/>
                    </a:ext>
                  </a:extLst>
                </a:gridCol>
                <a:gridCol w="7678512">
                  <a:extLst>
                    <a:ext uri="{9D8B030D-6E8A-4147-A177-3AD203B41FA5}">
                      <a16:colId xmlns:a16="http://schemas.microsoft.com/office/drawing/2014/main" val="2555096329"/>
                    </a:ext>
                  </a:extLst>
                </a:gridCol>
              </a:tblGrid>
              <a:tr h="710263">
                <a:tc>
                  <a:txBody>
                    <a:bodyPr/>
                    <a:lstStyle/>
                    <a:p>
                      <a:pPr marL="67945">
                        <a:lnSpc>
                          <a:spcPts val="1375"/>
                        </a:lnSpc>
                        <a:spcAft>
                          <a:spcPts val="0"/>
                        </a:spcAft>
                      </a:pPr>
                      <a:r>
                        <a:rPr lang="en-US" sz="1200" dirty="0">
                          <a:solidFill>
                            <a:schemeClr val="tx1"/>
                          </a:solidFill>
                          <a:effectLst/>
                          <a:latin typeface="+mn-lt"/>
                        </a:rPr>
                        <a:t>5.3. Faculty Qualification</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1435" algn="ctr">
                        <a:lnSpc>
                          <a:spcPts val="1375"/>
                        </a:lnSpc>
                        <a:spcAft>
                          <a:spcPts val="0"/>
                        </a:spcAft>
                      </a:pPr>
                      <a:r>
                        <a:rPr lang="en-US" sz="1200" dirty="0">
                          <a:solidFill>
                            <a:schemeClr val="tx1"/>
                          </a:solidFill>
                          <a:effectLst/>
                          <a:latin typeface="+mn-lt"/>
                        </a:rPr>
                        <a:t>20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92075" indent="0">
                        <a:lnSpc>
                          <a:spcPts val="1350"/>
                        </a:lnSpc>
                        <a:spcAft>
                          <a:spcPts val="0"/>
                        </a:spcAft>
                      </a:pPr>
                      <a:r>
                        <a:rPr lang="en-US" sz="1200" b="0" dirty="0">
                          <a:solidFill>
                            <a:schemeClr val="tx1"/>
                          </a:solidFill>
                          <a:effectLst/>
                          <a:latin typeface="+mn-lt"/>
                        </a:rPr>
                        <a:t>FQ = 2.0 x [{10X +4Y}/F]</a:t>
                      </a:r>
                      <a:r>
                        <a:rPr lang="en-US" sz="1200" b="0" spc="115" dirty="0">
                          <a:solidFill>
                            <a:schemeClr val="tx1"/>
                          </a:solidFill>
                          <a:effectLst/>
                          <a:latin typeface="+mn-lt"/>
                        </a:rPr>
                        <a:t> </a:t>
                      </a:r>
                      <a:r>
                        <a:rPr lang="en-US" sz="1200" b="0" dirty="0">
                          <a:solidFill>
                            <a:schemeClr val="tx1"/>
                          </a:solidFill>
                          <a:effectLst/>
                          <a:latin typeface="+mn-lt"/>
                        </a:rPr>
                        <a:t>where</a:t>
                      </a:r>
                      <a:endParaRPr lang="en-IN" sz="1200" b="0" dirty="0">
                        <a:solidFill>
                          <a:schemeClr val="tx1"/>
                        </a:solidFill>
                        <a:effectLst/>
                        <a:latin typeface="+mn-lt"/>
                      </a:endParaRPr>
                    </a:p>
                    <a:p>
                      <a:pPr marL="67945" marR="66675">
                        <a:lnSpc>
                          <a:spcPct val="98000"/>
                        </a:lnSpc>
                        <a:spcBef>
                          <a:spcPts val="10"/>
                        </a:spcBef>
                        <a:spcAft>
                          <a:spcPts val="0"/>
                        </a:spcAft>
                      </a:pPr>
                      <a:r>
                        <a:rPr lang="en-US" sz="1200" b="0" dirty="0">
                          <a:solidFill>
                            <a:schemeClr val="tx1"/>
                          </a:solidFill>
                          <a:effectLst/>
                          <a:latin typeface="+mn-lt"/>
                        </a:rPr>
                        <a:t>X is no. of faculty with Ph.D., Y is no. of faculty with M.Tech., F is no. of faculty required to comply 1:20 Faculty Student</a:t>
                      </a:r>
                      <a:r>
                        <a:rPr lang="en-US" sz="1200" b="0" spc="20" dirty="0">
                          <a:solidFill>
                            <a:schemeClr val="tx1"/>
                          </a:solidFill>
                          <a:effectLst/>
                          <a:latin typeface="+mn-lt"/>
                        </a:rPr>
                        <a:t> </a:t>
                      </a:r>
                      <a:r>
                        <a:rPr lang="en-US" sz="1200" b="0" dirty="0">
                          <a:solidFill>
                            <a:schemeClr val="tx1"/>
                          </a:solidFill>
                          <a:effectLst/>
                          <a:latin typeface="+mn-lt"/>
                        </a:rPr>
                        <a:t>ratio (no. of faculty and no. of students required to be calculated as per 5.1)</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98270010"/>
                  </a:ext>
                </a:extLst>
              </a:tr>
              <a:tr h="436045">
                <a:tc gridSpan="3">
                  <a:txBody>
                    <a:bodyPr/>
                    <a:lstStyle/>
                    <a:p>
                      <a:pPr marL="67945" algn="l">
                        <a:lnSpc>
                          <a:spcPts val="1375"/>
                        </a:lnSpc>
                        <a:spcAft>
                          <a:spcPts val="0"/>
                        </a:spcAft>
                      </a:pPr>
                      <a:r>
                        <a:rPr lang="en-US" sz="1200" dirty="0">
                          <a:solidFill>
                            <a:schemeClr val="tx1"/>
                          </a:solidFill>
                          <a:effectLst/>
                          <a:latin typeface="+mn-lt"/>
                        </a:rPr>
                        <a:t>Exhibits/Context to be Observed/Assessed: </a:t>
                      </a:r>
                      <a:endParaRPr lang="en-IN" sz="1200" dirty="0">
                        <a:solidFill>
                          <a:schemeClr val="tx1"/>
                        </a:solidFill>
                        <a:effectLst/>
                        <a:latin typeface="+mn-lt"/>
                      </a:endParaRPr>
                    </a:p>
                    <a:p>
                      <a:pPr marL="342900" lvl="0" indent="-250825" algn="l">
                        <a:spcAft>
                          <a:spcPts val="0"/>
                        </a:spcAft>
                        <a:buSzPts val="1200"/>
                        <a:buFont typeface="Symbol" panose="05050102010706020507" pitchFamily="18" charset="2"/>
                        <a:buChar char=""/>
                        <a:tabLst>
                          <a:tab pos="286385" algn="l"/>
                          <a:tab pos="287020" algn="l"/>
                        </a:tabLst>
                      </a:pPr>
                      <a:r>
                        <a:rPr lang="en-US" sz="1200" b="0" i="1" dirty="0">
                          <a:solidFill>
                            <a:schemeClr val="tx1"/>
                          </a:solidFill>
                          <a:effectLst/>
                          <a:latin typeface="+mn-lt"/>
                        </a:rPr>
                        <a:t>Documentary evidence – Faculty</a:t>
                      </a:r>
                      <a:r>
                        <a:rPr lang="en-US" sz="1200" b="0" i="1" spc="-35" dirty="0">
                          <a:solidFill>
                            <a:schemeClr val="tx1"/>
                          </a:solidFill>
                          <a:effectLst/>
                          <a:latin typeface="+mn-lt"/>
                        </a:rPr>
                        <a:t> </a:t>
                      </a:r>
                      <a:r>
                        <a:rPr lang="en-US" sz="1200" b="0" i="1" dirty="0">
                          <a:solidFill>
                            <a:schemeClr val="tx1"/>
                          </a:solidFill>
                          <a:effectLst/>
                          <a:latin typeface="+mn-lt"/>
                        </a:rPr>
                        <a:t>Qualification</a:t>
                      </a:r>
                      <a:endParaRPr lang="en-IN" sz="1200" b="0" i="1" dirty="0">
                        <a:solidFill>
                          <a:schemeClr val="tx1"/>
                        </a:solidFill>
                        <a:effectLst/>
                        <a:latin typeface="+mn-lt"/>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498434702"/>
                  </a:ext>
                </a:extLst>
              </a:tr>
              <a:tr h="895292">
                <a:tc>
                  <a:txBody>
                    <a:bodyPr/>
                    <a:lstStyle/>
                    <a:p>
                      <a:pPr marL="67945">
                        <a:lnSpc>
                          <a:spcPts val="1365"/>
                        </a:lnSpc>
                        <a:spcAft>
                          <a:spcPts val="0"/>
                        </a:spcAft>
                      </a:pPr>
                      <a:r>
                        <a:rPr lang="en-US" sz="1200" dirty="0">
                          <a:solidFill>
                            <a:schemeClr val="tx1"/>
                          </a:solidFill>
                          <a:effectLst/>
                          <a:latin typeface="+mn-lt"/>
                        </a:rPr>
                        <a:t>5.4 Faculty Retention</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1435" indent="0" algn="ctr">
                        <a:lnSpc>
                          <a:spcPts val="1365"/>
                        </a:lnSpc>
                        <a:spcAft>
                          <a:spcPts val="0"/>
                        </a:spcAft>
                        <a:buFont typeface="+mj-lt"/>
                        <a:buNone/>
                      </a:pPr>
                      <a:r>
                        <a:rPr lang="en-US" sz="1200" b="1" dirty="0">
                          <a:solidFill>
                            <a:schemeClr val="tx1"/>
                          </a:solidFill>
                          <a:effectLst/>
                          <a:latin typeface="+mn-lt"/>
                        </a:rPr>
                        <a:t>10</a:t>
                      </a:r>
                      <a:endParaRPr lang="en-IN" sz="1200" b="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40"/>
                        </a:lnSpc>
                        <a:spcAft>
                          <a:spcPts val="0"/>
                        </a:spcAft>
                        <a:buSzPts val="1200"/>
                        <a:buFont typeface="+mj-lt"/>
                        <a:buAutoNum type="alphaUcPeriod"/>
                        <a:tabLst>
                          <a:tab pos="314325" algn="l"/>
                        </a:tabLst>
                      </a:pPr>
                      <a:r>
                        <a:rPr lang="en-US" sz="1200" b="0" spc="-5" dirty="0">
                          <a:solidFill>
                            <a:schemeClr val="tx1"/>
                          </a:solidFill>
                          <a:effectLst/>
                          <a:latin typeface="+mn-lt"/>
                        </a:rPr>
                        <a:t>≥ 90% of required Faculties retained during the period of assessment keeping CAYm2 as</a:t>
                      </a:r>
                      <a:r>
                        <a:rPr lang="en-US" sz="1200" b="0" spc="175" dirty="0">
                          <a:solidFill>
                            <a:schemeClr val="tx1"/>
                          </a:solidFill>
                          <a:effectLst/>
                          <a:latin typeface="+mn-lt"/>
                        </a:rPr>
                        <a:t> </a:t>
                      </a:r>
                      <a:r>
                        <a:rPr lang="en-US" sz="1200" b="0" spc="-5" dirty="0">
                          <a:solidFill>
                            <a:schemeClr val="tx1"/>
                          </a:solidFill>
                          <a:effectLst/>
                          <a:latin typeface="+mn-lt"/>
                        </a:rPr>
                        <a:t>base </a:t>
                      </a:r>
                      <a:r>
                        <a:rPr lang="en-US" sz="1200" b="0" dirty="0">
                          <a:solidFill>
                            <a:schemeClr val="tx1"/>
                          </a:solidFill>
                          <a:effectLst/>
                          <a:latin typeface="+mn-lt"/>
                        </a:rPr>
                        <a:t>year (10)</a:t>
                      </a:r>
                      <a:endParaRPr lang="en-IN" sz="1200" b="0" dirty="0">
                        <a:solidFill>
                          <a:schemeClr val="tx1"/>
                        </a:solidFill>
                        <a:effectLst/>
                        <a:latin typeface="+mn-lt"/>
                      </a:endParaRPr>
                    </a:p>
                    <a:p>
                      <a:pPr marL="342900" marR="203835" lvl="0" indent="-250825">
                        <a:spcAft>
                          <a:spcPts val="0"/>
                        </a:spcAft>
                        <a:buSzPts val="1200"/>
                        <a:buFont typeface="+mj-lt"/>
                        <a:buAutoNum type="alphaUcPeriod"/>
                        <a:tabLst>
                          <a:tab pos="314325" algn="l"/>
                        </a:tabLst>
                      </a:pPr>
                      <a:r>
                        <a:rPr lang="en-US" sz="1200" b="0" spc="-5" dirty="0">
                          <a:solidFill>
                            <a:schemeClr val="tx1"/>
                          </a:solidFill>
                          <a:effectLst/>
                          <a:latin typeface="+mn-lt"/>
                        </a:rPr>
                        <a:t>≥ 75% of required Faculties retained during the period of assessment keeping CAYm2 as base year</a:t>
                      </a:r>
                      <a:r>
                        <a:rPr lang="en-US" sz="1200" b="0" spc="20" dirty="0">
                          <a:solidFill>
                            <a:schemeClr val="tx1"/>
                          </a:solidFill>
                          <a:effectLst/>
                          <a:latin typeface="+mn-lt"/>
                        </a:rPr>
                        <a:t> </a:t>
                      </a:r>
                      <a:r>
                        <a:rPr lang="en-US" sz="1200" b="0" spc="-5" dirty="0">
                          <a:solidFill>
                            <a:schemeClr val="tx1"/>
                          </a:solidFill>
                          <a:effectLst/>
                          <a:latin typeface="+mn-lt"/>
                        </a:rPr>
                        <a:t>(08)</a:t>
                      </a:r>
                      <a:endParaRPr lang="en-IN" sz="1200" b="0" spc="-5" dirty="0">
                        <a:solidFill>
                          <a:schemeClr val="tx1"/>
                        </a:solidFill>
                        <a:effectLst/>
                        <a:latin typeface="+mn-lt"/>
                      </a:endParaRPr>
                    </a:p>
                    <a:p>
                      <a:pPr marL="342900" indent="-250825">
                        <a:buFont typeface="+mj-lt"/>
                        <a:buAutoNum type="alphaUcPeriod"/>
                      </a:pPr>
                      <a:r>
                        <a:rPr lang="en-US" sz="1200" b="0" spc="-5" dirty="0">
                          <a:solidFill>
                            <a:schemeClr val="tx1"/>
                          </a:solidFill>
                          <a:effectLst/>
                          <a:latin typeface="+mn-lt"/>
                        </a:rPr>
                        <a:t>≥ 60% of required Faculties retained during the period of assessment keeping CAYm2 as</a:t>
                      </a:r>
                      <a:r>
                        <a:rPr lang="en-US" sz="1200" b="0" spc="175" dirty="0">
                          <a:solidFill>
                            <a:schemeClr val="tx1"/>
                          </a:solidFill>
                          <a:effectLst/>
                          <a:latin typeface="+mn-lt"/>
                        </a:rPr>
                        <a:t> </a:t>
                      </a:r>
                      <a:r>
                        <a:rPr lang="en-US" sz="1200" b="0" spc="-5" dirty="0">
                          <a:solidFill>
                            <a:schemeClr val="tx1"/>
                          </a:solidFill>
                          <a:effectLst/>
                          <a:latin typeface="+mn-lt"/>
                        </a:rPr>
                        <a:t>base </a:t>
                      </a:r>
                      <a:r>
                        <a:rPr lang="en-US" sz="1200" b="0" kern="1200" dirty="0">
                          <a:solidFill>
                            <a:schemeClr val="tx1"/>
                          </a:solidFill>
                          <a:effectLst/>
                          <a:latin typeface="+mn-lt"/>
                          <a:ea typeface="+mn-ea"/>
                          <a:cs typeface="+mn-cs"/>
                        </a:rPr>
                        <a:t>year (06)</a:t>
                      </a:r>
                      <a:endParaRPr lang="en-IN" sz="1200" b="0" kern="1200" dirty="0">
                        <a:solidFill>
                          <a:schemeClr val="tx1"/>
                        </a:solidFill>
                        <a:effectLst/>
                        <a:latin typeface="+mn-lt"/>
                        <a:ea typeface="+mn-ea"/>
                        <a:cs typeface="+mn-cs"/>
                      </a:endParaRPr>
                    </a:p>
                    <a:p>
                      <a:pPr marL="342900" lvl="0" indent="-250825">
                        <a:buFont typeface="+mj-lt"/>
                        <a:buAutoNum type="alphaUcPeriod"/>
                      </a:pPr>
                      <a:r>
                        <a:rPr lang="en-US" sz="1200" b="0" spc="-5" dirty="0">
                          <a:solidFill>
                            <a:schemeClr val="tx1"/>
                          </a:solidFill>
                          <a:effectLst/>
                          <a:latin typeface="+mn-lt"/>
                        </a:rPr>
                        <a:t>≥  </a:t>
                      </a:r>
                      <a:r>
                        <a:rPr lang="en-US" sz="1200" b="0" kern="1200" dirty="0">
                          <a:solidFill>
                            <a:schemeClr val="tx1"/>
                          </a:solidFill>
                          <a:effectLst/>
                          <a:latin typeface="+mn-lt"/>
                          <a:ea typeface="+mn-ea"/>
                          <a:cs typeface="+mn-cs"/>
                        </a:rPr>
                        <a:t>50% of required Faculties retained during the period of assessment keeping CAY</a:t>
                      </a:r>
                      <a:r>
                        <a:rPr lang="en-US" sz="1200" b="0" i="1" kern="1200" dirty="0">
                          <a:solidFill>
                            <a:schemeClr val="tx1"/>
                          </a:solidFill>
                          <a:effectLst/>
                          <a:latin typeface="+mn-lt"/>
                          <a:ea typeface="+mn-ea"/>
                          <a:cs typeface="+mn-cs"/>
                        </a:rPr>
                        <a:t>m2 </a:t>
                      </a:r>
                      <a:r>
                        <a:rPr lang="en-US" sz="1200" b="0" kern="1200" dirty="0">
                          <a:solidFill>
                            <a:schemeClr val="tx1"/>
                          </a:solidFill>
                          <a:effectLst/>
                          <a:latin typeface="+mn-lt"/>
                          <a:ea typeface="+mn-ea"/>
                          <a:cs typeface="+mn-cs"/>
                        </a:rPr>
                        <a:t>as base year (04)</a:t>
                      </a:r>
                      <a:endParaRPr lang="en-IN" sz="1200" b="0" kern="1200" dirty="0">
                        <a:solidFill>
                          <a:schemeClr val="tx1"/>
                        </a:solidFill>
                        <a:effectLst/>
                        <a:latin typeface="+mn-lt"/>
                        <a:ea typeface="+mn-ea"/>
                        <a:cs typeface="+mn-cs"/>
                      </a:endParaRPr>
                    </a:p>
                    <a:p>
                      <a:pPr marL="342900" indent="-250825">
                        <a:buFont typeface="+mj-lt"/>
                        <a:buAutoNum type="alphaUcPeriod"/>
                      </a:pPr>
                      <a:r>
                        <a:rPr lang="en-US" sz="1200" b="0" kern="1200" dirty="0">
                          <a:solidFill>
                            <a:schemeClr val="tx1"/>
                          </a:solidFill>
                          <a:effectLst/>
                          <a:latin typeface="+mn-lt"/>
                          <a:ea typeface="+mn-ea"/>
                          <a:cs typeface="+mn-cs"/>
                        </a:rPr>
                        <a:t>Otherwise (0)</a:t>
                      </a:r>
                      <a:endParaRPr lang="en-IN" sz="1200" b="0" spc="-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07665034"/>
                  </a:ext>
                </a:extLst>
              </a:tr>
              <a:tr h="535365">
                <a:tc gridSpan="3">
                  <a:txBody>
                    <a:bodyPr/>
                    <a:lstStyle/>
                    <a:p>
                      <a:pPr marL="67945">
                        <a:lnSpc>
                          <a:spcPts val="137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200" i="0" dirty="0">
                        <a:solidFill>
                          <a:schemeClr val="tx1"/>
                        </a:solidFill>
                        <a:effectLst/>
                        <a:latin typeface="+mn-lt"/>
                        <a:ea typeface="Times New Roman" panose="02020603050405020304" pitchFamily="18" charset="0"/>
                        <a:cs typeface="Mangal" panose="02040503050203030202" pitchFamily="18" charset="0"/>
                      </a:endParaRPr>
                    </a:p>
                    <a:p>
                      <a:pPr marL="67945">
                        <a:spcBef>
                          <a:spcPts val="40"/>
                        </a:spcBef>
                        <a:spcAft>
                          <a:spcPts val="0"/>
                        </a:spcAft>
                      </a:pPr>
                      <a:r>
                        <a:rPr lang="en-US" sz="1200" i="0" dirty="0">
                          <a:solidFill>
                            <a:schemeClr val="tx1"/>
                          </a:solidFill>
                          <a:effectLst/>
                          <a:latin typeface="+mn-lt"/>
                          <a:ea typeface="Times New Roman" panose="02020603050405020304" pitchFamily="18" charset="0"/>
                          <a:cs typeface="Mangal" panose="02040503050203030202" pitchFamily="18" charset="0"/>
                        </a:rPr>
                        <a:t> </a:t>
                      </a:r>
                      <a:endParaRPr lang="en-IN" sz="1200" i="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Symbol" panose="05050102010706020507" pitchFamily="18" charset="2"/>
                        <a:buChar char=""/>
                        <a:tabLst>
                          <a:tab pos="297180" algn="l"/>
                          <a:tab pos="297815" algn="l"/>
                        </a:tabLst>
                      </a:pPr>
                      <a:r>
                        <a:rPr lang="en-US" sz="1200" b="0" i="0" dirty="0">
                          <a:solidFill>
                            <a:schemeClr val="tx1"/>
                          </a:solidFill>
                          <a:effectLst/>
                          <a:latin typeface="+mn-lt"/>
                          <a:ea typeface="Symbol" panose="05050102010706020507" pitchFamily="18" charset="2"/>
                          <a:cs typeface="Symbol" panose="05050102010706020507" pitchFamily="18" charset="2"/>
                        </a:rPr>
                        <a:t>Faculty date of joining; atleast three-month (July-April-May) salary statement for each of the assessment</a:t>
                      </a:r>
                      <a:r>
                        <a:rPr lang="en-US" sz="1200" b="0" i="0" spc="-65" dirty="0">
                          <a:solidFill>
                            <a:schemeClr val="tx1"/>
                          </a:solidFill>
                          <a:effectLst/>
                          <a:latin typeface="+mn-lt"/>
                          <a:ea typeface="Symbol" panose="05050102010706020507" pitchFamily="18" charset="2"/>
                          <a:cs typeface="Symbol" panose="05050102010706020507" pitchFamily="18" charset="2"/>
                        </a:rPr>
                        <a:t> </a:t>
                      </a:r>
                      <a:r>
                        <a:rPr lang="en-US" sz="1200" b="0" i="0" dirty="0">
                          <a:solidFill>
                            <a:schemeClr val="tx1"/>
                          </a:solidFill>
                          <a:effectLst/>
                          <a:latin typeface="+mn-lt"/>
                          <a:ea typeface="Symbol" panose="05050102010706020507" pitchFamily="18" charset="2"/>
                          <a:cs typeface="Symbol" panose="05050102010706020507" pitchFamily="18" charset="2"/>
                        </a:rPr>
                        <a:t>years</a:t>
                      </a:r>
                      <a:endParaRPr lang="en-IN" sz="1200" b="0" i="0" dirty="0">
                        <a:solidFill>
                          <a:schemeClr val="tx1"/>
                        </a:solidFill>
                        <a:effectLst/>
                        <a:latin typeface="+mn-lt"/>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582452495"/>
                  </a:ext>
                </a:extLst>
              </a:tr>
              <a:tr h="749331">
                <a:tc>
                  <a:txBody>
                    <a:bodyPr/>
                    <a:lstStyle/>
                    <a:p>
                      <a:pPr marL="67945">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5.5. Faculty competencies in correlation to Program Specific Criteria</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93675" marR="182880" algn="ctr">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10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20675" lvl="0" indent="-228600">
                        <a:lnSpc>
                          <a:spcPts val="1340"/>
                        </a:lnSpc>
                        <a:spcAft>
                          <a:spcPts val="0"/>
                        </a:spcAft>
                        <a:buSzPts val="900"/>
                        <a:buFont typeface="+mj-lt"/>
                        <a:buAutoNum type="alphaUcPeriod"/>
                        <a:tabLst>
                          <a:tab pos="293370"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Specialization</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p>
                      <a:pPr marL="320675" lvl="0" indent="-228600">
                        <a:spcAft>
                          <a:spcPts val="0"/>
                        </a:spcAft>
                        <a:buSzPts val="900"/>
                        <a:buFont typeface="+mj-lt"/>
                        <a:buAutoNum type="alphaUcPeriod"/>
                        <a:tabLst>
                          <a:tab pos="293370"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Research</a:t>
                      </a:r>
                      <a:r>
                        <a:rPr lang="en-US" sz="1200" b="0" spc="-40" dirty="0">
                          <a:solidFill>
                            <a:schemeClr val="tx1"/>
                          </a:solidFill>
                          <a:effectLst/>
                          <a:latin typeface="+mn-lt"/>
                          <a:ea typeface="Times New Roman" panose="02020603050405020304" pitchFamily="18" charset="0"/>
                          <a:cs typeface="Mangal" panose="02040503050203030202" pitchFamily="18" charset="0"/>
                        </a:rPr>
                        <a:t> </a:t>
                      </a:r>
                      <a:r>
                        <a:rPr lang="en-US" sz="1200" b="0" spc="-15" dirty="0">
                          <a:solidFill>
                            <a:schemeClr val="tx1"/>
                          </a:solidFill>
                          <a:effectLst/>
                          <a:latin typeface="+mn-lt"/>
                          <a:ea typeface="Times New Roman" panose="02020603050405020304" pitchFamily="18" charset="0"/>
                          <a:cs typeface="Mangal" panose="02040503050203030202" pitchFamily="18" charset="0"/>
                        </a:rPr>
                        <a:t>Publications</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p>
                      <a:pPr marL="320675" lvl="0" indent="-228600">
                        <a:spcAft>
                          <a:spcPts val="0"/>
                        </a:spcAft>
                        <a:buSzPts val="900"/>
                        <a:buFont typeface="+mj-lt"/>
                        <a:buAutoNum type="alphaUcPeriod"/>
                        <a:tabLst>
                          <a:tab pos="293370"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Course</a:t>
                      </a:r>
                      <a:r>
                        <a:rPr lang="en-US" sz="1200" b="0" spc="-35" dirty="0">
                          <a:solidFill>
                            <a:schemeClr val="tx1"/>
                          </a:solidFill>
                          <a:effectLst/>
                          <a:latin typeface="+mn-lt"/>
                          <a:ea typeface="Times New Roman" panose="02020603050405020304" pitchFamily="18" charset="0"/>
                          <a:cs typeface="Mangal" panose="02040503050203030202" pitchFamily="18" charset="0"/>
                        </a:rPr>
                        <a:t> </a:t>
                      </a:r>
                      <a:r>
                        <a:rPr lang="en-US" sz="1200" b="0" spc="-15" dirty="0">
                          <a:solidFill>
                            <a:schemeClr val="tx1"/>
                          </a:solidFill>
                          <a:effectLst/>
                          <a:latin typeface="+mn-lt"/>
                          <a:ea typeface="Times New Roman" panose="02020603050405020304" pitchFamily="18" charset="0"/>
                          <a:cs typeface="Mangal" panose="02040503050203030202" pitchFamily="18" charset="0"/>
                        </a:rPr>
                        <a:t>Developments</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p>
                      <a:pPr marL="320675" lvl="0" indent="-228600">
                        <a:lnSpc>
                          <a:spcPts val="1320"/>
                        </a:lnSpc>
                        <a:spcAft>
                          <a:spcPts val="0"/>
                        </a:spcAft>
                        <a:buSzPts val="900"/>
                        <a:buFont typeface="+mj-lt"/>
                        <a:buAutoNum type="alphaUcPeriod"/>
                        <a:tabLst>
                          <a:tab pos="293370"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Other relevant</a:t>
                      </a:r>
                      <a:r>
                        <a:rPr lang="en-US" sz="1200" b="0" spc="-5" dirty="0">
                          <a:solidFill>
                            <a:schemeClr val="tx1"/>
                          </a:solidFill>
                          <a:effectLst/>
                          <a:latin typeface="+mn-lt"/>
                          <a:ea typeface="Times New Roman" panose="02020603050405020304" pitchFamily="18" charset="0"/>
                          <a:cs typeface="Mangal" panose="02040503050203030202" pitchFamily="18" charset="0"/>
                        </a:rPr>
                        <a:t> </a:t>
                      </a:r>
                      <a:r>
                        <a:rPr lang="en-US" sz="1200" b="0" spc="-15" dirty="0">
                          <a:solidFill>
                            <a:schemeClr val="tx1"/>
                          </a:solidFill>
                          <a:effectLst/>
                          <a:latin typeface="+mn-lt"/>
                          <a:ea typeface="Times New Roman" panose="02020603050405020304" pitchFamily="18" charset="0"/>
                          <a:cs typeface="Mangal" panose="02040503050203030202" pitchFamily="18" charset="0"/>
                        </a:rPr>
                        <a:t>points</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46017563"/>
                  </a:ext>
                </a:extLst>
              </a:tr>
              <a:tr h="284924">
                <a:tc gridSpan="3">
                  <a:txBody>
                    <a:bodyPr/>
                    <a:lstStyle/>
                    <a:p>
                      <a:pPr marL="67945">
                        <a:lnSpc>
                          <a:spcPts val="1365"/>
                        </a:lnSpc>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212463809"/>
                  </a:ext>
                </a:extLst>
              </a:tr>
              <a:tr h="702979">
                <a:tc>
                  <a:txBody>
                    <a:bodyPr/>
                    <a:lstStyle/>
                    <a:p>
                      <a:pPr marL="335280" marR="492125" indent="-267335">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5.6. Innovations by the Faculty in Teaching and Learning</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80975" marR="195580" algn="ctr">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10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745490" lvl="0" indent="-250825">
                        <a:spcAft>
                          <a:spcPts val="0"/>
                        </a:spcAft>
                        <a:buSzPts val="900"/>
                        <a:buFont typeface="Times New Roman" panose="02020603050405020304" pitchFamily="18" charset="0"/>
                        <a:buAutoNum type="alphaUcPeriod"/>
                        <a:tabLst>
                          <a:tab pos="308610"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Statement of clear goals, use of appropriate methods, significance of results, effective presentation (4)</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900"/>
                        <a:buFont typeface="Times New Roman" panose="02020603050405020304" pitchFamily="18" charset="0"/>
                        <a:buAutoNum type="alphaUcPeriod"/>
                        <a:tabLst>
                          <a:tab pos="308610"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Availability of work on the Institute Website</a:t>
                      </a:r>
                      <a:r>
                        <a:rPr lang="en-US" sz="1200" b="0" spc="-35" dirty="0">
                          <a:solidFill>
                            <a:schemeClr val="tx1"/>
                          </a:solidFill>
                          <a:effectLst/>
                          <a:latin typeface="+mn-lt"/>
                          <a:ea typeface="Times New Roman" panose="02020603050405020304" pitchFamily="18" charset="0"/>
                          <a:cs typeface="Mangal" panose="02040503050203030202" pitchFamily="18" charset="0"/>
                        </a:rPr>
                        <a:t> </a:t>
                      </a:r>
                      <a:r>
                        <a:rPr lang="en-US" sz="1200" b="0" spc="-15" dirty="0">
                          <a:solidFill>
                            <a:schemeClr val="tx1"/>
                          </a:solidFill>
                          <a:effectLst/>
                          <a:latin typeface="+mn-lt"/>
                          <a:ea typeface="Times New Roman" panose="02020603050405020304" pitchFamily="18" charset="0"/>
                          <a:cs typeface="Mangal" panose="02040503050203030202" pitchFamily="18" charset="0"/>
                        </a:rPr>
                        <a:t>(2)</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900"/>
                        <a:buFont typeface="Times New Roman" panose="02020603050405020304" pitchFamily="18" charset="0"/>
                        <a:buAutoNum type="alphaUcPeriod"/>
                        <a:tabLst>
                          <a:tab pos="308610"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Availability of work for peer review and critique</a:t>
                      </a:r>
                      <a:r>
                        <a:rPr lang="en-US" sz="1200" b="0" spc="-25" dirty="0">
                          <a:solidFill>
                            <a:schemeClr val="tx1"/>
                          </a:solidFill>
                          <a:effectLst/>
                          <a:latin typeface="+mn-lt"/>
                          <a:ea typeface="Times New Roman" panose="02020603050405020304" pitchFamily="18" charset="0"/>
                          <a:cs typeface="Mangal" panose="02040503050203030202" pitchFamily="18" charset="0"/>
                        </a:rPr>
                        <a:t> </a:t>
                      </a:r>
                      <a:r>
                        <a:rPr lang="en-US" sz="1200" b="0" spc="-15" dirty="0">
                          <a:solidFill>
                            <a:schemeClr val="tx1"/>
                          </a:solidFill>
                          <a:effectLst/>
                          <a:latin typeface="+mn-lt"/>
                          <a:ea typeface="Times New Roman" panose="02020603050405020304" pitchFamily="18" charset="0"/>
                          <a:cs typeface="Mangal" panose="02040503050203030202" pitchFamily="18" charset="0"/>
                        </a:rPr>
                        <a:t>(2)</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320"/>
                        </a:lnSpc>
                        <a:spcAft>
                          <a:spcPts val="0"/>
                        </a:spcAft>
                        <a:buSzPts val="900"/>
                        <a:buFont typeface="Times New Roman" panose="02020603050405020304" pitchFamily="18" charset="0"/>
                        <a:buAutoNum type="alphaUcPeriod"/>
                        <a:tabLst>
                          <a:tab pos="308610" algn="l"/>
                        </a:tabLst>
                      </a:pPr>
                      <a:r>
                        <a:rPr lang="en-US" sz="1200" b="0" spc="-15" dirty="0">
                          <a:solidFill>
                            <a:schemeClr val="tx1"/>
                          </a:solidFill>
                          <a:effectLst/>
                          <a:latin typeface="+mn-lt"/>
                          <a:ea typeface="Times New Roman" panose="02020603050405020304" pitchFamily="18" charset="0"/>
                          <a:cs typeface="Mangal" panose="02040503050203030202" pitchFamily="18" charset="0"/>
                        </a:rPr>
                        <a:t>Reproducibility and Reusability by other scholars for further development</a:t>
                      </a:r>
                      <a:r>
                        <a:rPr lang="en-US" sz="1200" b="0" spc="-85" dirty="0">
                          <a:solidFill>
                            <a:schemeClr val="tx1"/>
                          </a:solidFill>
                          <a:effectLst/>
                          <a:latin typeface="+mn-lt"/>
                          <a:ea typeface="Times New Roman" panose="02020603050405020304" pitchFamily="18" charset="0"/>
                          <a:cs typeface="Mangal" panose="02040503050203030202" pitchFamily="18" charset="0"/>
                        </a:rPr>
                        <a:t> </a:t>
                      </a:r>
                      <a:r>
                        <a:rPr lang="en-US" sz="1200" b="0" spc="-15" dirty="0">
                          <a:solidFill>
                            <a:schemeClr val="tx1"/>
                          </a:solidFill>
                          <a:effectLst/>
                          <a:latin typeface="+mn-lt"/>
                          <a:ea typeface="Times New Roman" panose="02020603050405020304" pitchFamily="18" charset="0"/>
                          <a:cs typeface="Mangal" panose="02040503050203030202" pitchFamily="18" charset="0"/>
                        </a:rPr>
                        <a:t>(2)</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85668042"/>
                  </a:ext>
                </a:extLst>
              </a:tr>
              <a:tr h="804444">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b="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297815" algn="l"/>
                        </a:tabLst>
                      </a:pPr>
                      <a:r>
                        <a:rPr lang="en-US" sz="1200" b="0" i="1" spc="-5" dirty="0">
                          <a:solidFill>
                            <a:schemeClr val="tx1"/>
                          </a:solidFill>
                          <a:effectLst/>
                          <a:latin typeface="+mn-lt"/>
                          <a:ea typeface="Times New Roman" panose="02020603050405020304" pitchFamily="18" charset="0"/>
                          <a:cs typeface="Mangal" panose="02040503050203030202" pitchFamily="18" charset="0"/>
                        </a:rPr>
                        <a:t>Availability on Institute website; awareness among faculty and students of the</a:t>
                      </a:r>
                      <a:r>
                        <a:rPr lang="en-US" sz="1200" b="0" i="1" spc="-35" dirty="0">
                          <a:solidFill>
                            <a:schemeClr val="tx1"/>
                          </a:solidFill>
                          <a:effectLst/>
                          <a:latin typeface="+mn-lt"/>
                          <a:ea typeface="Times New Roman" panose="02020603050405020304" pitchFamily="18" charset="0"/>
                          <a:cs typeface="Mangal" panose="02040503050203030202" pitchFamily="18" charset="0"/>
                        </a:rPr>
                        <a:t> </a:t>
                      </a:r>
                      <a:r>
                        <a:rPr lang="en-US" sz="1200" b="0" i="1" spc="-5" dirty="0">
                          <a:solidFill>
                            <a:schemeClr val="tx1"/>
                          </a:solidFill>
                          <a:effectLst/>
                          <a:latin typeface="+mn-lt"/>
                          <a:ea typeface="Times New Roman" panose="02020603050405020304" pitchFamily="18" charset="0"/>
                          <a:cs typeface="Mangal" panose="02040503050203030202" pitchFamily="18" charset="0"/>
                        </a:rPr>
                        <a:t>department</a:t>
                      </a:r>
                      <a:endParaRPr lang="en-IN" sz="1200" b="0" i="1" spc="-5"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297815" algn="l"/>
                        </a:tabLst>
                      </a:pPr>
                      <a:r>
                        <a:rPr lang="en-US" sz="1200" b="0" i="1" spc="-5" dirty="0">
                          <a:solidFill>
                            <a:schemeClr val="tx1"/>
                          </a:solidFill>
                          <a:effectLst/>
                          <a:latin typeface="+mn-lt"/>
                          <a:ea typeface="Times New Roman" panose="02020603050405020304" pitchFamily="18" charset="0"/>
                          <a:cs typeface="Mangal" panose="02040503050203030202" pitchFamily="18" charset="0"/>
                        </a:rPr>
                        <a:t>&amp; C. Self</a:t>
                      </a:r>
                      <a:r>
                        <a:rPr lang="en-US" sz="1200" b="0" i="1" spc="-10" dirty="0">
                          <a:solidFill>
                            <a:schemeClr val="tx1"/>
                          </a:solidFill>
                          <a:effectLst/>
                          <a:latin typeface="+mn-lt"/>
                          <a:ea typeface="Times New Roman" panose="02020603050405020304" pitchFamily="18" charset="0"/>
                          <a:cs typeface="Mangal" panose="02040503050203030202" pitchFamily="18" charset="0"/>
                        </a:rPr>
                        <a:t>-</a:t>
                      </a:r>
                      <a:r>
                        <a:rPr lang="en-US" sz="1200" b="0" i="1" spc="-5" dirty="0">
                          <a:solidFill>
                            <a:schemeClr val="tx1"/>
                          </a:solidFill>
                          <a:effectLst/>
                          <a:latin typeface="+mn-lt"/>
                          <a:ea typeface="Times New Roman" panose="02020603050405020304" pitchFamily="18" charset="0"/>
                          <a:cs typeface="Mangal" panose="02040503050203030202" pitchFamily="18" charset="0"/>
                        </a:rPr>
                        <a:t>explanatory</a:t>
                      </a:r>
                      <a:endParaRPr lang="en-IN" sz="1200" b="0" i="1" spc="-5" dirty="0">
                        <a:solidFill>
                          <a:schemeClr val="tx1"/>
                        </a:solidFill>
                        <a:effectLst/>
                        <a:latin typeface="+mn-lt"/>
                        <a:ea typeface="Times New Roman" panose="02020603050405020304" pitchFamily="18" charset="0"/>
                        <a:cs typeface="Mangal" panose="02040503050203030202" pitchFamily="18" charset="0"/>
                      </a:endParaRPr>
                    </a:p>
                    <a:p>
                      <a:pPr marL="342900" marR="57785" indent="-250825">
                        <a:lnSpc>
                          <a:spcPts val="1380"/>
                        </a:lnSpc>
                        <a:spcBef>
                          <a:spcPts val="20"/>
                        </a:spcBef>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D.   Innovations that contribute to the improvement of student learning, typically include use of ICT, instruction delivery, instructional methods, assessment, evaluation etc.</a:t>
                      </a:r>
                      <a:endParaRPr lang="en-IN" sz="12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39081466"/>
                  </a:ext>
                </a:extLst>
              </a:tr>
              <a:tr h="548640">
                <a:tc>
                  <a:txBody>
                    <a:bodyPr/>
                    <a:lstStyle/>
                    <a:p>
                      <a:pPr marL="297180" marR="250825" indent="-229235">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5.7 Faculty as participants in Faculty development /training activities /STTPs</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93675" marR="182880" algn="ctr">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15</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4135">
                        <a:lnSpc>
                          <a:spcPts val="1340"/>
                        </a:lnSpc>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For each year: Assessment = 3×Sum/0.5RF</a:t>
                      </a:r>
                      <a:endParaRPr lang="en-IN" sz="1200" b="0" dirty="0">
                        <a:solidFill>
                          <a:schemeClr val="tx1"/>
                        </a:solidFill>
                        <a:effectLst/>
                        <a:latin typeface="+mn-lt"/>
                        <a:ea typeface="Times New Roman" panose="02020603050405020304" pitchFamily="18" charset="0"/>
                        <a:cs typeface="Mangal" panose="02040503050203030202" pitchFamily="18" charset="0"/>
                      </a:endParaRPr>
                    </a:p>
                    <a:p>
                      <a:pPr marL="64135">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Average assessment over last three years starting from CAYm1 (Marks limited to 15)</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3207733"/>
                  </a:ext>
                </a:extLst>
              </a:tr>
              <a:tr h="685800">
                <a:tc gridSpan="3">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200" b="1" i="0" dirty="0">
                          <a:solidFill>
                            <a:schemeClr val="tx1"/>
                          </a:solidFill>
                          <a:effectLst/>
                          <a:latin typeface="+mn-lt"/>
                          <a:ea typeface="Times New Roman" panose="02020603050405020304" pitchFamily="18" charset="0"/>
                          <a:cs typeface="Mangal" panose="02040503050203030202" pitchFamily="18" charset="0"/>
                        </a:rPr>
                        <a:t>  Exhibits/Context to be Observed/Assessed:</a:t>
                      </a: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b="0" dirty="0">
                        <a:solidFill>
                          <a:schemeClr val="tx1"/>
                        </a:solidFill>
                        <a:effectLst/>
                        <a:latin typeface="+mn-lt"/>
                        <a:ea typeface="Times New Roman" panose="02020603050405020304" pitchFamily="18" charset="0"/>
                        <a:cs typeface="Mangal" panose="02040503050203030202" pitchFamily="18" charset="0"/>
                      </a:endParaRPr>
                    </a:p>
                    <a:p>
                      <a:pPr marL="265113" lvl="0" indent="-173038">
                        <a:buFont typeface="+mj-lt"/>
                        <a:buAutoNum type="alphaUcPeriod"/>
                      </a:pPr>
                      <a:r>
                        <a:rPr lang="en-US" sz="1200" b="0" i="1" kern="1200" dirty="0">
                          <a:solidFill>
                            <a:schemeClr val="tx1"/>
                          </a:solidFill>
                          <a:effectLst/>
                          <a:latin typeface="+mn-lt"/>
                          <a:ea typeface="+mn-ea"/>
                          <a:cs typeface="+mn-cs"/>
                        </a:rPr>
                        <a:t>Relevance of the training/development program</a:t>
                      </a:r>
                      <a:endParaRPr lang="en-IN" sz="1200" b="0" i="1" kern="1200" dirty="0">
                        <a:solidFill>
                          <a:schemeClr val="tx1"/>
                        </a:solidFill>
                        <a:effectLst/>
                        <a:latin typeface="+mn-lt"/>
                        <a:ea typeface="+mn-ea"/>
                        <a:cs typeface="+mn-cs"/>
                      </a:endParaRPr>
                    </a:p>
                    <a:p>
                      <a:pPr marL="265113" indent="-173038">
                        <a:buFont typeface="+mj-lt"/>
                        <a:buAutoNum type="alphaUcPeriod"/>
                      </a:pPr>
                      <a:r>
                        <a:rPr lang="en-US" sz="1200" b="0" i="1" kern="1200" dirty="0">
                          <a:solidFill>
                            <a:schemeClr val="tx1"/>
                          </a:solidFill>
                          <a:effectLst/>
                          <a:latin typeface="+mn-lt"/>
                          <a:ea typeface="+mn-ea"/>
                          <a:cs typeface="+mn-cs"/>
                        </a:rPr>
                        <a:t>No. of days; No. of faculty</a:t>
                      </a:r>
                      <a:endParaRPr lang="en-IN" sz="12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193675" marR="182880" algn="ctr">
                        <a:lnSpc>
                          <a:spcPts val="1365"/>
                        </a:lnSpc>
                        <a:spcAft>
                          <a:spcPts val="0"/>
                        </a:spcAft>
                      </a:pP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64135">
                        <a:spcAft>
                          <a:spcPts val="0"/>
                        </a:spcAft>
                      </a:pP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9200438"/>
                  </a:ext>
                </a:extLst>
              </a:tr>
            </a:tbl>
          </a:graphicData>
        </a:graphic>
      </p:graphicFrame>
    </p:spTree>
    <p:extLst>
      <p:ext uri="{BB962C8B-B14F-4D97-AF65-F5344CB8AC3E}">
        <p14:creationId xmlns:p14="http://schemas.microsoft.com/office/powerpoint/2010/main" val="321504740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481304CB-78E8-4AD5-9126-12B935431A62}"/>
              </a:ext>
            </a:extLst>
          </p:cNvPr>
          <p:cNvGraphicFramePr>
            <a:graphicFrameLocks noGrp="1"/>
          </p:cNvGraphicFramePr>
          <p:nvPr/>
        </p:nvGraphicFramePr>
        <p:xfrm>
          <a:off x="266700" y="45720"/>
          <a:ext cx="11658599" cy="6693408"/>
        </p:xfrm>
        <a:graphic>
          <a:graphicData uri="http://schemas.openxmlformats.org/drawingml/2006/table">
            <a:tbl>
              <a:tblPr firstRow="1" firstCol="1" lastRow="1" lastCol="1" bandRow="1" bandCol="1">
                <a:tableStyleId>{5C22544A-7EE6-4342-B048-85BDC9FD1C3A}</a:tableStyleId>
              </a:tblPr>
              <a:tblGrid>
                <a:gridCol w="3347297">
                  <a:extLst>
                    <a:ext uri="{9D8B030D-6E8A-4147-A177-3AD203B41FA5}">
                      <a16:colId xmlns:a16="http://schemas.microsoft.com/office/drawing/2014/main" val="2437978942"/>
                    </a:ext>
                  </a:extLst>
                </a:gridCol>
                <a:gridCol w="692544">
                  <a:extLst>
                    <a:ext uri="{9D8B030D-6E8A-4147-A177-3AD203B41FA5}">
                      <a16:colId xmlns:a16="http://schemas.microsoft.com/office/drawing/2014/main" val="3688383740"/>
                    </a:ext>
                  </a:extLst>
                </a:gridCol>
                <a:gridCol w="7618758">
                  <a:extLst>
                    <a:ext uri="{9D8B030D-6E8A-4147-A177-3AD203B41FA5}">
                      <a16:colId xmlns:a16="http://schemas.microsoft.com/office/drawing/2014/main" val="2433964303"/>
                    </a:ext>
                  </a:extLst>
                </a:gridCol>
              </a:tblGrid>
              <a:tr h="210312">
                <a:tc>
                  <a:txBody>
                    <a:bodyPr/>
                    <a:lstStyle/>
                    <a:p>
                      <a:pPr marL="67945">
                        <a:lnSpc>
                          <a:spcPts val="1365"/>
                        </a:lnSpc>
                        <a:spcAft>
                          <a:spcPts val="0"/>
                        </a:spcAft>
                      </a:pPr>
                      <a:r>
                        <a:rPr lang="en-US" sz="1100" dirty="0">
                          <a:solidFill>
                            <a:schemeClr val="tx1"/>
                          </a:solidFill>
                          <a:effectLst/>
                        </a:rPr>
                        <a:t>5.8. Research and Development</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1435" algn="ctr">
                        <a:lnSpc>
                          <a:spcPts val="1365"/>
                        </a:lnSpc>
                        <a:spcAft>
                          <a:spcPts val="0"/>
                        </a:spcAft>
                      </a:pPr>
                      <a:r>
                        <a:rPr lang="en-US" sz="1100" dirty="0">
                          <a:solidFill>
                            <a:schemeClr val="tx1"/>
                          </a:solidFill>
                          <a:effectLst/>
                        </a:rPr>
                        <a:t>75</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100" dirty="0">
                          <a:solidFill>
                            <a:schemeClr val="tx1"/>
                          </a:solidFill>
                          <a:effectLst/>
                        </a:rPr>
                        <a:t> </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2459059"/>
                  </a:ext>
                </a:extLst>
              </a:tr>
              <a:tr h="356616">
                <a:tc>
                  <a:txBody>
                    <a:bodyPr/>
                    <a:lstStyle/>
                    <a:p>
                      <a:pPr marL="67945">
                        <a:lnSpc>
                          <a:spcPts val="1340"/>
                        </a:lnSpc>
                        <a:spcAft>
                          <a:spcPts val="0"/>
                        </a:spcAft>
                      </a:pPr>
                      <a:r>
                        <a:rPr lang="en-US" sz="1100" dirty="0">
                          <a:solidFill>
                            <a:schemeClr val="tx1"/>
                          </a:solidFill>
                          <a:effectLst/>
                        </a:rPr>
                        <a:t>5.8.1. Academic Research</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1435" algn="ctr">
                        <a:lnSpc>
                          <a:spcPts val="1340"/>
                        </a:lnSpc>
                        <a:spcAft>
                          <a:spcPts val="0"/>
                        </a:spcAft>
                      </a:pPr>
                      <a:r>
                        <a:rPr lang="en-US" sz="1100" dirty="0">
                          <a:solidFill>
                            <a:schemeClr val="tx1"/>
                          </a:solidFill>
                          <a:effectLst/>
                        </a:rPr>
                        <a:t>20</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315595" lvl="0" indent="-250825">
                        <a:spcAft>
                          <a:spcPts val="0"/>
                        </a:spcAft>
                        <a:buSzPts val="1200"/>
                        <a:buFont typeface="Times New Roman" panose="02020603050405020304" pitchFamily="18" charset="0"/>
                        <a:buAutoNum type="alphaUcPeriod"/>
                        <a:tabLst>
                          <a:tab pos="525780" algn="l"/>
                        </a:tabLst>
                      </a:pPr>
                      <a:r>
                        <a:rPr lang="en-US" sz="1100" b="0" spc="-5" dirty="0">
                          <a:solidFill>
                            <a:schemeClr val="tx1"/>
                          </a:solidFill>
                          <a:effectLst/>
                        </a:rPr>
                        <a:t>Number of quality publications in refereed/SCI Journals, citations, Books/Book</a:t>
                      </a:r>
                      <a:r>
                        <a:rPr lang="en-US" sz="1100" b="0" spc="-75" dirty="0">
                          <a:solidFill>
                            <a:schemeClr val="tx1"/>
                          </a:solidFill>
                          <a:effectLst/>
                        </a:rPr>
                        <a:t> </a:t>
                      </a:r>
                      <a:r>
                        <a:rPr lang="en-US" sz="1100" b="0" spc="-5" dirty="0">
                          <a:solidFill>
                            <a:schemeClr val="tx1"/>
                          </a:solidFill>
                          <a:effectLst/>
                        </a:rPr>
                        <a:t>Chapters etc.</a:t>
                      </a:r>
                      <a:r>
                        <a:rPr lang="en-US" sz="1100" b="0" spc="-10" dirty="0">
                          <a:solidFill>
                            <a:schemeClr val="tx1"/>
                          </a:solidFill>
                          <a:effectLst/>
                        </a:rPr>
                        <a:t> </a:t>
                      </a:r>
                      <a:r>
                        <a:rPr lang="en-US" sz="1100" b="0" spc="-5" dirty="0">
                          <a:solidFill>
                            <a:schemeClr val="tx1"/>
                          </a:solidFill>
                          <a:effectLst/>
                        </a:rPr>
                        <a:t>(15)</a:t>
                      </a:r>
                      <a:endParaRPr lang="en-IN" sz="1100" b="0" spc="-5"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525780" algn="l"/>
                        </a:tabLst>
                      </a:pPr>
                      <a:r>
                        <a:rPr lang="en-US" sz="1100" b="0" spc="-5" dirty="0">
                          <a:solidFill>
                            <a:schemeClr val="tx1"/>
                          </a:solidFill>
                          <a:effectLst/>
                        </a:rPr>
                        <a:t>PhD awarded during the assessment period while working in the institute</a:t>
                      </a:r>
                      <a:r>
                        <a:rPr lang="en-US" sz="1100" b="0" spc="265" dirty="0">
                          <a:solidFill>
                            <a:schemeClr val="tx1"/>
                          </a:solidFill>
                          <a:effectLst/>
                        </a:rPr>
                        <a:t> </a:t>
                      </a:r>
                      <a:r>
                        <a:rPr lang="en-US" sz="1100" b="0" spc="-5" dirty="0">
                          <a:solidFill>
                            <a:schemeClr val="tx1"/>
                          </a:solidFill>
                          <a:effectLst/>
                        </a:rPr>
                        <a:t>(5)</a:t>
                      </a:r>
                      <a:endParaRPr lang="en-IN" sz="1100" b="0" spc="-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0467357"/>
                  </a:ext>
                </a:extLst>
              </a:tr>
              <a:tr h="393192">
                <a:tc gridSpan="3">
                  <a:txBody>
                    <a:bodyPr/>
                    <a:lstStyle/>
                    <a:p>
                      <a:pPr marL="67945">
                        <a:lnSpc>
                          <a:spcPts val="1365"/>
                        </a:lnSpc>
                        <a:spcAft>
                          <a:spcPts val="0"/>
                        </a:spcAft>
                      </a:pPr>
                      <a:r>
                        <a:rPr lang="en-US" sz="1100" dirty="0">
                          <a:solidFill>
                            <a:schemeClr val="tx1"/>
                          </a:solidFill>
                          <a:effectLst/>
                        </a:rPr>
                        <a:t>Exhibits/Context to be Observed/Assessed: </a:t>
                      </a:r>
                      <a:endParaRPr lang="en-IN" sz="1100"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297815" algn="l"/>
                        </a:tabLst>
                      </a:pPr>
                      <a:r>
                        <a:rPr lang="en-US" sz="1100" b="0" i="1" kern="1200" dirty="0">
                          <a:solidFill>
                            <a:schemeClr val="tx1"/>
                          </a:solidFill>
                          <a:effectLst/>
                          <a:latin typeface="+mn-lt"/>
                          <a:ea typeface="+mn-ea"/>
                          <a:cs typeface="+mn-cs"/>
                        </a:rPr>
                        <a:t>Quality of publications; publications copy; B. Documentary evidence</a:t>
                      </a:r>
                      <a:endParaRPr lang="en-IN" sz="1100" b="0" i="1" kern="1200" dirty="0">
                        <a:solidFill>
                          <a:schemeClr val="tx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923473285"/>
                  </a:ext>
                </a:extLst>
              </a:tr>
              <a:tr h="1024128">
                <a:tc>
                  <a:txBody>
                    <a:bodyPr/>
                    <a:lstStyle/>
                    <a:p>
                      <a:pPr marL="67945">
                        <a:lnSpc>
                          <a:spcPts val="1350"/>
                        </a:lnSpc>
                        <a:spcAft>
                          <a:spcPts val="0"/>
                        </a:spcAft>
                      </a:pPr>
                      <a:r>
                        <a:rPr lang="en-US" sz="1100" dirty="0">
                          <a:solidFill>
                            <a:schemeClr val="tx1"/>
                          </a:solidFill>
                          <a:effectLst/>
                        </a:rPr>
                        <a:t>5.8.2 Sponsored Research</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1435" algn="ctr">
                        <a:lnSpc>
                          <a:spcPts val="1350"/>
                        </a:lnSpc>
                        <a:spcAft>
                          <a:spcPts val="0"/>
                        </a:spcAft>
                      </a:pPr>
                      <a:r>
                        <a:rPr lang="en-US" sz="1100" dirty="0">
                          <a:solidFill>
                            <a:schemeClr val="tx1"/>
                          </a:solidFill>
                          <a:effectLst/>
                        </a:rPr>
                        <a:t>20</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7150" marR="1207135" indent="10160">
                        <a:spcAft>
                          <a:spcPts val="0"/>
                        </a:spcAft>
                        <a:tabLst>
                          <a:tab pos="2054225" algn="l"/>
                        </a:tabLst>
                      </a:pPr>
                      <a:r>
                        <a:rPr lang="en-US" sz="1100" b="0" dirty="0">
                          <a:solidFill>
                            <a:schemeClr val="tx1"/>
                          </a:solidFill>
                          <a:effectLst/>
                        </a:rPr>
                        <a:t>Funded research from outside; Cumulative during CAYm1, CAYm2 and CAYm3 </a:t>
                      </a:r>
                    </a:p>
                    <a:p>
                      <a:pPr marL="57150" marR="1207135" indent="10160">
                        <a:spcAft>
                          <a:spcPts val="0"/>
                        </a:spcAft>
                        <a:tabLst>
                          <a:tab pos="2054225" algn="l"/>
                        </a:tabLst>
                      </a:pPr>
                      <a:r>
                        <a:rPr lang="en-US" sz="1100" b="0" dirty="0">
                          <a:solidFill>
                            <a:schemeClr val="tx1"/>
                          </a:solidFill>
                          <a:effectLst/>
                        </a:rPr>
                        <a:t>Amount &gt;</a:t>
                      </a:r>
                      <a:r>
                        <a:rPr lang="en-US" sz="1100" b="0" spc="-15" dirty="0">
                          <a:solidFill>
                            <a:schemeClr val="tx1"/>
                          </a:solidFill>
                          <a:effectLst/>
                        </a:rPr>
                        <a:t> </a:t>
                      </a:r>
                      <a:r>
                        <a:rPr lang="en-US" sz="1100" b="0" dirty="0">
                          <a:solidFill>
                            <a:schemeClr val="tx1"/>
                          </a:solidFill>
                          <a:effectLst/>
                        </a:rPr>
                        <a:t>50</a:t>
                      </a:r>
                      <a:r>
                        <a:rPr lang="en-US" sz="1100" b="0" spc="5" dirty="0">
                          <a:solidFill>
                            <a:schemeClr val="tx1"/>
                          </a:solidFill>
                          <a:effectLst/>
                        </a:rPr>
                        <a:t> </a:t>
                      </a:r>
                      <a:r>
                        <a:rPr lang="en-US" sz="1100" b="0" dirty="0">
                          <a:solidFill>
                            <a:schemeClr val="tx1"/>
                          </a:solidFill>
                          <a:effectLst/>
                        </a:rPr>
                        <a:t>Lakh	– 20 Marks,</a:t>
                      </a:r>
                      <a:endParaRPr lang="en-IN" sz="1100" b="0" dirty="0">
                        <a:solidFill>
                          <a:schemeClr val="tx1"/>
                        </a:solidFill>
                        <a:effectLst/>
                      </a:endParaRPr>
                    </a:p>
                    <a:p>
                      <a:pPr marL="67945">
                        <a:spcAft>
                          <a:spcPts val="0"/>
                        </a:spcAft>
                        <a:tabLst>
                          <a:tab pos="2033905" algn="l"/>
                        </a:tabLst>
                      </a:pPr>
                      <a:r>
                        <a:rPr lang="en-US" sz="1100" b="0" dirty="0">
                          <a:solidFill>
                            <a:schemeClr val="tx1"/>
                          </a:solidFill>
                          <a:effectLst/>
                        </a:rPr>
                        <a:t>Amount &gt;40 and &lt;</a:t>
                      </a:r>
                      <a:r>
                        <a:rPr lang="en-US" sz="1100" b="0" spc="-15" dirty="0">
                          <a:solidFill>
                            <a:schemeClr val="tx1"/>
                          </a:solidFill>
                          <a:effectLst/>
                        </a:rPr>
                        <a:t> </a:t>
                      </a:r>
                      <a:r>
                        <a:rPr lang="en-US" sz="1100" b="0" dirty="0">
                          <a:solidFill>
                            <a:schemeClr val="tx1"/>
                          </a:solidFill>
                          <a:effectLst/>
                        </a:rPr>
                        <a:t>50 </a:t>
                      </a:r>
                      <a:r>
                        <a:rPr lang="en-US" sz="1100" b="0" spc="5" dirty="0">
                          <a:solidFill>
                            <a:schemeClr val="tx1"/>
                          </a:solidFill>
                          <a:effectLst/>
                        </a:rPr>
                        <a:t> </a:t>
                      </a:r>
                      <a:r>
                        <a:rPr lang="en-US" sz="1100" b="0" dirty="0">
                          <a:solidFill>
                            <a:schemeClr val="tx1"/>
                          </a:solidFill>
                          <a:effectLst/>
                        </a:rPr>
                        <a:t>Lakh	– 15</a:t>
                      </a:r>
                      <a:r>
                        <a:rPr lang="en-US" sz="1100" b="0" spc="-10" dirty="0">
                          <a:solidFill>
                            <a:schemeClr val="tx1"/>
                          </a:solidFill>
                          <a:effectLst/>
                        </a:rPr>
                        <a:t> </a:t>
                      </a:r>
                      <a:r>
                        <a:rPr lang="en-US" sz="1100" b="0" dirty="0">
                          <a:solidFill>
                            <a:schemeClr val="tx1"/>
                          </a:solidFill>
                          <a:effectLst/>
                        </a:rPr>
                        <a:t>Marks,</a:t>
                      </a:r>
                      <a:endParaRPr lang="en-IN" sz="1100" b="0" dirty="0">
                        <a:solidFill>
                          <a:schemeClr val="tx1"/>
                        </a:solidFill>
                        <a:effectLst/>
                      </a:endParaRPr>
                    </a:p>
                    <a:p>
                      <a:pPr marL="67945">
                        <a:spcAft>
                          <a:spcPts val="0"/>
                        </a:spcAft>
                        <a:tabLst>
                          <a:tab pos="2033905" algn="l"/>
                        </a:tabLst>
                      </a:pPr>
                      <a:r>
                        <a:rPr lang="en-US" sz="1100" b="0" dirty="0">
                          <a:solidFill>
                            <a:schemeClr val="tx1"/>
                          </a:solidFill>
                          <a:effectLst/>
                        </a:rPr>
                        <a:t>Amount &gt;30 and &lt;</a:t>
                      </a:r>
                      <a:r>
                        <a:rPr lang="en-US" sz="1100" b="0" spc="-15" dirty="0">
                          <a:solidFill>
                            <a:schemeClr val="tx1"/>
                          </a:solidFill>
                          <a:effectLst/>
                        </a:rPr>
                        <a:t> </a:t>
                      </a:r>
                      <a:r>
                        <a:rPr lang="en-US" sz="1100" b="0" dirty="0">
                          <a:solidFill>
                            <a:schemeClr val="tx1"/>
                          </a:solidFill>
                          <a:effectLst/>
                        </a:rPr>
                        <a:t>40 </a:t>
                      </a:r>
                      <a:r>
                        <a:rPr lang="en-US" sz="1100" b="0" spc="5" dirty="0">
                          <a:solidFill>
                            <a:schemeClr val="tx1"/>
                          </a:solidFill>
                          <a:effectLst/>
                        </a:rPr>
                        <a:t> </a:t>
                      </a:r>
                      <a:r>
                        <a:rPr lang="en-US" sz="1100" b="0" dirty="0">
                          <a:solidFill>
                            <a:schemeClr val="tx1"/>
                          </a:solidFill>
                          <a:effectLst/>
                        </a:rPr>
                        <a:t>Lakh	– 10</a:t>
                      </a:r>
                      <a:r>
                        <a:rPr lang="en-US" sz="1100" b="0" spc="-10" dirty="0">
                          <a:solidFill>
                            <a:schemeClr val="tx1"/>
                          </a:solidFill>
                          <a:effectLst/>
                        </a:rPr>
                        <a:t> </a:t>
                      </a:r>
                      <a:r>
                        <a:rPr lang="en-US" sz="1100" b="0" dirty="0">
                          <a:solidFill>
                            <a:schemeClr val="tx1"/>
                          </a:solidFill>
                          <a:effectLst/>
                        </a:rPr>
                        <a:t>Marks,</a:t>
                      </a:r>
                      <a:endParaRPr lang="en-IN" sz="1100" b="0" dirty="0">
                        <a:solidFill>
                          <a:schemeClr val="tx1"/>
                        </a:solidFill>
                        <a:effectLst/>
                      </a:endParaRPr>
                    </a:p>
                    <a:p>
                      <a:pPr marL="67945">
                        <a:lnSpc>
                          <a:spcPts val="1375"/>
                        </a:lnSpc>
                        <a:spcAft>
                          <a:spcPts val="0"/>
                        </a:spcAft>
                        <a:tabLst>
                          <a:tab pos="2033905" algn="l"/>
                        </a:tabLst>
                      </a:pPr>
                      <a:r>
                        <a:rPr lang="en-US" sz="1100" b="0" dirty="0">
                          <a:solidFill>
                            <a:schemeClr val="tx1"/>
                          </a:solidFill>
                          <a:effectLst/>
                        </a:rPr>
                        <a:t>Amount &gt;15 and &lt;</a:t>
                      </a:r>
                      <a:r>
                        <a:rPr lang="en-US" sz="1100" b="0" spc="-15" dirty="0">
                          <a:solidFill>
                            <a:schemeClr val="tx1"/>
                          </a:solidFill>
                          <a:effectLst/>
                        </a:rPr>
                        <a:t> </a:t>
                      </a:r>
                      <a:r>
                        <a:rPr lang="en-US" sz="1100" b="0" dirty="0">
                          <a:solidFill>
                            <a:schemeClr val="tx1"/>
                          </a:solidFill>
                          <a:effectLst/>
                        </a:rPr>
                        <a:t>30 </a:t>
                      </a:r>
                      <a:r>
                        <a:rPr lang="en-US" sz="1100" b="0" spc="5" dirty="0">
                          <a:solidFill>
                            <a:schemeClr val="tx1"/>
                          </a:solidFill>
                          <a:effectLst/>
                        </a:rPr>
                        <a:t> </a:t>
                      </a:r>
                      <a:r>
                        <a:rPr lang="en-US" sz="1100" b="0" dirty="0">
                          <a:solidFill>
                            <a:schemeClr val="tx1"/>
                          </a:solidFill>
                          <a:effectLst/>
                        </a:rPr>
                        <a:t>Lakh	– 5</a:t>
                      </a:r>
                      <a:r>
                        <a:rPr lang="en-US" sz="1100" b="0" spc="-5" dirty="0">
                          <a:solidFill>
                            <a:schemeClr val="tx1"/>
                          </a:solidFill>
                          <a:effectLst/>
                        </a:rPr>
                        <a:t> </a:t>
                      </a:r>
                      <a:r>
                        <a:rPr lang="en-US" sz="1100" b="0" dirty="0">
                          <a:solidFill>
                            <a:schemeClr val="tx1"/>
                          </a:solidFill>
                          <a:effectLst/>
                        </a:rPr>
                        <a:t>Marks,</a:t>
                      </a:r>
                      <a:endParaRPr lang="en-IN" sz="1100" b="0" dirty="0">
                        <a:solidFill>
                          <a:schemeClr val="tx1"/>
                        </a:solidFill>
                        <a:effectLst/>
                      </a:endParaRPr>
                    </a:p>
                    <a:p>
                      <a:pPr marL="67945">
                        <a:lnSpc>
                          <a:spcPts val="1375"/>
                        </a:lnSpc>
                        <a:spcAft>
                          <a:spcPts val="0"/>
                        </a:spcAft>
                        <a:tabLst>
                          <a:tab pos="2033905" algn="l"/>
                        </a:tabLst>
                      </a:pPr>
                      <a:r>
                        <a:rPr lang="en-US" sz="1100" b="0" dirty="0">
                          <a:solidFill>
                            <a:schemeClr val="tx1"/>
                          </a:solidFill>
                          <a:effectLst/>
                        </a:rPr>
                        <a:t>Amount&lt;</a:t>
                      </a:r>
                      <a:r>
                        <a:rPr lang="en-US" sz="1100" b="0" spc="-10" dirty="0">
                          <a:solidFill>
                            <a:schemeClr val="tx1"/>
                          </a:solidFill>
                          <a:effectLst/>
                        </a:rPr>
                        <a:t> </a:t>
                      </a:r>
                      <a:r>
                        <a:rPr lang="en-US" sz="1100" b="0" dirty="0">
                          <a:solidFill>
                            <a:schemeClr val="tx1"/>
                          </a:solidFill>
                          <a:effectLst/>
                        </a:rPr>
                        <a:t>15</a:t>
                      </a:r>
                      <a:r>
                        <a:rPr lang="en-US" sz="1100" b="0" spc="5" dirty="0">
                          <a:solidFill>
                            <a:schemeClr val="tx1"/>
                          </a:solidFill>
                          <a:effectLst/>
                        </a:rPr>
                        <a:t> </a:t>
                      </a:r>
                      <a:r>
                        <a:rPr lang="en-US" sz="1100" b="0" dirty="0">
                          <a:solidFill>
                            <a:schemeClr val="tx1"/>
                          </a:solidFill>
                          <a:effectLst/>
                        </a:rPr>
                        <a:t>Lakh	– 0 Marks</a:t>
                      </a:r>
                      <a:endParaRPr lang="en-IN" sz="11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8414291"/>
                  </a:ext>
                </a:extLst>
              </a:tr>
              <a:tr h="384048">
                <a:tc gridSpan="3">
                  <a:txBody>
                    <a:bodyPr/>
                    <a:lstStyle/>
                    <a:p>
                      <a:pPr marL="182563" indent="-115888">
                        <a:lnSpc>
                          <a:spcPts val="1375"/>
                        </a:lnSpc>
                        <a:spcAft>
                          <a:spcPts val="0"/>
                        </a:spcAft>
                      </a:pPr>
                      <a:r>
                        <a:rPr lang="en-US" sz="1100" dirty="0">
                          <a:solidFill>
                            <a:schemeClr val="tx1"/>
                          </a:solidFill>
                          <a:effectLst/>
                        </a:rPr>
                        <a:t>Exhibits/Context to be Observed/Assessed: </a:t>
                      </a:r>
                      <a:endParaRPr lang="en-IN" sz="1100" dirty="0">
                        <a:solidFill>
                          <a:schemeClr val="tx1"/>
                        </a:solidFill>
                        <a:effectLst/>
                      </a:endParaRPr>
                    </a:p>
                    <a:p>
                      <a:pPr marL="263525" lvl="0" indent="-171450">
                        <a:spcAft>
                          <a:spcPts val="0"/>
                        </a:spcAft>
                        <a:buSzPts val="900"/>
                        <a:buFont typeface="Arial" panose="020B0604020202020204" pitchFamily="34" charset="0"/>
                        <a:buChar char="•"/>
                        <a:tabLst>
                          <a:tab pos="287020" algn="l"/>
                        </a:tabLst>
                      </a:pPr>
                      <a:r>
                        <a:rPr lang="en-US" sz="1100" b="0" i="1" dirty="0">
                          <a:solidFill>
                            <a:schemeClr val="tx1"/>
                          </a:solidFill>
                          <a:effectLst/>
                        </a:rPr>
                        <a:t>Documentary evidence; Funding agency, Amount, Duration, Research progress;</a:t>
                      </a:r>
                      <a:r>
                        <a:rPr lang="en-US" sz="1100" b="0" i="1" spc="10" dirty="0">
                          <a:solidFill>
                            <a:schemeClr val="tx1"/>
                          </a:solidFill>
                          <a:effectLst/>
                        </a:rPr>
                        <a:t> </a:t>
                      </a:r>
                      <a:r>
                        <a:rPr lang="en-US" sz="1100" b="0" i="1" dirty="0">
                          <a:solidFill>
                            <a:schemeClr val="tx1"/>
                          </a:solidFill>
                          <a:effectLst/>
                        </a:rPr>
                        <a:t>Outcome</a:t>
                      </a:r>
                      <a:endParaRPr lang="en-IN" sz="1100" b="0" i="1" dirty="0">
                        <a:solidFill>
                          <a:schemeClr val="tx1"/>
                        </a:solidFill>
                        <a:effectLst/>
                        <a:latin typeface="Times New Roman" panose="02020603050405020304" pitchFamily="18" charset="0"/>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810852884"/>
                  </a:ext>
                </a:extLst>
              </a:tr>
              <a:tr h="676656">
                <a:tc>
                  <a:txBody>
                    <a:bodyPr/>
                    <a:lstStyle/>
                    <a:p>
                      <a:pPr marL="67945">
                        <a:lnSpc>
                          <a:spcPts val="1340"/>
                        </a:lnSpc>
                        <a:spcAft>
                          <a:spcPts val="0"/>
                        </a:spcAft>
                      </a:pPr>
                      <a:r>
                        <a:rPr lang="en-US" sz="1100" dirty="0">
                          <a:solidFill>
                            <a:schemeClr val="tx1"/>
                          </a:solidFill>
                          <a:effectLst/>
                        </a:rPr>
                        <a:t>5.8.3 Development Activities</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5245" marR="51435" algn="ctr">
                        <a:lnSpc>
                          <a:spcPts val="1340"/>
                        </a:lnSpc>
                        <a:spcAft>
                          <a:spcPts val="0"/>
                        </a:spcAft>
                      </a:pPr>
                      <a:r>
                        <a:rPr lang="en-US" sz="1100" dirty="0">
                          <a:solidFill>
                            <a:schemeClr val="tx1"/>
                          </a:solidFill>
                          <a:effectLst/>
                        </a:rPr>
                        <a:t>15</a:t>
                      </a: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20675" lvl="0" indent="-228600">
                        <a:lnSpc>
                          <a:spcPts val="1340"/>
                        </a:lnSpc>
                        <a:spcAft>
                          <a:spcPts val="0"/>
                        </a:spcAft>
                        <a:buSzPct val="100000"/>
                        <a:buFont typeface="+mj-lt"/>
                        <a:buAutoNum type="alphaUcPeriod"/>
                        <a:tabLst>
                          <a:tab pos="354965" algn="l"/>
                        </a:tabLst>
                      </a:pPr>
                      <a:r>
                        <a:rPr lang="en-US" sz="1100" b="0" spc="-15" dirty="0">
                          <a:solidFill>
                            <a:schemeClr val="tx1"/>
                          </a:solidFill>
                          <a:effectLst/>
                        </a:rPr>
                        <a:t>Product</a:t>
                      </a:r>
                      <a:r>
                        <a:rPr lang="en-US" sz="1100" b="0" spc="-35" dirty="0">
                          <a:solidFill>
                            <a:schemeClr val="tx1"/>
                          </a:solidFill>
                          <a:effectLst/>
                        </a:rPr>
                        <a:t> </a:t>
                      </a:r>
                      <a:r>
                        <a:rPr lang="en-US" sz="1100" b="0" spc="-15" dirty="0">
                          <a:solidFill>
                            <a:schemeClr val="tx1"/>
                          </a:solidFill>
                          <a:effectLst/>
                        </a:rPr>
                        <a:t>Development</a:t>
                      </a:r>
                      <a:endParaRPr lang="en-IN" sz="1100" b="0" spc="-15" dirty="0">
                        <a:solidFill>
                          <a:schemeClr val="tx1"/>
                        </a:solidFill>
                        <a:effectLst/>
                      </a:endParaRPr>
                    </a:p>
                    <a:p>
                      <a:pPr marL="320675" lvl="0" indent="-228600">
                        <a:spcAft>
                          <a:spcPts val="0"/>
                        </a:spcAft>
                        <a:buSzPct val="100000"/>
                        <a:buFont typeface="+mj-lt"/>
                        <a:buAutoNum type="alphaUcPeriod"/>
                        <a:tabLst>
                          <a:tab pos="354965" algn="l"/>
                        </a:tabLst>
                      </a:pPr>
                      <a:r>
                        <a:rPr lang="en-US" sz="1100" b="0" spc="-15" dirty="0">
                          <a:solidFill>
                            <a:schemeClr val="tx1"/>
                          </a:solidFill>
                          <a:effectLst/>
                        </a:rPr>
                        <a:t>Research</a:t>
                      </a:r>
                      <a:r>
                        <a:rPr lang="en-US" sz="1100" b="0" spc="-30" dirty="0">
                          <a:solidFill>
                            <a:schemeClr val="tx1"/>
                          </a:solidFill>
                          <a:effectLst/>
                        </a:rPr>
                        <a:t> </a:t>
                      </a:r>
                      <a:r>
                        <a:rPr lang="en-US" sz="1100" b="0" spc="-15" dirty="0">
                          <a:solidFill>
                            <a:schemeClr val="tx1"/>
                          </a:solidFill>
                          <a:effectLst/>
                        </a:rPr>
                        <a:t>laboratories</a:t>
                      </a:r>
                      <a:endParaRPr lang="en-IN" sz="1100" b="0" spc="-15" dirty="0">
                        <a:solidFill>
                          <a:schemeClr val="tx1"/>
                        </a:solidFill>
                        <a:effectLst/>
                      </a:endParaRPr>
                    </a:p>
                    <a:p>
                      <a:pPr marL="320675" lvl="0" indent="-228600">
                        <a:spcAft>
                          <a:spcPts val="0"/>
                        </a:spcAft>
                        <a:buSzPct val="100000"/>
                        <a:buFont typeface="+mj-lt"/>
                        <a:buAutoNum type="alphaUcPeriod"/>
                        <a:tabLst>
                          <a:tab pos="354965" algn="l"/>
                        </a:tabLst>
                      </a:pPr>
                      <a:r>
                        <a:rPr lang="en-US" sz="1100" b="0" spc="-15" dirty="0">
                          <a:solidFill>
                            <a:schemeClr val="tx1"/>
                          </a:solidFill>
                          <a:effectLst/>
                        </a:rPr>
                        <a:t>Instructional materials</a:t>
                      </a:r>
                      <a:endParaRPr lang="en-IN" sz="1100" b="0" spc="-15" dirty="0">
                        <a:solidFill>
                          <a:schemeClr val="tx1"/>
                        </a:solidFill>
                        <a:effectLst/>
                      </a:endParaRPr>
                    </a:p>
                    <a:p>
                      <a:pPr marL="320675" lvl="0" indent="-228600">
                        <a:lnSpc>
                          <a:spcPts val="1320"/>
                        </a:lnSpc>
                        <a:spcAft>
                          <a:spcPts val="0"/>
                        </a:spcAft>
                        <a:buSzPct val="100000"/>
                        <a:buFont typeface="+mj-lt"/>
                        <a:buAutoNum type="alphaUcPeriod"/>
                        <a:tabLst>
                          <a:tab pos="354965" algn="l"/>
                        </a:tabLst>
                      </a:pPr>
                      <a:r>
                        <a:rPr lang="en-US" sz="1100" b="0" spc="-15" dirty="0">
                          <a:solidFill>
                            <a:schemeClr val="tx1"/>
                          </a:solidFill>
                          <a:effectLst/>
                        </a:rPr>
                        <a:t>Working models/charts/monograms etc.</a:t>
                      </a:r>
                      <a:endParaRPr lang="en-IN" sz="1100" b="0" spc="-1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88995588"/>
                  </a:ext>
                </a:extLst>
              </a:tr>
              <a:tr h="329184">
                <a:tc gridSpan="3">
                  <a:txBody>
                    <a:bodyPr/>
                    <a:lstStyle/>
                    <a:p>
                      <a:pPr marL="67945" marR="0" lvl="0" indent="0" algn="l" defTabSz="914400" rtl="0" eaLnBrk="1" fontAlgn="auto" latinLnBrk="0" hangingPunct="1">
                        <a:lnSpc>
                          <a:spcPts val="1340"/>
                        </a:lnSpc>
                        <a:spcBef>
                          <a:spcPts val="0"/>
                        </a:spcBef>
                        <a:spcAft>
                          <a:spcPts val="0"/>
                        </a:spcAft>
                        <a:buClrTx/>
                        <a:buSzTx/>
                        <a:buFontTx/>
                        <a:buNone/>
                        <a:tabLst/>
                        <a:defRPr/>
                      </a:pPr>
                      <a:r>
                        <a:rPr lang="en-US" sz="1100" dirty="0">
                          <a:solidFill>
                            <a:schemeClr val="tx1"/>
                          </a:solidFill>
                          <a:effectLst/>
                        </a:rPr>
                        <a:t>Exhibits/Context to be Observed/Assessed: </a:t>
                      </a:r>
                      <a:endParaRPr lang="en-IN" sz="1100" dirty="0">
                        <a:solidFill>
                          <a:schemeClr val="tx1"/>
                        </a:solidFill>
                        <a:effectLst/>
                      </a:endParaRPr>
                    </a:p>
                    <a:p>
                      <a:pPr marL="67945">
                        <a:lnSpc>
                          <a:spcPts val="1340"/>
                        </a:lnSpc>
                        <a:spcAft>
                          <a:spcPts val="0"/>
                        </a:spcAft>
                      </a:pPr>
                      <a:r>
                        <a:rPr lang="en-US" sz="1100" b="0" i="1" dirty="0">
                          <a:solidFill>
                            <a:schemeClr val="tx1"/>
                          </a:solidFill>
                          <a:effectLst/>
                          <a:latin typeface="+mn-lt"/>
                          <a:ea typeface="Times New Roman" panose="02020603050405020304" pitchFamily="18" charset="0"/>
                          <a:cs typeface="Mangal" panose="02040503050203030202" pitchFamily="18" charset="0"/>
                        </a:rPr>
                        <a:t>Self –explanatory</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643405069"/>
                  </a:ext>
                </a:extLst>
              </a:tr>
              <a:tr h="484378">
                <a:tc>
                  <a:txBody>
                    <a:bodyPr/>
                    <a:lstStyle/>
                    <a:p>
                      <a:pPr marL="67945">
                        <a:lnSpc>
                          <a:spcPts val="1350"/>
                        </a:lnSpc>
                        <a:spcAft>
                          <a:spcPts val="0"/>
                        </a:spcAft>
                      </a:pPr>
                      <a:r>
                        <a:rPr lang="en-US" sz="1100" dirty="0">
                          <a:solidFill>
                            <a:schemeClr val="tx1"/>
                          </a:solidFill>
                          <a:effectLst/>
                          <a:latin typeface="+mn-lt"/>
                          <a:ea typeface="Times New Roman" panose="02020603050405020304" pitchFamily="18" charset="0"/>
                          <a:cs typeface="Mangal" panose="02040503050203030202" pitchFamily="18" charset="0"/>
                        </a:rPr>
                        <a:t>5.8.4. Consultancy (From Industry)</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02565" algn="r">
                        <a:lnSpc>
                          <a:spcPts val="1350"/>
                        </a:lnSpc>
                        <a:spcAft>
                          <a:spcPts val="0"/>
                        </a:spcAft>
                      </a:pPr>
                      <a:r>
                        <a:rPr lang="en-US" sz="1100" dirty="0">
                          <a:solidFill>
                            <a:schemeClr val="tx1"/>
                          </a:solidFill>
                          <a:effectLst/>
                          <a:latin typeface="+mn-lt"/>
                          <a:ea typeface="Times New Roman" panose="02020603050405020304" pitchFamily="18" charset="0"/>
                          <a:cs typeface="Mangal" panose="02040503050203030202" pitchFamily="18" charset="0"/>
                        </a:rPr>
                        <a:t>20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261870">
                        <a:spcAft>
                          <a:spcPts val="0"/>
                        </a:spcAft>
                        <a:tabLst>
                          <a:tab pos="2033905" algn="l"/>
                        </a:tabLst>
                      </a:pPr>
                      <a:r>
                        <a:rPr lang="en-US" sz="1100" b="0" dirty="0">
                          <a:solidFill>
                            <a:schemeClr val="tx1"/>
                          </a:solidFill>
                          <a:effectLst/>
                          <a:latin typeface="+mn-lt"/>
                          <a:ea typeface="Times New Roman" panose="02020603050405020304" pitchFamily="18" charset="0"/>
                          <a:cs typeface="Mangal" panose="02040503050203030202" pitchFamily="18" charset="0"/>
                        </a:rPr>
                        <a:t>Consultancy; Cumulative during CAYm1, CAYm2 and CAYm3 </a:t>
                      </a:r>
                    </a:p>
                    <a:p>
                      <a:pPr marL="67945" marR="2261870">
                        <a:spcAft>
                          <a:spcPts val="0"/>
                        </a:spcAft>
                        <a:tabLst>
                          <a:tab pos="2033905" algn="l"/>
                        </a:tabLst>
                      </a:pPr>
                      <a:r>
                        <a:rPr lang="en-US" sz="1100" b="0" dirty="0">
                          <a:solidFill>
                            <a:schemeClr val="tx1"/>
                          </a:solidFill>
                          <a:effectLst/>
                          <a:latin typeface="+mn-lt"/>
                          <a:ea typeface="Times New Roman" panose="02020603050405020304" pitchFamily="18" charset="0"/>
                          <a:cs typeface="Mangal" panose="02040503050203030202" pitchFamily="18" charset="0"/>
                        </a:rPr>
                        <a:t>Amount</a:t>
                      </a:r>
                      <a:r>
                        <a:rPr lang="en-US" sz="1100" b="0" spc="-10" dirty="0">
                          <a:solidFill>
                            <a:schemeClr val="tx1"/>
                          </a:solidFill>
                          <a:effectLst/>
                          <a:latin typeface="+mn-lt"/>
                          <a:ea typeface="Times New Roman" panose="02020603050405020304" pitchFamily="18" charset="0"/>
                          <a:cs typeface="Mangal" panose="02040503050203030202" pitchFamily="18" charset="0"/>
                        </a:rPr>
                        <a:t> </a:t>
                      </a:r>
                      <a:r>
                        <a:rPr lang="en-US" sz="1100" b="0" dirty="0">
                          <a:solidFill>
                            <a:schemeClr val="tx1"/>
                          </a:solidFill>
                          <a:effectLst/>
                          <a:latin typeface="+mn-lt"/>
                          <a:ea typeface="Times New Roman" panose="02020603050405020304" pitchFamily="18" charset="0"/>
                          <a:cs typeface="Mangal" panose="02040503050203030202" pitchFamily="18" charset="0"/>
                        </a:rPr>
                        <a:t>&gt;10</a:t>
                      </a:r>
                      <a:r>
                        <a:rPr lang="en-US" sz="1100" b="0" spc="5" dirty="0">
                          <a:solidFill>
                            <a:schemeClr val="tx1"/>
                          </a:solidFill>
                          <a:effectLst/>
                          <a:latin typeface="+mn-lt"/>
                          <a:ea typeface="Times New Roman" panose="02020603050405020304" pitchFamily="18" charset="0"/>
                          <a:cs typeface="Mangal" panose="02040503050203030202" pitchFamily="18" charset="0"/>
                        </a:rPr>
                        <a:t> </a:t>
                      </a:r>
                      <a:r>
                        <a:rPr lang="en-US" sz="1100" b="0" dirty="0">
                          <a:solidFill>
                            <a:schemeClr val="tx1"/>
                          </a:solidFill>
                          <a:effectLst/>
                          <a:latin typeface="+mn-lt"/>
                          <a:ea typeface="Times New Roman" panose="02020603050405020304" pitchFamily="18" charset="0"/>
                          <a:cs typeface="Mangal" panose="02040503050203030202" pitchFamily="18" charset="0"/>
                        </a:rPr>
                        <a:t>Lakh                         – 20 Marks,</a:t>
                      </a:r>
                      <a:endParaRPr lang="en-IN" sz="1100" b="0" dirty="0">
                        <a:solidFill>
                          <a:schemeClr val="tx1"/>
                        </a:solidFill>
                        <a:effectLst/>
                        <a:latin typeface="+mn-lt"/>
                        <a:ea typeface="Times New Roman" panose="02020603050405020304" pitchFamily="18" charset="0"/>
                        <a:cs typeface="Mangal" panose="02040503050203030202" pitchFamily="18" charset="0"/>
                      </a:endParaRPr>
                    </a:p>
                    <a:p>
                      <a:pPr marL="67945" marR="3511550" algn="just">
                        <a:spcAft>
                          <a:spcPts val="0"/>
                        </a:spcAft>
                      </a:pPr>
                      <a:r>
                        <a:rPr lang="en-US" sz="1100" b="0" dirty="0">
                          <a:solidFill>
                            <a:schemeClr val="tx1"/>
                          </a:solidFill>
                          <a:effectLst/>
                          <a:latin typeface="+mn-lt"/>
                          <a:ea typeface="Times New Roman" panose="02020603050405020304" pitchFamily="18" charset="0"/>
                          <a:cs typeface="Mangal" panose="02040503050203030202" pitchFamily="18" charset="0"/>
                        </a:rPr>
                        <a:t>Amount &lt;10 and &gt; 8 Lakh           – 15 </a:t>
                      </a:r>
                      <a:r>
                        <a:rPr lang="en-US" sz="1100" b="0" spc="-20" dirty="0">
                          <a:solidFill>
                            <a:schemeClr val="tx1"/>
                          </a:solidFill>
                          <a:effectLst/>
                          <a:latin typeface="+mn-lt"/>
                          <a:ea typeface="Times New Roman" panose="02020603050405020304" pitchFamily="18" charset="0"/>
                          <a:cs typeface="Mangal" panose="02040503050203030202" pitchFamily="18" charset="0"/>
                        </a:rPr>
                        <a:t>Marks, </a:t>
                      </a:r>
                    </a:p>
                    <a:p>
                      <a:pPr marL="67945" marR="3511550" algn="just">
                        <a:spcAft>
                          <a:spcPts val="0"/>
                        </a:spcAft>
                      </a:pPr>
                      <a:r>
                        <a:rPr lang="en-US" sz="1100" b="0" dirty="0">
                          <a:solidFill>
                            <a:schemeClr val="tx1"/>
                          </a:solidFill>
                          <a:effectLst/>
                          <a:latin typeface="+mn-lt"/>
                          <a:ea typeface="Times New Roman" panose="02020603050405020304" pitchFamily="18" charset="0"/>
                          <a:cs typeface="Mangal" panose="02040503050203030202" pitchFamily="18" charset="0"/>
                        </a:rPr>
                        <a:t>Amount &lt; 8 and &gt; 6 Lakh            – 10 </a:t>
                      </a:r>
                      <a:r>
                        <a:rPr lang="en-US" sz="1100" b="0" spc="-20" dirty="0">
                          <a:solidFill>
                            <a:schemeClr val="tx1"/>
                          </a:solidFill>
                          <a:effectLst/>
                          <a:latin typeface="+mn-lt"/>
                          <a:ea typeface="Times New Roman" panose="02020603050405020304" pitchFamily="18" charset="0"/>
                          <a:cs typeface="Mangal" panose="02040503050203030202" pitchFamily="18" charset="0"/>
                        </a:rPr>
                        <a:t>Marks, </a:t>
                      </a:r>
                    </a:p>
                    <a:p>
                      <a:pPr marL="67945" marR="3511550" algn="just">
                        <a:spcAft>
                          <a:spcPts val="0"/>
                        </a:spcAft>
                      </a:pPr>
                      <a:r>
                        <a:rPr lang="en-US" sz="1100" b="0" dirty="0">
                          <a:solidFill>
                            <a:schemeClr val="tx1"/>
                          </a:solidFill>
                          <a:effectLst/>
                          <a:latin typeface="+mn-lt"/>
                          <a:ea typeface="Times New Roman" panose="02020603050405020304" pitchFamily="18" charset="0"/>
                          <a:cs typeface="Mangal" panose="02040503050203030202" pitchFamily="18" charset="0"/>
                        </a:rPr>
                        <a:t>Amount &lt; 6 and &gt; 4 Lakh            – 5 </a:t>
                      </a:r>
                      <a:r>
                        <a:rPr lang="en-US" sz="1100" b="0" spc="-20" dirty="0">
                          <a:solidFill>
                            <a:schemeClr val="tx1"/>
                          </a:solidFill>
                          <a:effectLst/>
                          <a:latin typeface="+mn-lt"/>
                          <a:ea typeface="Times New Roman" panose="02020603050405020304" pitchFamily="18" charset="0"/>
                          <a:cs typeface="Mangal" panose="02040503050203030202" pitchFamily="18" charset="0"/>
                        </a:rPr>
                        <a:t>Marks, </a:t>
                      </a:r>
                    </a:p>
                    <a:p>
                      <a:pPr marL="67945" marR="3511550" algn="just">
                        <a:spcAft>
                          <a:spcPts val="0"/>
                        </a:spcAft>
                      </a:pPr>
                      <a:r>
                        <a:rPr lang="en-US" sz="1100" b="0" dirty="0">
                          <a:solidFill>
                            <a:schemeClr val="tx1"/>
                          </a:solidFill>
                          <a:effectLst/>
                          <a:latin typeface="+mn-lt"/>
                          <a:ea typeface="Times New Roman" panose="02020603050405020304" pitchFamily="18" charset="0"/>
                          <a:cs typeface="Mangal" panose="02040503050203030202" pitchFamily="18" charset="0"/>
                        </a:rPr>
                        <a:t>Amount &lt; 4  and &gt; 2 Lakh           –  2</a:t>
                      </a:r>
                      <a:r>
                        <a:rPr lang="en-US" sz="1100" b="0" spc="35" dirty="0">
                          <a:solidFill>
                            <a:schemeClr val="tx1"/>
                          </a:solidFill>
                          <a:effectLst/>
                          <a:latin typeface="+mn-lt"/>
                          <a:ea typeface="Times New Roman" panose="02020603050405020304" pitchFamily="18" charset="0"/>
                          <a:cs typeface="Mangal" panose="02040503050203030202" pitchFamily="18" charset="0"/>
                        </a:rPr>
                        <a:t> </a:t>
                      </a:r>
                      <a:r>
                        <a:rPr lang="en-US" sz="1100" b="0" spc="-20" dirty="0">
                          <a:solidFill>
                            <a:schemeClr val="tx1"/>
                          </a:solidFill>
                          <a:effectLst/>
                          <a:latin typeface="+mn-lt"/>
                          <a:ea typeface="Times New Roman" panose="02020603050405020304" pitchFamily="18" charset="0"/>
                          <a:cs typeface="Mangal" panose="02040503050203030202" pitchFamily="18" charset="0"/>
                        </a:rPr>
                        <a:t>Marks,</a:t>
                      </a:r>
                      <a:endParaRPr lang="en-IN" sz="1100" b="0" dirty="0">
                        <a:solidFill>
                          <a:schemeClr val="tx1"/>
                        </a:solidFill>
                        <a:effectLst/>
                        <a:latin typeface="+mn-lt"/>
                        <a:ea typeface="Times New Roman" panose="02020603050405020304" pitchFamily="18" charset="0"/>
                        <a:cs typeface="Mangal" panose="02040503050203030202" pitchFamily="18" charset="0"/>
                      </a:endParaRPr>
                    </a:p>
                    <a:p>
                      <a:pPr marL="67945" algn="just">
                        <a:lnSpc>
                          <a:spcPts val="1320"/>
                        </a:lnSpc>
                        <a:spcAft>
                          <a:spcPts val="0"/>
                        </a:spcAft>
                        <a:tabLst>
                          <a:tab pos="2033905" algn="l"/>
                        </a:tabLst>
                      </a:pPr>
                      <a:r>
                        <a:rPr lang="en-US" sz="1100" b="0" dirty="0">
                          <a:solidFill>
                            <a:schemeClr val="tx1"/>
                          </a:solidFill>
                          <a:effectLst/>
                          <a:latin typeface="+mn-lt"/>
                          <a:ea typeface="Times New Roman" panose="02020603050405020304" pitchFamily="18" charset="0"/>
                          <a:cs typeface="Mangal" panose="02040503050203030202" pitchFamily="18" charset="0"/>
                        </a:rPr>
                        <a:t>Amount &lt;</a:t>
                      </a:r>
                      <a:r>
                        <a:rPr lang="en-US" sz="1100" b="0" spc="-15" dirty="0">
                          <a:solidFill>
                            <a:schemeClr val="tx1"/>
                          </a:solidFill>
                          <a:effectLst/>
                          <a:latin typeface="+mn-lt"/>
                          <a:ea typeface="Times New Roman" panose="02020603050405020304" pitchFamily="18" charset="0"/>
                          <a:cs typeface="Mangal" panose="02040503050203030202" pitchFamily="18" charset="0"/>
                        </a:rPr>
                        <a:t> </a:t>
                      </a:r>
                      <a:r>
                        <a:rPr lang="en-US" sz="1100" b="0" dirty="0">
                          <a:solidFill>
                            <a:schemeClr val="tx1"/>
                          </a:solidFill>
                          <a:effectLst/>
                          <a:latin typeface="+mn-lt"/>
                          <a:ea typeface="Times New Roman" panose="02020603050405020304" pitchFamily="18" charset="0"/>
                          <a:cs typeface="Mangal" panose="02040503050203030202" pitchFamily="18" charset="0"/>
                        </a:rPr>
                        <a:t>2</a:t>
                      </a:r>
                      <a:r>
                        <a:rPr lang="en-US" sz="1100" b="0" spc="5" dirty="0">
                          <a:solidFill>
                            <a:schemeClr val="tx1"/>
                          </a:solidFill>
                          <a:effectLst/>
                          <a:latin typeface="+mn-lt"/>
                          <a:ea typeface="Times New Roman" panose="02020603050405020304" pitchFamily="18" charset="0"/>
                          <a:cs typeface="Mangal" panose="02040503050203030202" pitchFamily="18" charset="0"/>
                        </a:rPr>
                        <a:t> </a:t>
                      </a:r>
                      <a:r>
                        <a:rPr lang="en-US" sz="1100" b="0" dirty="0">
                          <a:solidFill>
                            <a:schemeClr val="tx1"/>
                          </a:solidFill>
                          <a:effectLst/>
                          <a:latin typeface="+mn-lt"/>
                          <a:ea typeface="Times New Roman" panose="02020603050405020304" pitchFamily="18" charset="0"/>
                          <a:cs typeface="Mangal" panose="02040503050203030202" pitchFamily="18" charset="0"/>
                        </a:rPr>
                        <a:t>Lakh                           – 0 Mark</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0221423"/>
                  </a:ext>
                </a:extLst>
              </a:tr>
              <a:tr h="315976">
                <a:tc gridSpan="3">
                  <a:txBody>
                    <a:bodyPr/>
                    <a:lstStyle/>
                    <a:p>
                      <a:pPr marL="67945">
                        <a:lnSpc>
                          <a:spcPts val="1365"/>
                        </a:lnSpc>
                        <a:spcAft>
                          <a:spcPts val="0"/>
                        </a:spcAft>
                      </a:pPr>
                      <a:r>
                        <a:rPr lang="en-US" sz="11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100" b="1" i="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Bef>
                          <a:spcPts val="430"/>
                        </a:spcBef>
                        <a:spcAft>
                          <a:spcPts val="0"/>
                        </a:spcAft>
                        <a:buSzPts val="900"/>
                        <a:buFont typeface="Symbol" panose="05050102010706020507" pitchFamily="18" charset="2"/>
                        <a:buChar char=""/>
                        <a:tabLst>
                          <a:tab pos="287020" algn="l"/>
                        </a:tabLst>
                      </a:pPr>
                      <a:r>
                        <a:rPr lang="en-US" sz="1100" b="0" i="0" dirty="0">
                          <a:solidFill>
                            <a:schemeClr val="tx1"/>
                          </a:solidFill>
                          <a:effectLst/>
                          <a:latin typeface="+mn-lt"/>
                          <a:ea typeface="Symbol" panose="05050102010706020507" pitchFamily="18" charset="2"/>
                          <a:cs typeface="Symbol" panose="05050102010706020507" pitchFamily="18" charset="2"/>
                        </a:rPr>
                        <a:t>Documentary evidence; Funding agency, Amount, Duration, Research progress;</a:t>
                      </a:r>
                      <a:r>
                        <a:rPr lang="en-US" sz="1100" b="0" i="0" spc="10" dirty="0">
                          <a:solidFill>
                            <a:schemeClr val="tx1"/>
                          </a:solidFill>
                          <a:effectLst/>
                          <a:latin typeface="+mn-lt"/>
                          <a:ea typeface="Symbol" panose="05050102010706020507" pitchFamily="18" charset="2"/>
                          <a:cs typeface="Symbol" panose="05050102010706020507" pitchFamily="18" charset="2"/>
                        </a:rPr>
                        <a:t> </a:t>
                      </a:r>
                      <a:r>
                        <a:rPr lang="en-US" sz="1100" b="0" i="0" dirty="0">
                          <a:solidFill>
                            <a:schemeClr val="tx1"/>
                          </a:solidFill>
                          <a:effectLst/>
                          <a:latin typeface="+mn-lt"/>
                          <a:ea typeface="Symbol" panose="05050102010706020507" pitchFamily="18" charset="2"/>
                          <a:cs typeface="Symbol" panose="05050102010706020507" pitchFamily="18" charset="2"/>
                        </a:rPr>
                        <a:t>Outcome</a:t>
                      </a:r>
                      <a:endParaRPr lang="en-IN" sz="1100" b="0" i="0" dirty="0">
                        <a:solidFill>
                          <a:schemeClr val="tx1"/>
                        </a:solidFill>
                        <a:effectLst/>
                        <a:latin typeface="+mn-lt"/>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970096770"/>
                  </a:ext>
                </a:extLst>
              </a:tr>
              <a:tr h="426212">
                <a:tc>
                  <a:txBody>
                    <a:bodyPr/>
                    <a:lstStyle/>
                    <a:p>
                      <a:pPr marL="67945">
                        <a:spcAft>
                          <a:spcPts val="0"/>
                        </a:spcAft>
                      </a:pPr>
                      <a:r>
                        <a:rPr lang="en-US" sz="1100" b="1" dirty="0">
                          <a:solidFill>
                            <a:schemeClr val="tx1"/>
                          </a:solidFill>
                          <a:effectLst/>
                          <a:latin typeface="+mn-lt"/>
                          <a:ea typeface="Times New Roman" panose="02020603050405020304" pitchFamily="18" charset="0"/>
                          <a:cs typeface="Mangal" panose="02040503050203030202" pitchFamily="18" charset="0"/>
                        </a:rPr>
                        <a:t>5.9. Faculty Performance Appraisal and Development System (FPADS)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02565" algn="r">
                        <a:lnSpc>
                          <a:spcPts val="1365"/>
                        </a:lnSpc>
                        <a:spcAft>
                          <a:spcPts val="0"/>
                        </a:spcAft>
                      </a:pPr>
                      <a:r>
                        <a:rPr lang="en-US" sz="1100" b="1" dirty="0">
                          <a:solidFill>
                            <a:schemeClr val="tx1"/>
                          </a:solidFill>
                          <a:effectLst/>
                          <a:latin typeface="+mn-lt"/>
                          <a:ea typeface="Times New Roman" panose="02020603050405020304" pitchFamily="18" charset="0"/>
                          <a:cs typeface="Mangal" panose="02040503050203030202" pitchFamily="18" charset="0"/>
                        </a:rPr>
                        <a:t>10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57188" marR="114300" lvl="0" indent="-265113">
                        <a:spcAft>
                          <a:spcPts val="0"/>
                        </a:spcAft>
                        <a:buSzPct val="100000"/>
                        <a:buFont typeface="+mj-lt"/>
                        <a:buAutoNum type="alphaUcPeriod"/>
                        <a:tabLst>
                          <a:tab pos="354965" algn="l"/>
                        </a:tabLst>
                      </a:pPr>
                      <a:r>
                        <a:rPr lang="en-US" sz="1100" b="0" spc="-15" dirty="0">
                          <a:solidFill>
                            <a:schemeClr val="tx1"/>
                          </a:solidFill>
                          <a:effectLst/>
                          <a:latin typeface="+mn-lt"/>
                          <a:ea typeface="Times New Roman" panose="02020603050405020304" pitchFamily="18" charset="0"/>
                          <a:cs typeface="Mangal" panose="02040503050203030202" pitchFamily="18" charset="0"/>
                        </a:rPr>
                        <a:t>A well-defined performance appraisal and development system instituted for all the assessment years</a:t>
                      </a:r>
                      <a:r>
                        <a:rPr lang="en-US" sz="1100" b="0" spc="-5" dirty="0">
                          <a:solidFill>
                            <a:schemeClr val="tx1"/>
                          </a:solidFill>
                          <a:effectLst/>
                          <a:latin typeface="+mn-lt"/>
                          <a:ea typeface="Times New Roman" panose="02020603050405020304" pitchFamily="18" charset="0"/>
                          <a:cs typeface="Mangal" panose="02040503050203030202" pitchFamily="18" charset="0"/>
                        </a:rPr>
                        <a:t> </a:t>
                      </a:r>
                      <a:r>
                        <a:rPr lang="en-US" sz="1100" b="0" spc="-15" dirty="0">
                          <a:solidFill>
                            <a:schemeClr val="tx1"/>
                          </a:solidFill>
                          <a:effectLst/>
                          <a:latin typeface="+mn-lt"/>
                          <a:ea typeface="Times New Roman" panose="02020603050405020304" pitchFamily="18" charset="0"/>
                          <a:cs typeface="Mangal" panose="02040503050203030202" pitchFamily="18" charset="0"/>
                        </a:rPr>
                        <a:t>(5)</a:t>
                      </a:r>
                      <a:endParaRPr lang="en-IN" sz="1100" b="0" spc="-15" dirty="0">
                        <a:solidFill>
                          <a:schemeClr val="tx1"/>
                        </a:solidFill>
                        <a:effectLst/>
                        <a:latin typeface="+mn-lt"/>
                        <a:ea typeface="Times New Roman" panose="02020603050405020304" pitchFamily="18" charset="0"/>
                        <a:cs typeface="Mangal" panose="02040503050203030202" pitchFamily="18" charset="0"/>
                      </a:endParaRPr>
                    </a:p>
                    <a:p>
                      <a:pPr marL="357188" lvl="0" indent="-265113">
                        <a:spcAft>
                          <a:spcPts val="0"/>
                        </a:spcAft>
                        <a:buSzPct val="100000"/>
                        <a:buFont typeface="+mj-lt"/>
                        <a:buAutoNum type="alphaUcPeriod"/>
                        <a:tabLst>
                          <a:tab pos="354965" algn="l"/>
                        </a:tabLst>
                      </a:pPr>
                      <a:r>
                        <a:rPr lang="en-US" sz="1100" b="0" spc="-15" dirty="0">
                          <a:solidFill>
                            <a:schemeClr val="tx1"/>
                          </a:solidFill>
                          <a:effectLst/>
                          <a:latin typeface="+mn-lt"/>
                          <a:ea typeface="Times New Roman" panose="02020603050405020304" pitchFamily="18" charset="0"/>
                          <a:cs typeface="Mangal" panose="02040503050203030202" pitchFamily="18" charset="0"/>
                        </a:rPr>
                        <a:t>Its implementation and effectiveness (5)</a:t>
                      </a:r>
                      <a:endParaRPr lang="en-IN" sz="1100" b="0" spc="-1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06771882"/>
                  </a:ext>
                </a:extLst>
              </a:tr>
              <a:tr h="310896">
                <a:tc gridSpan="3">
                  <a:txBody>
                    <a:bodyPr/>
                    <a:lstStyle/>
                    <a:p>
                      <a:pPr marL="67945">
                        <a:lnSpc>
                          <a:spcPts val="1365"/>
                        </a:lnSpc>
                        <a:spcAft>
                          <a:spcPts val="0"/>
                        </a:spcAft>
                      </a:pPr>
                      <a:r>
                        <a:rPr lang="en-US" sz="1100" b="1" i="1"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100" dirty="0">
                        <a:solidFill>
                          <a:schemeClr val="tx1"/>
                        </a:solidFill>
                        <a:effectLst/>
                        <a:latin typeface="+mn-lt"/>
                        <a:ea typeface="Times New Roman" panose="02020603050405020304" pitchFamily="18" charset="0"/>
                        <a:cs typeface="Mangal" panose="02040503050203030202" pitchFamily="18" charset="0"/>
                      </a:endParaRPr>
                    </a:p>
                    <a:p>
                      <a:pPr marL="320675" indent="-228600">
                        <a:spcBef>
                          <a:spcPts val="35"/>
                        </a:spcBef>
                        <a:spcAft>
                          <a:spcPts val="0"/>
                        </a:spcAft>
                        <a:buSzPct val="100000"/>
                        <a:buFont typeface="+mj-lt"/>
                        <a:buAutoNum type="alphaUcPeriod"/>
                      </a:pPr>
                      <a:r>
                        <a:rPr lang="en-US" sz="1100" b="0" i="1" spc="-10" dirty="0">
                          <a:solidFill>
                            <a:schemeClr val="tx1"/>
                          </a:solidFill>
                          <a:effectLst/>
                          <a:latin typeface="+mn-lt"/>
                          <a:ea typeface="Times New Roman" panose="02020603050405020304" pitchFamily="18" charset="0"/>
                          <a:cs typeface="Mangal" panose="02040503050203030202" pitchFamily="18" charset="0"/>
                        </a:rPr>
                        <a:t>Notified performance appraisal and development system; Appraisal Parameters; Awareness; B. Implementation, Transparency and</a:t>
                      </a:r>
                      <a:r>
                        <a:rPr lang="en-US" sz="1100" b="0" i="1" spc="-5" dirty="0">
                          <a:solidFill>
                            <a:schemeClr val="tx1"/>
                          </a:solidFill>
                          <a:effectLst/>
                          <a:latin typeface="+mn-lt"/>
                          <a:ea typeface="Times New Roman" panose="02020603050405020304" pitchFamily="18" charset="0"/>
                          <a:cs typeface="Mangal" panose="02040503050203030202" pitchFamily="18" charset="0"/>
                        </a:rPr>
                        <a:t> </a:t>
                      </a:r>
                      <a:r>
                        <a:rPr lang="en-US" sz="1100" b="0" i="1" spc="-10" dirty="0">
                          <a:solidFill>
                            <a:schemeClr val="tx1"/>
                          </a:solidFill>
                          <a:effectLst/>
                          <a:latin typeface="+mn-lt"/>
                          <a:ea typeface="Times New Roman" panose="02020603050405020304" pitchFamily="18" charset="0"/>
                          <a:cs typeface="Mangal" panose="02040503050203030202" pitchFamily="18" charset="0"/>
                        </a:rPr>
                        <a:t>Effectiveness</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866678833"/>
                  </a:ext>
                </a:extLst>
              </a:tr>
              <a:tr h="388874">
                <a:tc>
                  <a:txBody>
                    <a:bodyPr/>
                    <a:lstStyle/>
                    <a:p>
                      <a:pPr marL="67945">
                        <a:lnSpc>
                          <a:spcPts val="1365"/>
                        </a:lnSpc>
                        <a:spcAft>
                          <a:spcPts val="0"/>
                        </a:spcAft>
                      </a:pPr>
                      <a:r>
                        <a:rPr lang="en-US" sz="1100" b="1" dirty="0">
                          <a:solidFill>
                            <a:schemeClr val="tx1"/>
                          </a:solidFill>
                          <a:effectLst/>
                          <a:latin typeface="+mn-lt"/>
                          <a:ea typeface="Times New Roman" panose="02020603050405020304" pitchFamily="18" charset="0"/>
                          <a:cs typeface="Mangal" panose="02040503050203030202" pitchFamily="18" charset="0"/>
                        </a:rPr>
                        <a:t>5.10. Visiting/Adjunct/Emeritus Faculty etc.</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202565" algn="r">
                        <a:lnSpc>
                          <a:spcPts val="1365"/>
                        </a:lnSpc>
                        <a:spcAft>
                          <a:spcPts val="0"/>
                        </a:spcAft>
                      </a:pPr>
                      <a:r>
                        <a:rPr lang="en-US" sz="1100" b="1" dirty="0">
                          <a:solidFill>
                            <a:schemeClr val="tx1"/>
                          </a:solidFill>
                          <a:effectLst/>
                          <a:latin typeface="+mn-lt"/>
                          <a:ea typeface="Times New Roman" panose="02020603050405020304" pitchFamily="18" charset="0"/>
                          <a:cs typeface="Mangal" panose="02040503050203030202" pitchFamily="18" charset="0"/>
                        </a:rPr>
                        <a:t>10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40"/>
                        </a:lnSpc>
                        <a:spcAft>
                          <a:spcPts val="0"/>
                        </a:spcAft>
                        <a:buSzPts val="900"/>
                        <a:buFont typeface="Symbol" panose="05050102010706020507" pitchFamily="18" charset="2"/>
                        <a:buChar char=""/>
                        <a:tabLst>
                          <a:tab pos="354330" algn="l"/>
                          <a:tab pos="354965" algn="l"/>
                        </a:tabLst>
                      </a:pPr>
                      <a:r>
                        <a:rPr lang="en-US" sz="1100" b="0" dirty="0">
                          <a:solidFill>
                            <a:schemeClr val="tx1"/>
                          </a:solidFill>
                          <a:effectLst/>
                          <a:latin typeface="+mn-lt"/>
                          <a:ea typeface="Symbol" panose="05050102010706020507" pitchFamily="18" charset="2"/>
                          <a:cs typeface="Symbol" panose="05050102010706020507" pitchFamily="18" charset="2"/>
                        </a:rPr>
                        <a:t>Provision of Visiting /Adjunct/Emeritus faculty</a:t>
                      </a:r>
                      <a:r>
                        <a:rPr lang="en-US" sz="1100" b="0" spc="-25" dirty="0">
                          <a:solidFill>
                            <a:schemeClr val="tx1"/>
                          </a:solidFill>
                          <a:effectLst/>
                          <a:latin typeface="+mn-lt"/>
                          <a:ea typeface="Symbol" panose="05050102010706020507" pitchFamily="18" charset="2"/>
                          <a:cs typeface="Symbol" panose="05050102010706020507" pitchFamily="18" charset="2"/>
                        </a:rPr>
                        <a:t> </a:t>
                      </a:r>
                      <a:r>
                        <a:rPr lang="en-US" sz="1100" b="0" dirty="0">
                          <a:solidFill>
                            <a:schemeClr val="tx1"/>
                          </a:solidFill>
                          <a:effectLst/>
                          <a:latin typeface="+mn-lt"/>
                          <a:ea typeface="Symbol" panose="05050102010706020507" pitchFamily="18" charset="2"/>
                          <a:cs typeface="Symbol" panose="05050102010706020507" pitchFamily="18" charset="2"/>
                        </a:rPr>
                        <a:t>etc.(1)</a:t>
                      </a:r>
                      <a:endParaRPr lang="en-IN" sz="1100" b="0" dirty="0">
                        <a:solidFill>
                          <a:schemeClr val="tx1"/>
                        </a:solidFill>
                        <a:effectLst/>
                        <a:latin typeface="+mn-lt"/>
                        <a:ea typeface="Symbol" panose="05050102010706020507" pitchFamily="18" charset="2"/>
                        <a:cs typeface="Symbol" panose="05050102010706020507" pitchFamily="18" charset="2"/>
                      </a:endParaRPr>
                    </a:p>
                    <a:p>
                      <a:pPr marL="342900" lvl="0" indent="-250825">
                        <a:lnSpc>
                          <a:spcPts val="1365"/>
                        </a:lnSpc>
                        <a:spcAft>
                          <a:spcPts val="0"/>
                        </a:spcAft>
                        <a:buSzPts val="900"/>
                        <a:buFont typeface="Symbol" panose="05050102010706020507" pitchFamily="18" charset="2"/>
                        <a:buChar char=""/>
                        <a:tabLst>
                          <a:tab pos="354330" algn="l"/>
                          <a:tab pos="354965" algn="l"/>
                        </a:tabLst>
                      </a:pPr>
                      <a:r>
                        <a:rPr lang="en-US" sz="1100" b="0" dirty="0">
                          <a:solidFill>
                            <a:schemeClr val="tx1"/>
                          </a:solidFill>
                          <a:effectLst/>
                          <a:latin typeface="+mn-lt"/>
                          <a:ea typeface="Symbol" panose="05050102010706020507" pitchFamily="18" charset="2"/>
                          <a:cs typeface="Symbol" panose="05050102010706020507" pitchFamily="18" charset="2"/>
                        </a:rPr>
                        <a:t>Minimum 50 hours per year interaction (per year to obtain three marks : 3 x 3 =</a:t>
                      </a:r>
                      <a:r>
                        <a:rPr lang="en-US" sz="1100" b="0" spc="-10" dirty="0">
                          <a:solidFill>
                            <a:schemeClr val="tx1"/>
                          </a:solidFill>
                          <a:effectLst/>
                          <a:latin typeface="+mn-lt"/>
                          <a:ea typeface="Symbol" panose="05050102010706020507" pitchFamily="18" charset="2"/>
                          <a:cs typeface="Symbol" panose="05050102010706020507" pitchFamily="18" charset="2"/>
                        </a:rPr>
                        <a:t> </a:t>
                      </a:r>
                      <a:r>
                        <a:rPr lang="en-US" sz="1100" b="0" dirty="0">
                          <a:solidFill>
                            <a:schemeClr val="tx1"/>
                          </a:solidFill>
                          <a:effectLst/>
                          <a:latin typeface="+mn-lt"/>
                          <a:ea typeface="Symbol" panose="05050102010706020507" pitchFamily="18" charset="2"/>
                          <a:cs typeface="Symbol" panose="05050102010706020507" pitchFamily="18" charset="2"/>
                        </a:rPr>
                        <a:t>9)</a:t>
                      </a:r>
                      <a:endParaRPr lang="en-IN" sz="1100" b="0" dirty="0">
                        <a:solidFill>
                          <a:schemeClr val="tx1"/>
                        </a:solidFill>
                        <a:effectLst/>
                        <a:latin typeface="+mn-lt"/>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2315895"/>
                  </a:ext>
                </a:extLst>
              </a:tr>
              <a:tr h="254254">
                <a:tc gridSpan="3">
                  <a:txBody>
                    <a:bodyPr/>
                    <a:lstStyle/>
                    <a:p>
                      <a:pPr marL="67945">
                        <a:lnSpc>
                          <a:spcPts val="1375"/>
                        </a:lnSpc>
                        <a:spcAft>
                          <a:spcPts val="0"/>
                        </a:spcAft>
                      </a:pPr>
                      <a:r>
                        <a:rPr lang="en-US" sz="1100" b="1" i="1" dirty="0">
                          <a:solidFill>
                            <a:schemeClr val="tx1"/>
                          </a:solidFill>
                          <a:effectLst/>
                          <a:latin typeface="+mn-lt"/>
                          <a:ea typeface="Times New Roman" panose="02020603050405020304" pitchFamily="18" charset="0"/>
                          <a:cs typeface="Mangal" panose="02040503050203030202" pitchFamily="18" charset="0"/>
                        </a:rPr>
                        <a:t>Exhibits/Context to be Observed/Assessed:</a:t>
                      </a:r>
                    </a:p>
                    <a:p>
                      <a:pPr marL="239395" indent="-171450">
                        <a:lnSpc>
                          <a:spcPts val="1375"/>
                        </a:lnSpc>
                        <a:spcAft>
                          <a:spcPts val="0"/>
                        </a:spcAft>
                        <a:buFont typeface="Arial" panose="020B0604020202020204" pitchFamily="34" charset="0"/>
                        <a:buChar char="•"/>
                      </a:pPr>
                      <a:r>
                        <a:rPr lang="en-US" sz="1100" b="0" i="1" dirty="0">
                          <a:solidFill>
                            <a:schemeClr val="tx1"/>
                          </a:solidFill>
                          <a:effectLst/>
                          <a:latin typeface="+mn-lt"/>
                          <a:ea typeface="Symbol" panose="05050102010706020507" pitchFamily="18" charset="2"/>
                          <a:cs typeface="Symbol" panose="05050102010706020507" pitchFamily="18" charset="2"/>
                        </a:rPr>
                        <a:t>Documentary</a:t>
                      </a:r>
                      <a:r>
                        <a:rPr lang="en-US" sz="1100" b="0" i="1" spc="5" dirty="0">
                          <a:solidFill>
                            <a:schemeClr val="tx1"/>
                          </a:solidFill>
                          <a:effectLst/>
                          <a:latin typeface="+mn-lt"/>
                          <a:ea typeface="Symbol" panose="05050102010706020507" pitchFamily="18" charset="2"/>
                          <a:cs typeface="Symbol" panose="05050102010706020507" pitchFamily="18" charset="2"/>
                        </a:rPr>
                        <a:t> </a:t>
                      </a:r>
                      <a:r>
                        <a:rPr lang="en-US" sz="1100" b="0" i="1" dirty="0">
                          <a:solidFill>
                            <a:schemeClr val="tx1"/>
                          </a:solidFill>
                          <a:effectLst/>
                          <a:latin typeface="+mn-lt"/>
                          <a:ea typeface="Symbol" panose="05050102010706020507" pitchFamily="18" charset="2"/>
                          <a:cs typeface="Symbol" panose="05050102010706020507" pitchFamily="18" charset="2"/>
                        </a:rPr>
                        <a:t>evidence</a:t>
                      </a:r>
                      <a:endParaRPr lang="en-IN" sz="1100" b="0" dirty="0">
                        <a:solidFill>
                          <a:schemeClr val="tx1"/>
                        </a:solidFill>
                        <a:effectLst/>
                        <a:latin typeface="+mn-lt"/>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622526966"/>
                  </a:ext>
                </a:extLst>
              </a:tr>
              <a:tr h="242506">
                <a:tc>
                  <a:txBody>
                    <a:bodyPr/>
                    <a:lstStyle/>
                    <a:p>
                      <a:pPr marL="67945">
                        <a:lnSpc>
                          <a:spcPts val="1365"/>
                        </a:lnSpc>
                        <a:spcAft>
                          <a:spcPts val="0"/>
                        </a:spcAft>
                      </a:pPr>
                      <a:r>
                        <a:rPr lang="en-US" sz="1100" b="1" dirty="0">
                          <a:solidFill>
                            <a:schemeClr val="tx1"/>
                          </a:solidFill>
                          <a:effectLst/>
                          <a:latin typeface="+mn-lt"/>
                          <a:ea typeface="Times New Roman" panose="02020603050405020304" pitchFamily="18" charset="0"/>
                          <a:cs typeface="Mangal" panose="02040503050203030202" pitchFamily="18" charset="0"/>
                        </a:rPr>
                        <a:t>Total:</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164465" algn="r">
                        <a:lnSpc>
                          <a:spcPts val="1365"/>
                        </a:lnSpc>
                        <a:spcAft>
                          <a:spcPts val="0"/>
                        </a:spcAft>
                      </a:pPr>
                      <a:r>
                        <a:rPr lang="en-US" sz="1100" b="1" dirty="0">
                          <a:solidFill>
                            <a:schemeClr val="tx1"/>
                          </a:solidFill>
                          <a:effectLst/>
                          <a:latin typeface="+mn-lt"/>
                          <a:ea typeface="Times New Roman" panose="02020603050405020304" pitchFamily="18" charset="0"/>
                          <a:cs typeface="Mangal" panose="02040503050203030202" pitchFamily="18" charset="0"/>
                        </a:rPr>
                        <a:t>200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100" dirty="0">
                          <a:solidFill>
                            <a:schemeClr val="tx1"/>
                          </a:solidFill>
                          <a:effectLst/>
                          <a:latin typeface="+mn-lt"/>
                          <a:ea typeface="Times New Roman" panose="02020603050405020304" pitchFamily="18" charset="0"/>
                          <a:cs typeface="Mangal" panose="02040503050203030202" pitchFamily="18" charset="0"/>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15885714"/>
                  </a:ext>
                </a:extLst>
              </a:tr>
            </a:tbl>
          </a:graphicData>
        </a:graphic>
      </p:graphicFrame>
    </p:spTree>
    <p:extLst>
      <p:ext uri="{BB962C8B-B14F-4D97-AF65-F5344CB8AC3E}">
        <p14:creationId xmlns:p14="http://schemas.microsoft.com/office/powerpoint/2010/main" val="1779980533"/>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AA65731-4C6C-41BA-9390-12A6D53EAB5F}"/>
              </a:ext>
            </a:extLst>
          </p:cNvPr>
          <p:cNvSpPr/>
          <p:nvPr/>
        </p:nvSpPr>
        <p:spPr>
          <a:xfrm>
            <a:off x="115026" y="71366"/>
            <a:ext cx="4591834" cy="369332"/>
          </a:xfrm>
          <a:prstGeom prst="rect">
            <a:avLst/>
          </a:prstGeom>
        </p:spPr>
        <p:txBody>
          <a:bodyPr wrap="none">
            <a:spAutoFit/>
          </a:bodyPr>
          <a:lstStyle/>
          <a:p>
            <a:pPr marL="88900">
              <a:spcBef>
                <a:spcPts val="450"/>
              </a:spcBef>
              <a:spcAft>
                <a:spcPts val="0"/>
              </a:spcAft>
            </a:pPr>
            <a:r>
              <a:rPr lang="en-US" b="1" dirty="0">
                <a:latin typeface="+mj-lt"/>
                <a:ea typeface="Times New Roman" panose="02020603050405020304" pitchFamily="18" charset="0"/>
              </a:rPr>
              <a:t>Criterion 6: Facilities and Technical Support (80)</a:t>
            </a:r>
            <a:endParaRPr lang="en-IN" b="1" dirty="0">
              <a:latin typeface="+mj-lt"/>
              <a:ea typeface="Times New Roman" panose="02020603050405020304" pitchFamily="18" charset="0"/>
            </a:endParaRPr>
          </a:p>
        </p:txBody>
      </p:sp>
      <p:graphicFrame>
        <p:nvGraphicFramePr>
          <p:cNvPr id="5" name="Table 4">
            <a:extLst>
              <a:ext uri="{FF2B5EF4-FFF2-40B4-BE49-F238E27FC236}">
                <a16:creationId xmlns:a16="http://schemas.microsoft.com/office/drawing/2014/main" id="{109BA13F-A01C-4096-93E5-02D9F1935E3C}"/>
              </a:ext>
            </a:extLst>
          </p:cNvPr>
          <p:cNvGraphicFramePr>
            <a:graphicFrameLocks noGrp="1"/>
          </p:cNvGraphicFramePr>
          <p:nvPr/>
        </p:nvGraphicFramePr>
        <p:xfrm>
          <a:off x="247358" y="440698"/>
          <a:ext cx="11731281" cy="5902703"/>
        </p:xfrm>
        <a:graphic>
          <a:graphicData uri="http://schemas.openxmlformats.org/drawingml/2006/table">
            <a:tbl>
              <a:tblPr firstRow="1" firstCol="1" lastRow="1" lastCol="1" bandRow="1" bandCol="1">
                <a:tableStyleId>{5C22544A-7EE6-4342-B048-85BDC9FD1C3A}</a:tableStyleId>
              </a:tblPr>
              <a:tblGrid>
                <a:gridCol w="3321488">
                  <a:extLst>
                    <a:ext uri="{9D8B030D-6E8A-4147-A177-3AD203B41FA5}">
                      <a16:colId xmlns:a16="http://schemas.microsoft.com/office/drawing/2014/main" val="692150024"/>
                    </a:ext>
                  </a:extLst>
                </a:gridCol>
                <a:gridCol w="685977">
                  <a:extLst>
                    <a:ext uri="{9D8B030D-6E8A-4147-A177-3AD203B41FA5}">
                      <a16:colId xmlns:a16="http://schemas.microsoft.com/office/drawing/2014/main" val="3111368992"/>
                    </a:ext>
                  </a:extLst>
                </a:gridCol>
                <a:gridCol w="7723816">
                  <a:extLst>
                    <a:ext uri="{9D8B030D-6E8A-4147-A177-3AD203B41FA5}">
                      <a16:colId xmlns:a16="http://schemas.microsoft.com/office/drawing/2014/main" val="3495317434"/>
                    </a:ext>
                  </a:extLst>
                </a:gridCol>
              </a:tblGrid>
              <a:tr h="442712">
                <a:tc>
                  <a:txBody>
                    <a:bodyPr/>
                    <a:lstStyle/>
                    <a:p>
                      <a:pPr marL="67945" algn="ctr">
                        <a:spcBef>
                          <a:spcPts val="700"/>
                        </a:spcBef>
                        <a:spcAft>
                          <a:spcPts val="0"/>
                        </a:spcAft>
                      </a:pPr>
                      <a:r>
                        <a:rPr lang="en-US" sz="1200" dirty="0">
                          <a:solidFill>
                            <a:schemeClr val="tx1"/>
                          </a:solidFill>
                          <a:effectLst/>
                        </a:rPr>
                        <a:t>Sub Criteria</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1120" algn="ctr">
                        <a:spcBef>
                          <a:spcPts val="700"/>
                        </a:spcBef>
                        <a:spcAft>
                          <a:spcPts val="0"/>
                        </a:spcAft>
                      </a:pPr>
                      <a:r>
                        <a:rPr lang="en-US" sz="1200" dirty="0">
                          <a:solidFill>
                            <a:schemeClr val="tx1"/>
                          </a:solidFill>
                          <a:effectLst/>
                        </a:rPr>
                        <a:t>Marks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6360" algn="ctr">
                        <a:spcBef>
                          <a:spcPts val="700"/>
                        </a:spcBef>
                        <a:spcAft>
                          <a:spcPts val="0"/>
                        </a:spcAft>
                      </a:pPr>
                      <a:r>
                        <a:rPr lang="en-US" sz="1200" dirty="0">
                          <a:solidFill>
                            <a:schemeClr val="tx1"/>
                          </a:solidFill>
                          <a:effectLst/>
                        </a:rPr>
                        <a:t>Evaluation Guidelines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18138286"/>
                  </a:ext>
                </a:extLst>
              </a:tr>
              <a:tr h="442470">
                <a:tc>
                  <a:txBody>
                    <a:bodyPr/>
                    <a:lstStyle/>
                    <a:p>
                      <a:pPr marL="67945" marR="173355">
                        <a:spcBef>
                          <a:spcPts val="715"/>
                        </a:spcBef>
                        <a:spcAft>
                          <a:spcPts val="0"/>
                        </a:spcAft>
                      </a:pPr>
                      <a:r>
                        <a:rPr lang="en-US" sz="1200" dirty="0">
                          <a:solidFill>
                            <a:schemeClr val="tx1"/>
                          </a:solidFill>
                          <a:effectLst/>
                        </a:rPr>
                        <a:t>6.1.Adequate and well equipped laboratories, and technical manpower</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15"/>
                        </a:spcBef>
                        <a:spcAft>
                          <a:spcPts val="0"/>
                        </a:spcAft>
                      </a:pPr>
                      <a:r>
                        <a:rPr lang="en-US" sz="1200" dirty="0">
                          <a:solidFill>
                            <a:schemeClr val="tx1"/>
                          </a:solidFill>
                          <a:effectLst/>
                        </a:rPr>
                        <a:t> 40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spcBef>
                          <a:spcPts val="690"/>
                        </a:spcBef>
                        <a:spcAft>
                          <a:spcPts val="0"/>
                        </a:spcAft>
                        <a:buSzPts val="1200"/>
                        <a:buFont typeface="Times New Roman" panose="02020603050405020304" pitchFamily="18" charset="0"/>
                        <a:buAutoNum type="alphaUcPeriod"/>
                        <a:tabLst>
                          <a:tab pos="344170" algn="l"/>
                        </a:tabLst>
                      </a:pPr>
                      <a:r>
                        <a:rPr lang="en-US" sz="1200" b="0" spc="-5" dirty="0">
                          <a:solidFill>
                            <a:schemeClr val="tx1"/>
                          </a:solidFill>
                          <a:effectLst/>
                        </a:rPr>
                        <a:t>Adequate well-equipped laboratories to run all the program-specific curriculum (25)</a:t>
                      </a:r>
                      <a:endParaRPr lang="en-IN" sz="1200" b="0" spc="-5"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344170" algn="l"/>
                        </a:tabLst>
                      </a:pPr>
                      <a:r>
                        <a:rPr lang="en-US" sz="1200" b="0" spc="-5" dirty="0">
                          <a:solidFill>
                            <a:schemeClr val="tx1"/>
                          </a:solidFill>
                          <a:effectLst/>
                        </a:rPr>
                        <a:t>Availability of adequate and qualified technical supporting staff</a:t>
                      </a:r>
                      <a:r>
                        <a:rPr lang="en-US" sz="1200" b="0" spc="-35" dirty="0">
                          <a:solidFill>
                            <a:schemeClr val="tx1"/>
                          </a:solidFill>
                          <a:effectLst/>
                        </a:rPr>
                        <a:t> </a:t>
                      </a:r>
                      <a:r>
                        <a:rPr lang="en-US" sz="1200" b="0" spc="-5" dirty="0">
                          <a:solidFill>
                            <a:schemeClr val="tx1"/>
                          </a:solidFill>
                          <a:effectLst/>
                        </a:rPr>
                        <a:t>(15)</a:t>
                      </a:r>
                      <a:endParaRPr lang="en-IN" sz="1200" b="0" spc="-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25650986"/>
                  </a:ext>
                </a:extLst>
              </a:tr>
              <a:tr h="913259">
                <a:tc gridSpan="3">
                  <a:txBody>
                    <a:bodyPr/>
                    <a:lstStyle/>
                    <a:p>
                      <a:pPr marL="67945">
                        <a:lnSpc>
                          <a:spcPts val="1365"/>
                        </a:lnSpc>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0"/>
                        </a:spcBef>
                        <a:spcAft>
                          <a:spcPts val="0"/>
                        </a:spcAft>
                      </a:pPr>
                      <a:r>
                        <a:rPr lang="en-US" sz="1200" dirty="0">
                          <a:solidFill>
                            <a:schemeClr val="tx1"/>
                          </a:solidFill>
                          <a:effectLst/>
                        </a:rPr>
                        <a:t> </a:t>
                      </a:r>
                      <a:endParaRPr lang="en-IN" sz="1200"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297815" algn="l"/>
                        </a:tabLst>
                      </a:pPr>
                      <a:r>
                        <a:rPr lang="en-US" sz="1200" b="0" i="1" kern="1200" dirty="0">
                          <a:solidFill>
                            <a:schemeClr val="tx1"/>
                          </a:solidFill>
                          <a:effectLst/>
                          <a:latin typeface="+mn-lt"/>
                          <a:ea typeface="+mn-ea"/>
                          <a:cs typeface="+mn-cs"/>
                        </a:rPr>
                        <a:t>Adequacy; well-equipped laboratories; utilization</a:t>
                      </a:r>
                      <a:endParaRPr lang="en-IN" sz="1200" b="0" i="1" kern="1200" dirty="0">
                        <a:solidFill>
                          <a:schemeClr val="tx1"/>
                        </a:solidFill>
                        <a:effectLst/>
                        <a:latin typeface="+mn-lt"/>
                        <a:ea typeface="+mn-ea"/>
                        <a:cs typeface="+mn-cs"/>
                      </a:endParaRPr>
                    </a:p>
                    <a:p>
                      <a:pPr marL="342900" lvl="0" indent="-250825">
                        <a:lnSpc>
                          <a:spcPts val="1320"/>
                        </a:lnSpc>
                        <a:spcAft>
                          <a:spcPts val="0"/>
                        </a:spcAft>
                        <a:buSzPts val="1200"/>
                        <a:buFont typeface="Times New Roman" panose="02020603050405020304" pitchFamily="18" charset="0"/>
                        <a:buAutoNum type="alphaUcPeriod"/>
                        <a:tabLst>
                          <a:tab pos="335280" algn="l"/>
                          <a:tab pos="335915" algn="l"/>
                        </a:tabLst>
                      </a:pPr>
                      <a:r>
                        <a:rPr lang="en-US" sz="1200" b="0" i="1" kern="1200" dirty="0">
                          <a:solidFill>
                            <a:schemeClr val="tx1"/>
                          </a:solidFill>
                          <a:effectLst/>
                          <a:latin typeface="+mn-lt"/>
                          <a:ea typeface="+mn-ea"/>
                          <a:cs typeface="+mn-cs"/>
                        </a:rPr>
                        <a:t>Self - explanatory</a:t>
                      </a:r>
                      <a:endParaRPr lang="en-IN" sz="1200" b="0" i="1" kern="1200" dirty="0">
                        <a:solidFill>
                          <a:schemeClr val="tx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571740319"/>
                  </a:ext>
                </a:extLst>
              </a:tr>
              <a:tr h="663671">
                <a:tc>
                  <a:txBody>
                    <a:bodyPr/>
                    <a:lstStyle/>
                    <a:p>
                      <a:pPr marL="67945" marR="304165">
                        <a:spcBef>
                          <a:spcPts val="715"/>
                        </a:spcBef>
                        <a:spcAft>
                          <a:spcPts val="0"/>
                        </a:spcAft>
                      </a:pPr>
                      <a:r>
                        <a:rPr lang="en-US" sz="1200" dirty="0">
                          <a:solidFill>
                            <a:schemeClr val="tx1"/>
                          </a:solidFill>
                          <a:effectLst/>
                        </a:rPr>
                        <a:t>6.2. Laboratories: Maintenance and overall ambience</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15"/>
                        </a:spcBef>
                        <a:spcAft>
                          <a:spcPts val="0"/>
                        </a:spcAft>
                      </a:pPr>
                      <a:r>
                        <a:rPr lang="en-US" sz="1200" dirty="0">
                          <a:solidFill>
                            <a:schemeClr val="tx1"/>
                          </a:solidFill>
                          <a:effectLst/>
                        </a:rPr>
                        <a:t> 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6360">
                        <a:spcBef>
                          <a:spcPts val="690"/>
                        </a:spcBef>
                        <a:spcAft>
                          <a:spcPts val="0"/>
                        </a:spcAft>
                      </a:pPr>
                      <a:r>
                        <a:rPr lang="en-US" sz="1200" b="0" dirty="0">
                          <a:solidFill>
                            <a:schemeClr val="tx1"/>
                          </a:solidFill>
                          <a:effectLst/>
                        </a:rPr>
                        <a:t>Maintenance and overall ambience (10 )</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99358450"/>
                  </a:ext>
                </a:extLst>
              </a:tr>
              <a:tr h="682320">
                <a:tc gridSpan="3">
                  <a:txBody>
                    <a:bodyPr/>
                    <a:lstStyle/>
                    <a:p>
                      <a:pPr marL="67945">
                        <a:lnSpc>
                          <a:spcPts val="1375"/>
                        </a:lnSpc>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20"/>
                        </a:spcBef>
                        <a:spcAft>
                          <a:spcPts val="0"/>
                        </a:spcAft>
                      </a:pPr>
                      <a:r>
                        <a:rPr lang="en-US" sz="1200" dirty="0">
                          <a:solidFill>
                            <a:schemeClr val="tx1"/>
                          </a:solidFill>
                          <a:effectLst/>
                        </a:rPr>
                        <a:t> </a:t>
                      </a:r>
                      <a:endParaRPr lang="en-IN" sz="1200" dirty="0">
                        <a:solidFill>
                          <a:schemeClr val="tx1"/>
                        </a:solidFill>
                        <a:effectLst/>
                      </a:endParaRPr>
                    </a:p>
                    <a:p>
                      <a:pPr marL="106680">
                        <a:lnSpc>
                          <a:spcPts val="1320"/>
                        </a:lnSpc>
                        <a:spcAft>
                          <a:spcPts val="0"/>
                        </a:spcAft>
                      </a:pPr>
                      <a:r>
                        <a:rPr lang="en-US" sz="1200" b="0" dirty="0">
                          <a:solidFill>
                            <a:schemeClr val="tx1"/>
                          </a:solidFill>
                          <a:effectLst/>
                        </a:rPr>
                        <a:t>Self-explanatory</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115123296"/>
                  </a:ext>
                </a:extLst>
              </a:tr>
              <a:tr h="505053">
                <a:tc>
                  <a:txBody>
                    <a:bodyPr/>
                    <a:lstStyle/>
                    <a:p>
                      <a:pPr marL="67945">
                        <a:spcBef>
                          <a:spcPts val="895"/>
                        </a:spcBef>
                        <a:spcAft>
                          <a:spcPts val="0"/>
                        </a:spcAft>
                      </a:pPr>
                      <a:r>
                        <a:rPr lang="en-US" sz="1200" dirty="0">
                          <a:solidFill>
                            <a:schemeClr val="tx1"/>
                          </a:solidFill>
                          <a:effectLst/>
                        </a:rPr>
                        <a:t>6.3. Safety measures in laboratories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500" algn="ctr">
                        <a:spcBef>
                          <a:spcPts val="895"/>
                        </a:spcBef>
                        <a:spcAft>
                          <a:spcPts val="0"/>
                        </a:spcAft>
                      </a:pPr>
                      <a:r>
                        <a:rPr lang="en-US" sz="1200" dirty="0">
                          <a:solidFill>
                            <a:schemeClr val="tx1"/>
                          </a:solidFill>
                          <a:effectLst/>
                        </a:rPr>
                        <a:t>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0005">
                        <a:spcBef>
                          <a:spcPts val="870"/>
                        </a:spcBef>
                        <a:spcAft>
                          <a:spcPts val="0"/>
                        </a:spcAft>
                      </a:pPr>
                      <a:r>
                        <a:rPr lang="en-US" sz="1200" b="0" dirty="0">
                          <a:solidFill>
                            <a:schemeClr val="tx1"/>
                          </a:solidFill>
                          <a:effectLst/>
                        </a:rPr>
                        <a:t>Safety measures in laboratories (10)</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14965308"/>
                  </a:ext>
                </a:extLst>
              </a:tr>
              <a:tr h="682320">
                <a:tc gridSpan="3">
                  <a:txBody>
                    <a:bodyPr/>
                    <a:lstStyle/>
                    <a:p>
                      <a:pPr marL="67945">
                        <a:lnSpc>
                          <a:spcPts val="1365"/>
                        </a:lnSpc>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0"/>
                        </a:spcBef>
                        <a:spcAft>
                          <a:spcPts val="0"/>
                        </a:spcAft>
                      </a:pPr>
                      <a:r>
                        <a:rPr lang="en-US" sz="1200" dirty="0">
                          <a:solidFill>
                            <a:schemeClr val="tx1"/>
                          </a:solidFill>
                          <a:effectLst/>
                        </a:rPr>
                        <a:t> </a:t>
                      </a:r>
                      <a:endParaRPr lang="en-IN" sz="1200" dirty="0">
                        <a:solidFill>
                          <a:schemeClr val="tx1"/>
                        </a:solidFill>
                        <a:effectLst/>
                      </a:endParaRPr>
                    </a:p>
                    <a:p>
                      <a:pPr marL="67945">
                        <a:lnSpc>
                          <a:spcPts val="1320"/>
                        </a:lnSpc>
                        <a:spcAft>
                          <a:spcPts val="0"/>
                        </a:spcAft>
                      </a:pPr>
                      <a:r>
                        <a:rPr lang="en-US" sz="1200" b="0" dirty="0">
                          <a:solidFill>
                            <a:schemeClr val="tx1"/>
                          </a:solidFill>
                          <a:effectLst/>
                        </a:rPr>
                        <a:t>Self -explanatory</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150974188"/>
                  </a:ext>
                </a:extLst>
              </a:tr>
              <a:tr h="444289">
                <a:tc>
                  <a:txBody>
                    <a:bodyPr/>
                    <a:lstStyle/>
                    <a:p>
                      <a:pPr marL="67945">
                        <a:spcBef>
                          <a:spcPts val="700"/>
                        </a:spcBef>
                        <a:spcAft>
                          <a:spcPts val="0"/>
                        </a:spcAft>
                      </a:pPr>
                      <a:r>
                        <a:rPr lang="en-US" sz="1200" dirty="0">
                          <a:solidFill>
                            <a:schemeClr val="tx1"/>
                          </a:solidFill>
                          <a:effectLst/>
                        </a:rPr>
                        <a:t>6.4. Project laboratory/Facilities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500" algn="ctr">
                        <a:spcBef>
                          <a:spcPts val="700"/>
                        </a:spcBef>
                        <a:spcAft>
                          <a:spcPts val="0"/>
                        </a:spcAft>
                      </a:pPr>
                      <a:r>
                        <a:rPr lang="en-US" sz="1200" dirty="0">
                          <a:solidFill>
                            <a:schemeClr val="tx1"/>
                          </a:solidFill>
                          <a:effectLst/>
                        </a:rPr>
                        <a:t>20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0005">
                        <a:spcBef>
                          <a:spcPts val="675"/>
                        </a:spcBef>
                        <a:spcAft>
                          <a:spcPts val="0"/>
                        </a:spcAft>
                      </a:pPr>
                      <a:r>
                        <a:rPr lang="en-US" sz="1200" b="0" dirty="0">
                          <a:solidFill>
                            <a:schemeClr val="tx1"/>
                          </a:solidFill>
                          <a:effectLst/>
                        </a:rPr>
                        <a:t>Facilities &amp; Utilization (20)</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5836381"/>
                  </a:ext>
                </a:extLst>
              </a:tr>
              <a:tr h="682320">
                <a:tc gridSpan="3">
                  <a:txBody>
                    <a:bodyPr/>
                    <a:lstStyle/>
                    <a:p>
                      <a:pPr marL="67945">
                        <a:lnSpc>
                          <a:spcPts val="1365"/>
                        </a:lnSpc>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5"/>
                        </a:spcBef>
                        <a:spcAft>
                          <a:spcPts val="0"/>
                        </a:spcAft>
                      </a:pPr>
                      <a:r>
                        <a:rPr lang="en-US" sz="1200" dirty="0">
                          <a:solidFill>
                            <a:schemeClr val="tx1"/>
                          </a:solidFill>
                          <a:effectLst/>
                        </a:rPr>
                        <a:t> </a:t>
                      </a:r>
                      <a:endParaRPr lang="en-IN" sz="1200" dirty="0">
                        <a:solidFill>
                          <a:schemeClr val="tx1"/>
                        </a:solidFill>
                        <a:effectLst/>
                      </a:endParaRPr>
                    </a:p>
                    <a:p>
                      <a:pPr marL="67945">
                        <a:lnSpc>
                          <a:spcPts val="1320"/>
                        </a:lnSpc>
                        <a:spcAft>
                          <a:spcPts val="0"/>
                        </a:spcAft>
                      </a:pPr>
                      <a:r>
                        <a:rPr lang="en-US" sz="1200" b="0" dirty="0">
                          <a:solidFill>
                            <a:schemeClr val="tx1"/>
                          </a:solidFill>
                          <a:effectLst/>
                        </a:rPr>
                        <a:t>Self -explanatory</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92116098"/>
                  </a:ext>
                </a:extLst>
              </a:tr>
              <a:tr h="444289">
                <a:tc>
                  <a:txBody>
                    <a:bodyPr/>
                    <a:lstStyle/>
                    <a:p>
                      <a:pPr marL="67945">
                        <a:spcBef>
                          <a:spcPts val="700"/>
                        </a:spcBef>
                        <a:spcAft>
                          <a:spcPts val="0"/>
                        </a:spcAft>
                      </a:pPr>
                      <a:r>
                        <a:rPr lang="en-US" sz="1200" dirty="0">
                          <a:solidFill>
                            <a:schemeClr val="tx1"/>
                          </a:solidFill>
                          <a:effectLst/>
                        </a:rPr>
                        <a:t>Total:</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71120" algn="ctr">
                        <a:spcBef>
                          <a:spcPts val="700"/>
                        </a:spcBef>
                        <a:spcAft>
                          <a:spcPts val="0"/>
                        </a:spcAft>
                      </a:pPr>
                      <a:r>
                        <a:rPr lang="en-US" sz="1200" dirty="0">
                          <a:solidFill>
                            <a:schemeClr val="tx1"/>
                          </a:solidFill>
                          <a:effectLst/>
                        </a:rPr>
                        <a:t>80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58560177"/>
                  </a:ext>
                </a:extLst>
              </a:tr>
            </a:tbl>
          </a:graphicData>
        </a:graphic>
      </p:graphicFrame>
    </p:spTree>
    <p:extLst>
      <p:ext uri="{BB962C8B-B14F-4D97-AF65-F5344CB8AC3E}">
        <p14:creationId xmlns:p14="http://schemas.microsoft.com/office/powerpoint/2010/main" val="184152902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C9D7F3F-74DD-4831-A728-4A0678175364}"/>
              </a:ext>
            </a:extLst>
          </p:cNvPr>
          <p:cNvSpPr/>
          <p:nvPr/>
        </p:nvSpPr>
        <p:spPr>
          <a:xfrm>
            <a:off x="0" y="98798"/>
            <a:ext cx="4892040" cy="369332"/>
          </a:xfrm>
          <a:prstGeom prst="rect">
            <a:avLst/>
          </a:prstGeom>
        </p:spPr>
        <p:txBody>
          <a:bodyPr wrap="square">
            <a:spAutoFit/>
          </a:bodyPr>
          <a:lstStyle/>
          <a:p>
            <a:pPr marL="375285">
              <a:spcBef>
                <a:spcPts val="450"/>
              </a:spcBef>
              <a:spcAft>
                <a:spcPts val="0"/>
              </a:spcAft>
            </a:pPr>
            <a:r>
              <a:rPr lang="en-US" b="1" dirty="0">
                <a:latin typeface="+mj-lt"/>
                <a:ea typeface="Times New Roman" panose="02020603050405020304" pitchFamily="18" charset="0"/>
              </a:rPr>
              <a:t>Criterion 7: Continuous Improvement (75)</a:t>
            </a:r>
            <a:endParaRPr lang="en-IN" b="1" dirty="0">
              <a:latin typeface="+mj-lt"/>
              <a:ea typeface="Times New Roman" panose="02020603050405020304" pitchFamily="18" charset="0"/>
            </a:endParaRPr>
          </a:p>
        </p:txBody>
      </p:sp>
      <p:graphicFrame>
        <p:nvGraphicFramePr>
          <p:cNvPr id="5" name="Table 4">
            <a:extLst>
              <a:ext uri="{FF2B5EF4-FFF2-40B4-BE49-F238E27FC236}">
                <a16:creationId xmlns:a16="http://schemas.microsoft.com/office/drawing/2014/main" id="{818C747F-6331-482A-ADBF-5995EF2F9C2C}"/>
              </a:ext>
            </a:extLst>
          </p:cNvPr>
          <p:cNvGraphicFramePr>
            <a:graphicFrameLocks noGrp="1"/>
          </p:cNvGraphicFramePr>
          <p:nvPr/>
        </p:nvGraphicFramePr>
        <p:xfrm>
          <a:off x="431378" y="468130"/>
          <a:ext cx="11519829" cy="5634487"/>
        </p:xfrm>
        <a:graphic>
          <a:graphicData uri="http://schemas.openxmlformats.org/drawingml/2006/table">
            <a:tbl>
              <a:tblPr firstRow="1" firstCol="1" lastRow="1" lastCol="1" bandRow="1" bandCol="1">
                <a:tableStyleId>{5C22544A-7EE6-4342-B048-85BDC9FD1C3A}</a:tableStyleId>
              </a:tblPr>
              <a:tblGrid>
                <a:gridCol w="3201391">
                  <a:extLst>
                    <a:ext uri="{9D8B030D-6E8A-4147-A177-3AD203B41FA5}">
                      <a16:colId xmlns:a16="http://schemas.microsoft.com/office/drawing/2014/main" val="4221941890"/>
                    </a:ext>
                  </a:extLst>
                </a:gridCol>
                <a:gridCol w="754836">
                  <a:extLst>
                    <a:ext uri="{9D8B030D-6E8A-4147-A177-3AD203B41FA5}">
                      <a16:colId xmlns:a16="http://schemas.microsoft.com/office/drawing/2014/main" val="1216786492"/>
                    </a:ext>
                  </a:extLst>
                </a:gridCol>
                <a:gridCol w="7563602">
                  <a:extLst>
                    <a:ext uri="{9D8B030D-6E8A-4147-A177-3AD203B41FA5}">
                      <a16:colId xmlns:a16="http://schemas.microsoft.com/office/drawing/2014/main" val="204200118"/>
                    </a:ext>
                  </a:extLst>
                </a:gridCol>
              </a:tblGrid>
              <a:tr h="290822">
                <a:tc>
                  <a:txBody>
                    <a:bodyPr/>
                    <a:lstStyle/>
                    <a:p>
                      <a:pPr marL="911860" marR="908050" algn="ctr">
                        <a:spcBef>
                          <a:spcPts val="355"/>
                        </a:spcBef>
                        <a:spcAft>
                          <a:spcPts val="0"/>
                        </a:spcAft>
                      </a:pPr>
                      <a:r>
                        <a:rPr lang="en-US" sz="1200" dirty="0">
                          <a:solidFill>
                            <a:schemeClr val="tx1"/>
                          </a:solidFill>
                          <a:effectLst/>
                        </a:rPr>
                        <a:t>Sub Criteria</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4455" marR="81280" algn="ctr">
                        <a:spcBef>
                          <a:spcPts val="355"/>
                        </a:spcBef>
                        <a:spcAft>
                          <a:spcPts val="0"/>
                        </a:spcAft>
                      </a:pPr>
                      <a:r>
                        <a:rPr lang="en-US" sz="1200" dirty="0">
                          <a:solidFill>
                            <a:schemeClr val="tx1"/>
                          </a:solidFill>
                          <a:effectLst/>
                        </a:rPr>
                        <a:t>Marks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416810" marR="2412365" algn="ctr">
                        <a:spcBef>
                          <a:spcPts val="355"/>
                        </a:spcBef>
                        <a:spcAft>
                          <a:spcPts val="0"/>
                        </a:spcAft>
                      </a:pPr>
                      <a:r>
                        <a:rPr lang="en-US" sz="1200" dirty="0">
                          <a:solidFill>
                            <a:schemeClr val="tx1"/>
                          </a:solidFill>
                          <a:effectLst/>
                        </a:rPr>
                        <a:t>Evaluation Guidelines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5728288"/>
                  </a:ext>
                </a:extLst>
              </a:tr>
              <a:tr h="576072">
                <a:tc>
                  <a:txBody>
                    <a:bodyPr/>
                    <a:lstStyle/>
                    <a:p>
                      <a:pPr marL="287655" indent="-220345">
                        <a:spcAft>
                          <a:spcPts val="0"/>
                        </a:spcAft>
                      </a:pPr>
                      <a:r>
                        <a:rPr lang="en-US" sz="1200" dirty="0">
                          <a:solidFill>
                            <a:schemeClr val="tx1"/>
                          </a:solidFill>
                          <a:effectLst/>
                        </a:rPr>
                        <a:t>7.1.Actions taken based on the results of evaluation of each of the POs and PSOs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4455" marR="79375" algn="ctr">
                        <a:lnSpc>
                          <a:spcPts val="1340"/>
                        </a:lnSpc>
                        <a:spcAft>
                          <a:spcPts val="0"/>
                        </a:spcAft>
                      </a:pPr>
                      <a:r>
                        <a:rPr lang="en-US" sz="1200" dirty="0">
                          <a:solidFill>
                            <a:schemeClr val="tx1"/>
                          </a:solidFill>
                          <a:effectLst/>
                        </a:rPr>
                        <a:t>30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40"/>
                        </a:lnSpc>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Documentary evidences of POs and PSOs attainment levels</a:t>
                      </a:r>
                      <a:r>
                        <a:rPr lang="en-US" sz="1200" b="0" spc="295" dirty="0">
                          <a:solidFill>
                            <a:schemeClr val="tx1"/>
                          </a:solidFill>
                          <a:effectLst/>
                        </a:rPr>
                        <a:t> </a:t>
                      </a:r>
                      <a:r>
                        <a:rPr lang="en-US" sz="1200" b="0" spc="-5" dirty="0">
                          <a:solidFill>
                            <a:schemeClr val="tx1"/>
                          </a:solidFill>
                          <a:effectLst/>
                        </a:rPr>
                        <a:t>(15)</a:t>
                      </a:r>
                      <a:endParaRPr lang="en-IN" sz="1200" b="0" spc="-5"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Identification of gaps/shortfalls</a:t>
                      </a:r>
                      <a:r>
                        <a:rPr lang="en-US" sz="1200" b="0" spc="5" dirty="0">
                          <a:solidFill>
                            <a:schemeClr val="tx1"/>
                          </a:solidFill>
                          <a:effectLst/>
                        </a:rPr>
                        <a:t> </a:t>
                      </a:r>
                      <a:r>
                        <a:rPr lang="en-US" sz="1200" b="0" spc="-5" dirty="0">
                          <a:solidFill>
                            <a:schemeClr val="tx1"/>
                          </a:solidFill>
                          <a:effectLst/>
                        </a:rPr>
                        <a:t>(05)</a:t>
                      </a:r>
                      <a:endParaRPr lang="en-IN" sz="1200" b="0" spc="-5"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265113" algn="l"/>
                        </a:tabLst>
                      </a:pPr>
                      <a:r>
                        <a:rPr lang="en-US" sz="1200" b="0" spc="-5" dirty="0">
                          <a:solidFill>
                            <a:schemeClr val="tx1"/>
                          </a:solidFill>
                          <a:effectLst/>
                        </a:rPr>
                        <a:t>Plan of action to bridge the gap and its Implementation</a:t>
                      </a:r>
                      <a:r>
                        <a:rPr lang="en-US" sz="1200" b="0" spc="285" dirty="0">
                          <a:solidFill>
                            <a:schemeClr val="tx1"/>
                          </a:solidFill>
                          <a:effectLst/>
                        </a:rPr>
                        <a:t> </a:t>
                      </a:r>
                      <a:r>
                        <a:rPr lang="en-US" sz="1200" b="0" spc="-5" dirty="0">
                          <a:solidFill>
                            <a:schemeClr val="tx1"/>
                          </a:solidFill>
                          <a:effectLst/>
                        </a:rPr>
                        <a:t>(10)</a:t>
                      </a:r>
                      <a:endParaRPr lang="en-IN" sz="1200" b="0" spc="-5"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67915871"/>
                  </a:ext>
                </a:extLst>
              </a:tr>
              <a:tr h="452629">
                <a:tc gridSpan="3">
                  <a:txBody>
                    <a:bodyPr/>
                    <a:lstStyle/>
                    <a:p>
                      <a:pPr marL="67945">
                        <a:lnSpc>
                          <a:spcPts val="1365"/>
                        </a:lnSpc>
                        <a:spcAft>
                          <a:spcPts val="0"/>
                        </a:spcAft>
                      </a:pPr>
                      <a:r>
                        <a:rPr lang="en-US" sz="1200" b="1" dirty="0">
                          <a:solidFill>
                            <a:schemeClr val="tx1"/>
                          </a:solidFill>
                          <a:effectLst/>
                        </a:rPr>
                        <a:t>Exhibits/Context to be Observed/Assessed:</a:t>
                      </a:r>
                      <a:r>
                        <a:rPr lang="en-US" sz="1200" b="0" dirty="0">
                          <a:solidFill>
                            <a:schemeClr val="tx1"/>
                          </a:solidFill>
                          <a:effectLst/>
                        </a:rPr>
                        <a:t> </a:t>
                      </a:r>
                      <a:endParaRPr lang="en-IN" sz="1200" b="0" dirty="0">
                        <a:solidFill>
                          <a:schemeClr val="tx1"/>
                        </a:solidFill>
                        <a:effectLst/>
                      </a:endParaRPr>
                    </a:p>
                    <a:p>
                      <a:pPr marL="342900" lvl="0" indent="-250825">
                        <a:lnSpc>
                          <a:spcPts val="1395"/>
                        </a:lnSpc>
                        <a:spcAft>
                          <a:spcPts val="0"/>
                        </a:spcAft>
                        <a:buSzPts val="1200"/>
                        <a:buFont typeface="Symbol" panose="05050102010706020507" pitchFamily="18" charset="2"/>
                        <a:buChar char=""/>
                        <a:tabLst>
                          <a:tab pos="286385" algn="l"/>
                          <a:tab pos="287020" algn="l"/>
                        </a:tabLst>
                      </a:pPr>
                      <a:r>
                        <a:rPr lang="en-US" sz="1200" b="0" i="1" dirty="0">
                          <a:solidFill>
                            <a:schemeClr val="tx1"/>
                          </a:solidFill>
                          <a:effectLst/>
                        </a:rPr>
                        <a:t>Documentary evidence in respect of each of the</a:t>
                      </a:r>
                      <a:r>
                        <a:rPr lang="en-US" sz="1200" b="0" i="1" spc="10" dirty="0">
                          <a:solidFill>
                            <a:schemeClr val="tx1"/>
                          </a:solidFill>
                          <a:effectLst/>
                        </a:rPr>
                        <a:t> </a:t>
                      </a:r>
                      <a:r>
                        <a:rPr lang="en-US" sz="1200" b="0" i="1" dirty="0">
                          <a:solidFill>
                            <a:schemeClr val="tx1"/>
                          </a:solidFill>
                          <a:effectLst/>
                        </a:rPr>
                        <a:t>Pos</a:t>
                      </a:r>
                      <a:endParaRPr lang="en-IN" sz="1200" b="0" i="1" dirty="0">
                        <a:solidFill>
                          <a:schemeClr val="tx1"/>
                        </a:solidFill>
                        <a:effectLst/>
                        <a:latin typeface="Times New Roman" panose="02020603050405020304" pitchFamily="18" charset="0"/>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4160053906"/>
                  </a:ext>
                </a:extLst>
              </a:tr>
              <a:tr h="508111">
                <a:tc>
                  <a:txBody>
                    <a:bodyPr/>
                    <a:lstStyle/>
                    <a:p>
                      <a:pPr marL="373380" indent="-305435">
                        <a:spcAft>
                          <a:spcPts val="0"/>
                        </a:spcAft>
                      </a:pPr>
                      <a:r>
                        <a:rPr lang="en-US" sz="1200" dirty="0">
                          <a:solidFill>
                            <a:schemeClr val="tx1"/>
                          </a:solidFill>
                          <a:effectLst/>
                        </a:rPr>
                        <a:t>7.2 Academic Audit and actions taken during the period of Assessment</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4455" marR="79375" algn="ctr">
                        <a:lnSpc>
                          <a:spcPts val="1340"/>
                        </a:lnSpc>
                        <a:spcAft>
                          <a:spcPts val="0"/>
                        </a:spcAft>
                      </a:pPr>
                      <a:r>
                        <a:rPr lang="en-US" sz="1200" dirty="0">
                          <a:solidFill>
                            <a:schemeClr val="tx1"/>
                          </a:solidFill>
                          <a:effectLst/>
                        </a:rPr>
                        <a:t>15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97180" marR="63500" indent="-228600">
                        <a:spcAft>
                          <a:spcPts val="0"/>
                        </a:spcAft>
                      </a:pPr>
                      <a:r>
                        <a:rPr lang="en-US" sz="1200" b="0" dirty="0">
                          <a:solidFill>
                            <a:schemeClr val="tx1"/>
                          </a:solidFill>
                          <a:effectLst/>
                        </a:rPr>
                        <a:t>A. Assessment shall be based on conduct and actions taken in relation to continuous improvement (15)</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5659775"/>
                  </a:ext>
                </a:extLst>
              </a:tr>
              <a:tr h="669274">
                <a:tc gridSpan="3">
                  <a:txBody>
                    <a:bodyPr/>
                    <a:lstStyle/>
                    <a:p>
                      <a:pPr marL="67945">
                        <a:lnSpc>
                          <a:spcPts val="1365"/>
                        </a:lnSpc>
                        <a:spcAft>
                          <a:spcPts val="0"/>
                        </a:spcAft>
                      </a:pPr>
                      <a:r>
                        <a:rPr lang="en-US" sz="1200" b="1" i="0" dirty="0">
                          <a:solidFill>
                            <a:schemeClr val="tx1"/>
                          </a:solidFill>
                          <a:effectLst/>
                        </a:rPr>
                        <a:t>Exhibits/Context to be Observed/Assessed:</a:t>
                      </a:r>
                      <a:endParaRPr lang="en-IN" sz="1200" b="1" i="0" dirty="0">
                        <a:solidFill>
                          <a:schemeClr val="tx1"/>
                        </a:solidFill>
                        <a:effectLst/>
                      </a:endParaRPr>
                    </a:p>
                    <a:p>
                      <a:pPr marL="67945">
                        <a:spcBef>
                          <a:spcPts val="325"/>
                        </a:spcBef>
                        <a:spcAft>
                          <a:spcPts val="0"/>
                        </a:spcAft>
                      </a:pPr>
                      <a:r>
                        <a:rPr lang="en-US" sz="1200" b="0" i="1" dirty="0">
                          <a:solidFill>
                            <a:schemeClr val="tx1"/>
                          </a:solidFill>
                          <a:effectLst/>
                        </a:rPr>
                        <a:t>A. Academic Audit assessment criteria, frequency, conduct mechanism, action plan based on audit, implementation and effectiveness</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722277647"/>
                  </a:ext>
                </a:extLst>
              </a:tr>
              <a:tr h="1052741">
                <a:tc>
                  <a:txBody>
                    <a:bodyPr/>
                    <a:lstStyle/>
                    <a:p>
                      <a:pPr marL="67945">
                        <a:lnSpc>
                          <a:spcPts val="1340"/>
                        </a:lnSpc>
                        <a:spcAft>
                          <a:spcPts val="0"/>
                        </a:spcAft>
                      </a:pPr>
                      <a:r>
                        <a:rPr lang="en-US" sz="1200" dirty="0">
                          <a:solidFill>
                            <a:schemeClr val="tx1"/>
                          </a:solidFill>
                          <a:effectLst/>
                        </a:rPr>
                        <a:t>7.3. Improvement in Placement,</a:t>
                      </a:r>
                      <a:endParaRPr lang="en-IN" sz="1200" dirty="0">
                        <a:solidFill>
                          <a:schemeClr val="tx1"/>
                        </a:solidFill>
                        <a:effectLst/>
                      </a:endParaRPr>
                    </a:p>
                    <a:p>
                      <a:pPr marL="297180">
                        <a:spcAft>
                          <a:spcPts val="0"/>
                        </a:spcAft>
                      </a:pPr>
                      <a:r>
                        <a:rPr lang="en-US" sz="1200" dirty="0">
                          <a:solidFill>
                            <a:schemeClr val="tx1"/>
                          </a:solidFill>
                          <a:effectLst/>
                        </a:rPr>
                        <a:t>Higher Studies and Entrepreneurship</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4455" marR="79375" algn="ctr">
                        <a:lnSpc>
                          <a:spcPts val="1340"/>
                        </a:lnSpc>
                        <a:spcAft>
                          <a:spcPts val="0"/>
                        </a:spcAft>
                      </a:pPr>
                      <a:r>
                        <a:rPr lang="en-US" sz="1200" dirty="0">
                          <a:solidFill>
                            <a:schemeClr val="tx1"/>
                          </a:solidFill>
                          <a:effectLst/>
                        </a:rPr>
                        <a:t>10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nSpc>
                          <a:spcPts val="1340"/>
                        </a:lnSpc>
                        <a:spcAft>
                          <a:spcPts val="0"/>
                        </a:spcAft>
                      </a:pPr>
                      <a:r>
                        <a:rPr lang="en-US" sz="1200" b="0" dirty="0">
                          <a:solidFill>
                            <a:schemeClr val="tx1"/>
                          </a:solidFill>
                          <a:effectLst/>
                        </a:rPr>
                        <a:t>Assessment is based on improvement in: (Refer placement index 4.5)</a:t>
                      </a:r>
                      <a:endParaRPr lang="en-IN" sz="1200" b="0"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297815" algn="l"/>
                        </a:tabLst>
                      </a:pPr>
                      <a:r>
                        <a:rPr lang="en-US" sz="1200" b="0" spc="-5" dirty="0">
                          <a:solidFill>
                            <a:schemeClr val="tx1"/>
                          </a:solidFill>
                          <a:effectLst/>
                        </a:rPr>
                        <a:t>Improvement in Placement numbers, quality, core hiring industry and pay packages</a:t>
                      </a:r>
                      <a:r>
                        <a:rPr lang="en-US" sz="1200" b="0" spc="-75" dirty="0">
                          <a:solidFill>
                            <a:schemeClr val="tx1"/>
                          </a:solidFill>
                          <a:effectLst/>
                        </a:rPr>
                        <a:t> </a:t>
                      </a:r>
                      <a:r>
                        <a:rPr lang="en-US" sz="1200" b="0" spc="-5" dirty="0">
                          <a:solidFill>
                            <a:schemeClr val="tx1"/>
                          </a:solidFill>
                          <a:effectLst/>
                        </a:rPr>
                        <a:t>(5)</a:t>
                      </a:r>
                      <a:endParaRPr lang="en-IN" sz="1200" b="0" spc="-5"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297815" algn="l"/>
                        </a:tabLst>
                      </a:pPr>
                      <a:r>
                        <a:rPr lang="en-US" sz="1200" b="0" spc="-5" dirty="0">
                          <a:solidFill>
                            <a:schemeClr val="tx1"/>
                          </a:solidFill>
                          <a:effectLst/>
                        </a:rPr>
                        <a:t>Improvement in Higher Studies admissions for pursuing PhD. in premier</a:t>
                      </a:r>
                      <a:r>
                        <a:rPr lang="en-US" sz="1200" b="0" spc="-70" dirty="0">
                          <a:solidFill>
                            <a:schemeClr val="tx1"/>
                          </a:solidFill>
                          <a:effectLst/>
                        </a:rPr>
                        <a:t> </a:t>
                      </a:r>
                      <a:r>
                        <a:rPr lang="en-US" sz="1200" b="0" spc="-5" dirty="0">
                          <a:solidFill>
                            <a:schemeClr val="tx1"/>
                          </a:solidFill>
                          <a:effectLst/>
                        </a:rPr>
                        <a:t>institutions(3)</a:t>
                      </a:r>
                      <a:endParaRPr lang="en-IN" sz="1200" b="0" spc="-5" dirty="0">
                        <a:solidFill>
                          <a:schemeClr val="tx1"/>
                        </a:solidFill>
                        <a:effectLst/>
                      </a:endParaRPr>
                    </a:p>
                    <a:p>
                      <a:pPr marL="342900" lvl="0" indent="-250825">
                        <a:spcAft>
                          <a:spcPts val="0"/>
                        </a:spcAft>
                        <a:buSzPts val="1200"/>
                        <a:buFont typeface="Times New Roman" panose="02020603050405020304" pitchFamily="18" charset="0"/>
                        <a:buAutoNum type="alphaUcPeriod"/>
                        <a:tabLst>
                          <a:tab pos="297815" algn="l"/>
                        </a:tabLst>
                      </a:pPr>
                      <a:r>
                        <a:rPr lang="en-US" sz="1200" b="0" spc="-5" dirty="0">
                          <a:solidFill>
                            <a:schemeClr val="tx1"/>
                          </a:solidFill>
                          <a:effectLst/>
                        </a:rPr>
                        <a:t>Improvement in number of Entrepreneurs</a:t>
                      </a:r>
                      <a:r>
                        <a:rPr lang="en-US" sz="1200" b="0" spc="-10" dirty="0">
                          <a:solidFill>
                            <a:schemeClr val="tx1"/>
                          </a:solidFill>
                          <a:effectLst/>
                        </a:rPr>
                        <a:t> </a:t>
                      </a:r>
                      <a:r>
                        <a:rPr lang="en-US" sz="1200" b="0" spc="-5" dirty="0">
                          <a:solidFill>
                            <a:schemeClr val="tx1"/>
                          </a:solidFill>
                          <a:effectLst/>
                        </a:rPr>
                        <a:t>(2)</a:t>
                      </a:r>
                      <a:endParaRPr lang="en-IN" sz="1200" b="0" spc="-5" dirty="0">
                        <a:solidFill>
                          <a:schemeClr val="tx1"/>
                        </a:solidFill>
                        <a:effectLst/>
                      </a:endParaRPr>
                    </a:p>
                    <a:p>
                      <a:pPr marL="106680">
                        <a:lnSpc>
                          <a:spcPts val="1320"/>
                        </a:lnSpc>
                        <a:spcAft>
                          <a:spcPts val="0"/>
                        </a:spcAft>
                      </a:pPr>
                      <a:r>
                        <a:rPr lang="en-US" sz="1200" b="0" dirty="0">
                          <a:solidFill>
                            <a:schemeClr val="tx1"/>
                          </a:solidFill>
                          <a:effectLst/>
                        </a:rPr>
                        <a:t>(Marks to be given proportionately considering nos. in the base year CAYm3)</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08234933"/>
                  </a:ext>
                </a:extLst>
              </a:tr>
              <a:tr h="497831">
                <a:tc gridSpan="3">
                  <a:txBody>
                    <a:bodyPr/>
                    <a:lstStyle/>
                    <a:p>
                      <a:pPr marL="67945">
                        <a:lnSpc>
                          <a:spcPts val="1365"/>
                        </a:lnSpc>
                        <a:spcAft>
                          <a:spcPts val="0"/>
                        </a:spcAft>
                      </a:pPr>
                      <a:r>
                        <a:rPr lang="en-US" sz="1200" dirty="0">
                          <a:solidFill>
                            <a:schemeClr val="tx1"/>
                          </a:solidFill>
                          <a:effectLst/>
                        </a:rPr>
                        <a:t>Exhibits/Context to be Observed/Assessed:</a:t>
                      </a:r>
                      <a:endParaRPr lang="en-IN" sz="1200" dirty="0">
                        <a:solidFill>
                          <a:schemeClr val="tx1"/>
                        </a:solidFill>
                        <a:effectLst/>
                      </a:endParaRPr>
                    </a:p>
                    <a:p>
                      <a:pPr marL="67945">
                        <a:spcBef>
                          <a:spcPts val="325"/>
                        </a:spcBef>
                        <a:spcAft>
                          <a:spcPts val="0"/>
                        </a:spcAft>
                      </a:pPr>
                      <a:r>
                        <a:rPr lang="en-US" sz="1200" b="0" i="1" dirty="0">
                          <a:solidFill>
                            <a:schemeClr val="tx1"/>
                          </a:solidFill>
                          <a:effectLst/>
                        </a:rPr>
                        <a:t>A. B. &amp; C. Nos. in each year of the assessment; improvement considering CAYm3 as a base year</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706167000"/>
                  </a:ext>
                </a:extLst>
              </a:tr>
              <a:tr h="644651">
                <a:tc>
                  <a:txBody>
                    <a:bodyPr/>
                    <a:lstStyle/>
                    <a:p>
                      <a:pPr marL="335280" marR="307975" indent="-267335">
                        <a:spcAft>
                          <a:spcPts val="0"/>
                        </a:spcAft>
                      </a:pPr>
                      <a:r>
                        <a:rPr lang="en-US" sz="1200" dirty="0">
                          <a:solidFill>
                            <a:schemeClr val="tx1"/>
                          </a:solidFill>
                          <a:effectLst/>
                        </a:rPr>
                        <a:t>7.4. Improvement in the quality of students admitted to the program</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4455" marR="79375" algn="ctr">
                        <a:lnSpc>
                          <a:spcPts val="1350"/>
                        </a:lnSpc>
                        <a:spcAft>
                          <a:spcPts val="0"/>
                        </a:spcAft>
                      </a:pPr>
                      <a:r>
                        <a:rPr lang="en-US" sz="1200" dirty="0">
                          <a:solidFill>
                            <a:schemeClr val="tx1"/>
                          </a:solidFill>
                          <a:effectLst/>
                        </a:rPr>
                        <a:t>20</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97180" marR="278765" indent="-228600" algn="just">
                        <a:spcAft>
                          <a:spcPts val="0"/>
                        </a:spcAft>
                      </a:pPr>
                      <a:r>
                        <a:rPr lang="en-US" sz="1200" b="0" dirty="0">
                          <a:solidFill>
                            <a:schemeClr val="tx1"/>
                          </a:solidFill>
                          <a:effectLst/>
                        </a:rPr>
                        <a:t>A. Assessment is based on improvement in terms of ranks/score in qualifying state level/national level entrances tests, percentage Physics, Chemistry and Mathematics marks in 12th Standard and percentage marks of the lateral entry students</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4367923"/>
                  </a:ext>
                </a:extLst>
              </a:tr>
              <a:tr h="702850">
                <a:tc gridSpan="3">
                  <a:txBody>
                    <a:bodyPr/>
                    <a:lstStyle/>
                    <a:p>
                      <a:pPr marL="67945">
                        <a:lnSpc>
                          <a:spcPts val="1375"/>
                        </a:lnSpc>
                        <a:spcAft>
                          <a:spcPts val="0"/>
                        </a:spcAft>
                      </a:pPr>
                      <a:r>
                        <a:rPr lang="en-US" sz="1200" b="1" dirty="0">
                          <a:solidFill>
                            <a:schemeClr val="tx1"/>
                          </a:solidFill>
                          <a:effectLst/>
                        </a:rPr>
                        <a:t>Exhibits/Context to be Observed/Assessed:</a:t>
                      </a:r>
                      <a:endParaRPr lang="en-IN" sz="1200" b="1" dirty="0">
                        <a:solidFill>
                          <a:schemeClr val="tx1"/>
                        </a:solidFill>
                        <a:effectLst/>
                      </a:endParaRPr>
                    </a:p>
                    <a:p>
                      <a:pPr marL="297180" marR="157480" indent="-229235">
                        <a:lnSpc>
                          <a:spcPts val="1350"/>
                        </a:lnSpc>
                        <a:spcBef>
                          <a:spcPts val="540"/>
                        </a:spcBef>
                        <a:spcAft>
                          <a:spcPts val="0"/>
                        </a:spcAft>
                      </a:pPr>
                      <a:r>
                        <a:rPr lang="en-US" sz="1200" b="0" i="1" dirty="0">
                          <a:solidFill>
                            <a:schemeClr val="tx1"/>
                          </a:solidFill>
                          <a:effectLst/>
                        </a:rPr>
                        <a:t>A. Documentary evidence – list of students admitted; admission authority guidelines; ranks/scores; comparative status considering CAYm3 as a base year</a:t>
                      </a:r>
                      <a:endParaRPr lang="en-IN" sz="1200" b="0" i="1"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871904403"/>
                  </a:ext>
                </a:extLst>
              </a:tr>
              <a:tr h="239506">
                <a:tc>
                  <a:txBody>
                    <a:bodyPr/>
                    <a:lstStyle/>
                    <a:p>
                      <a:pPr marL="67945">
                        <a:lnSpc>
                          <a:spcPts val="1375"/>
                        </a:lnSpc>
                        <a:spcAft>
                          <a:spcPts val="0"/>
                        </a:spcAft>
                      </a:pPr>
                      <a:r>
                        <a:rPr lang="en-US" sz="1200" dirty="0">
                          <a:solidFill>
                            <a:schemeClr val="tx1"/>
                          </a:solidFill>
                          <a:effectLst/>
                        </a:rPr>
                        <a:t>Total:</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84455" marR="79375" algn="ctr">
                        <a:lnSpc>
                          <a:spcPts val="1375"/>
                        </a:lnSpc>
                        <a:spcAft>
                          <a:spcPts val="0"/>
                        </a:spcAft>
                      </a:pPr>
                      <a:r>
                        <a:rPr lang="en-US" sz="1200" dirty="0">
                          <a:solidFill>
                            <a:schemeClr val="tx1"/>
                          </a:solidFill>
                          <a:effectLst/>
                        </a:rPr>
                        <a:t>75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rPr>
                        <a:t> </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0900939"/>
                  </a:ext>
                </a:extLst>
              </a:tr>
            </a:tbl>
          </a:graphicData>
        </a:graphic>
      </p:graphicFrame>
    </p:spTree>
    <p:extLst>
      <p:ext uri="{BB962C8B-B14F-4D97-AF65-F5344CB8AC3E}">
        <p14:creationId xmlns:p14="http://schemas.microsoft.com/office/powerpoint/2010/main" val="3417085769"/>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BD3C51D-E865-4BBF-88AF-B2C32A6B7EFE}"/>
              </a:ext>
            </a:extLst>
          </p:cNvPr>
          <p:cNvSpPr/>
          <p:nvPr/>
        </p:nvSpPr>
        <p:spPr>
          <a:xfrm>
            <a:off x="356670" y="86360"/>
            <a:ext cx="3527184" cy="369332"/>
          </a:xfrm>
          <a:prstGeom prst="rect">
            <a:avLst/>
          </a:prstGeom>
        </p:spPr>
        <p:txBody>
          <a:bodyPr wrap="none">
            <a:spAutoFit/>
          </a:bodyPr>
          <a:lstStyle/>
          <a:p>
            <a:r>
              <a:rPr lang="en-US" b="1" dirty="0">
                <a:latin typeface="+mj-lt"/>
                <a:ea typeface="Times New Roman" panose="02020603050405020304" pitchFamily="18" charset="0"/>
              </a:rPr>
              <a:t>Criterion 8: First Year Academics (50)</a:t>
            </a:r>
            <a:endParaRPr lang="en-IN" b="1" dirty="0">
              <a:latin typeface="+mj-lt"/>
            </a:endParaRPr>
          </a:p>
        </p:txBody>
      </p:sp>
      <p:graphicFrame>
        <p:nvGraphicFramePr>
          <p:cNvPr id="5" name="Table 4">
            <a:extLst>
              <a:ext uri="{FF2B5EF4-FFF2-40B4-BE49-F238E27FC236}">
                <a16:creationId xmlns:a16="http://schemas.microsoft.com/office/drawing/2014/main" id="{465D2814-A246-4EA5-BA06-DC417FD3C9CC}"/>
              </a:ext>
            </a:extLst>
          </p:cNvPr>
          <p:cNvGraphicFramePr>
            <a:graphicFrameLocks noGrp="1"/>
          </p:cNvGraphicFramePr>
          <p:nvPr/>
        </p:nvGraphicFramePr>
        <p:xfrm>
          <a:off x="356670" y="455692"/>
          <a:ext cx="11649401" cy="6257790"/>
        </p:xfrm>
        <a:graphic>
          <a:graphicData uri="http://schemas.openxmlformats.org/drawingml/2006/table">
            <a:tbl>
              <a:tblPr firstRow="1" firstCol="1" lastRow="1" lastCol="1" bandRow="1" bandCol="1">
                <a:tableStyleId>{5C22544A-7EE6-4342-B048-85BDC9FD1C3A}</a:tableStyleId>
              </a:tblPr>
              <a:tblGrid>
                <a:gridCol w="3211769">
                  <a:extLst>
                    <a:ext uri="{9D8B030D-6E8A-4147-A177-3AD203B41FA5}">
                      <a16:colId xmlns:a16="http://schemas.microsoft.com/office/drawing/2014/main" val="3319910448"/>
                    </a:ext>
                  </a:extLst>
                </a:gridCol>
                <a:gridCol w="789463">
                  <a:extLst>
                    <a:ext uri="{9D8B030D-6E8A-4147-A177-3AD203B41FA5}">
                      <a16:colId xmlns:a16="http://schemas.microsoft.com/office/drawing/2014/main" val="2943148229"/>
                    </a:ext>
                  </a:extLst>
                </a:gridCol>
                <a:gridCol w="7648169">
                  <a:extLst>
                    <a:ext uri="{9D8B030D-6E8A-4147-A177-3AD203B41FA5}">
                      <a16:colId xmlns:a16="http://schemas.microsoft.com/office/drawing/2014/main" val="3246953468"/>
                    </a:ext>
                  </a:extLst>
                </a:gridCol>
              </a:tblGrid>
              <a:tr h="356811">
                <a:tc>
                  <a:txBody>
                    <a:bodyPr/>
                    <a:lstStyle/>
                    <a:p>
                      <a:pPr marL="67945" algn="ctr">
                        <a:spcBef>
                          <a:spcPts val="700"/>
                        </a:spcBef>
                        <a:spcAft>
                          <a:spcPts val="0"/>
                        </a:spcAft>
                      </a:pPr>
                      <a:r>
                        <a:rPr lang="en-US" sz="1200" dirty="0">
                          <a:solidFill>
                            <a:schemeClr val="tx1"/>
                          </a:solidFill>
                          <a:effectLst/>
                        </a:rPr>
                        <a:t>Sub Criteria</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700"/>
                        </a:spcBef>
                        <a:spcAft>
                          <a:spcPts val="0"/>
                        </a:spcAft>
                      </a:pPr>
                      <a:r>
                        <a:rPr lang="en-US" sz="1200" dirty="0">
                          <a:solidFill>
                            <a:schemeClr val="tx1"/>
                          </a:solidFill>
                          <a:effectLst/>
                        </a:rPr>
                        <a:t>Marks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401445" algn="ctr">
                        <a:spcBef>
                          <a:spcPts val="5"/>
                        </a:spcBef>
                        <a:spcAft>
                          <a:spcPts val="0"/>
                        </a:spcAft>
                      </a:pPr>
                      <a:r>
                        <a:rPr lang="en-US" sz="1200" dirty="0">
                          <a:solidFill>
                            <a:schemeClr val="tx1"/>
                          </a:solidFill>
                          <a:effectLst/>
                        </a:rPr>
                        <a:t>Evaluation Guidelines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92091385"/>
                  </a:ext>
                </a:extLst>
              </a:tr>
              <a:tr h="702107">
                <a:tc>
                  <a:txBody>
                    <a:bodyPr/>
                    <a:lstStyle/>
                    <a:p>
                      <a:pPr marL="67945">
                        <a:spcBef>
                          <a:spcPts val="10"/>
                        </a:spcBef>
                        <a:spcAft>
                          <a:spcPts val="0"/>
                        </a:spcAft>
                      </a:pPr>
                      <a:r>
                        <a:rPr lang="en-US" sz="1200" dirty="0">
                          <a:solidFill>
                            <a:schemeClr val="tx1"/>
                          </a:solidFill>
                          <a:effectLst/>
                        </a:rPr>
                        <a:t> </a:t>
                      </a:r>
                      <a:endParaRPr lang="en-IN" sz="1200" dirty="0">
                        <a:solidFill>
                          <a:schemeClr val="tx1"/>
                        </a:solidFill>
                        <a:effectLst/>
                      </a:endParaRPr>
                    </a:p>
                    <a:p>
                      <a:pPr marL="335280" marR="101600" indent="-267335">
                        <a:spcAft>
                          <a:spcPts val="0"/>
                        </a:spcAft>
                      </a:pPr>
                      <a:r>
                        <a:rPr lang="en-US" sz="1200" dirty="0">
                          <a:solidFill>
                            <a:schemeClr val="tx1"/>
                          </a:solidFill>
                          <a:effectLst/>
                        </a:rPr>
                        <a:t>8.1. First Year Student- Faculty Ratio (FYSFR)</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Aft>
                          <a:spcPts val="0"/>
                        </a:spcAft>
                      </a:pPr>
                      <a:r>
                        <a:rPr lang="en-US" sz="1200" dirty="0">
                          <a:solidFill>
                            <a:schemeClr val="tx1"/>
                          </a:solidFill>
                          <a:effectLst/>
                        </a:rPr>
                        <a:t> </a:t>
                      </a:r>
                      <a:endParaRPr lang="en-IN" sz="1200" dirty="0">
                        <a:solidFill>
                          <a:schemeClr val="tx1"/>
                        </a:solidFill>
                        <a:effectLst/>
                      </a:endParaRPr>
                    </a:p>
                    <a:p>
                      <a:pPr marL="67945" algn="ctr">
                        <a:spcBef>
                          <a:spcPts val="970"/>
                        </a:spcBef>
                        <a:spcAft>
                          <a:spcPts val="0"/>
                        </a:spcAft>
                      </a:pPr>
                      <a:r>
                        <a:rPr lang="en-US" sz="1200" dirty="0">
                          <a:solidFill>
                            <a:schemeClr val="tx1"/>
                          </a:solidFill>
                          <a:effectLst/>
                        </a:rPr>
                        <a:t>05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nSpc>
                          <a:spcPts val="1340"/>
                        </a:lnSpc>
                        <a:spcAft>
                          <a:spcPts val="0"/>
                        </a:spcAft>
                      </a:pPr>
                      <a:r>
                        <a:rPr lang="en-US" sz="1200" b="0" dirty="0">
                          <a:solidFill>
                            <a:schemeClr val="tx1"/>
                          </a:solidFill>
                          <a:effectLst/>
                        </a:rPr>
                        <a:t>For each year of assessment = (5 × 20)/ FYSFR</a:t>
                      </a:r>
                      <a:endParaRPr lang="en-IN" sz="1200" b="0" dirty="0">
                        <a:solidFill>
                          <a:schemeClr val="tx1"/>
                        </a:solidFill>
                        <a:effectLst/>
                      </a:endParaRPr>
                    </a:p>
                    <a:p>
                      <a:pPr marL="106045">
                        <a:spcAft>
                          <a:spcPts val="0"/>
                        </a:spcAft>
                      </a:pPr>
                      <a:r>
                        <a:rPr lang="en-US" sz="1200" b="0" dirty="0">
                          <a:solidFill>
                            <a:schemeClr val="tx1"/>
                          </a:solidFill>
                          <a:effectLst/>
                        </a:rPr>
                        <a:t>(Limited to Max. 5) Average of Assessment of data in CAY, CAYm1 and CAYm2</a:t>
                      </a:r>
                      <a:endParaRPr lang="en-IN" sz="1200" b="0" dirty="0">
                        <a:solidFill>
                          <a:schemeClr val="tx1"/>
                        </a:solidFill>
                        <a:effectLst/>
                      </a:endParaRPr>
                    </a:p>
                    <a:p>
                      <a:pPr marL="67945">
                        <a:spcBef>
                          <a:spcPts val="5"/>
                        </a:spcBef>
                        <a:spcAft>
                          <a:spcPts val="0"/>
                        </a:spcAft>
                      </a:pPr>
                      <a:r>
                        <a:rPr lang="en-US" sz="1200" b="0" dirty="0">
                          <a:solidFill>
                            <a:schemeClr val="tx1"/>
                          </a:solidFill>
                          <a:effectLst/>
                        </a:rPr>
                        <a:t> </a:t>
                      </a:r>
                      <a:endParaRPr lang="en-IN" sz="1200" b="0" dirty="0">
                        <a:solidFill>
                          <a:schemeClr val="tx1"/>
                        </a:solidFill>
                        <a:effectLst/>
                      </a:endParaRPr>
                    </a:p>
                    <a:p>
                      <a:pPr marL="67945">
                        <a:spcAft>
                          <a:spcPts val="0"/>
                        </a:spcAft>
                      </a:pPr>
                      <a:r>
                        <a:rPr lang="en-US" sz="1200" b="0" dirty="0">
                          <a:solidFill>
                            <a:schemeClr val="tx1"/>
                          </a:solidFill>
                          <a:effectLst/>
                        </a:rPr>
                        <a:t>*Note: If FYSFR is greater than 25, then assessment equal to zero.</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58583570"/>
                  </a:ext>
                </a:extLst>
              </a:tr>
              <a:tr h="722004">
                <a:tc gridSpan="3">
                  <a:txBody>
                    <a:bodyPr/>
                    <a:lstStyle/>
                    <a:p>
                      <a:pPr marL="67945">
                        <a:lnSpc>
                          <a:spcPts val="1365"/>
                        </a:lnSpc>
                        <a:spcAft>
                          <a:spcPts val="0"/>
                        </a:spcAft>
                      </a:pPr>
                      <a:r>
                        <a:rPr lang="en-US" sz="1200" dirty="0">
                          <a:solidFill>
                            <a:schemeClr val="tx1"/>
                          </a:solidFill>
                          <a:effectLst/>
                        </a:rPr>
                        <a:t>Exhibits/Context to be Observed/Assessed: </a:t>
                      </a:r>
                      <a:endParaRPr lang="en-IN" sz="1200" dirty="0">
                        <a:solidFill>
                          <a:schemeClr val="tx1"/>
                        </a:solidFill>
                        <a:effectLst/>
                      </a:endParaRPr>
                    </a:p>
                    <a:p>
                      <a:pPr marL="342900" lvl="0" indent="-250825">
                        <a:lnSpc>
                          <a:spcPts val="1465"/>
                        </a:lnSpc>
                        <a:spcAft>
                          <a:spcPts val="0"/>
                        </a:spcAft>
                        <a:buSzPts val="1200"/>
                        <a:buFont typeface="Symbol" panose="05050102010706020507" pitchFamily="18" charset="2"/>
                        <a:buChar char=""/>
                        <a:tabLst>
                          <a:tab pos="297180" algn="l"/>
                          <a:tab pos="297815" algn="l"/>
                        </a:tabLst>
                      </a:pPr>
                      <a:r>
                        <a:rPr lang="en-US" sz="1200" b="0" i="1" dirty="0">
                          <a:solidFill>
                            <a:schemeClr val="tx1"/>
                          </a:solidFill>
                          <a:effectLst/>
                        </a:rPr>
                        <a:t>No. of Regular faculty calculation considering Regular faculty definition and fractional load; Faculty appointment letters; Salary</a:t>
                      </a:r>
                      <a:r>
                        <a:rPr lang="en-US" sz="1200" b="0" i="1" spc="-55" dirty="0">
                          <a:solidFill>
                            <a:schemeClr val="tx1"/>
                          </a:solidFill>
                          <a:effectLst/>
                        </a:rPr>
                        <a:t> </a:t>
                      </a:r>
                      <a:r>
                        <a:rPr lang="en-US" sz="1200" b="0" i="1" dirty="0">
                          <a:solidFill>
                            <a:schemeClr val="tx1"/>
                          </a:solidFill>
                          <a:effectLst/>
                        </a:rPr>
                        <a:t>statements</a:t>
                      </a:r>
                      <a:endParaRPr lang="en-IN" sz="1200" b="0" i="1" dirty="0">
                        <a:solidFill>
                          <a:schemeClr val="tx1"/>
                        </a:solidFill>
                        <a:effectLst/>
                      </a:endParaRPr>
                    </a:p>
                    <a:p>
                      <a:pPr marL="342900" lvl="0" indent="-250825">
                        <a:lnSpc>
                          <a:spcPts val="1465"/>
                        </a:lnSpc>
                        <a:spcAft>
                          <a:spcPts val="0"/>
                        </a:spcAft>
                        <a:buSzPts val="1200"/>
                        <a:buFont typeface="Symbol" panose="05050102010706020507" pitchFamily="18" charset="2"/>
                        <a:buChar char=""/>
                        <a:tabLst>
                          <a:tab pos="297180" algn="l"/>
                          <a:tab pos="297815" algn="l"/>
                        </a:tabLst>
                      </a:pPr>
                      <a:r>
                        <a:rPr lang="en-US" sz="1200" b="0" i="1" dirty="0">
                          <a:solidFill>
                            <a:schemeClr val="tx1"/>
                          </a:solidFill>
                          <a:effectLst/>
                        </a:rPr>
                        <a:t>No. of students calculation as mentioned in the</a:t>
                      </a:r>
                      <a:r>
                        <a:rPr lang="en-US" sz="1200" b="0" i="1" spc="-5" dirty="0">
                          <a:solidFill>
                            <a:schemeClr val="tx1"/>
                          </a:solidFill>
                          <a:effectLst/>
                        </a:rPr>
                        <a:t> </a:t>
                      </a:r>
                      <a:r>
                        <a:rPr lang="en-US" sz="1200" b="0" i="1" dirty="0">
                          <a:solidFill>
                            <a:schemeClr val="tx1"/>
                          </a:solidFill>
                          <a:effectLst/>
                        </a:rPr>
                        <a:t>SAR</a:t>
                      </a:r>
                      <a:endParaRPr lang="en-IN" sz="1200" b="0" i="1" dirty="0">
                        <a:solidFill>
                          <a:schemeClr val="tx1"/>
                        </a:solidFill>
                        <a:effectLst/>
                        <a:latin typeface="Times New Roman" panose="02020603050405020304" pitchFamily="18" charset="0"/>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927879434"/>
                  </a:ext>
                </a:extLst>
              </a:tr>
              <a:tr h="560513">
                <a:tc>
                  <a:txBody>
                    <a:bodyPr/>
                    <a:lstStyle/>
                    <a:p>
                      <a:pPr marL="335280" marR="105410" indent="-267335">
                        <a:spcBef>
                          <a:spcPts val="700"/>
                        </a:spcBef>
                        <a:spcAft>
                          <a:spcPts val="0"/>
                        </a:spcAft>
                      </a:pPr>
                      <a:r>
                        <a:rPr lang="en-US" sz="1200" dirty="0">
                          <a:solidFill>
                            <a:schemeClr val="tx1"/>
                          </a:solidFill>
                          <a:effectLst/>
                        </a:rPr>
                        <a:t>8.2. Qualification of Faculty Teaching First Year Common Courses</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50"/>
                        </a:spcBef>
                        <a:spcAft>
                          <a:spcPts val="0"/>
                        </a:spcAft>
                      </a:pPr>
                      <a:r>
                        <a:rPr lang="en-US" sz="1200" dirty="0">
                          <a:solidFill>
                            <a:schemeClr val="tx1"/>
                          </a:solidFill>
                          <a:effectLst/>
                        </a:rPr>
                        <a:t> </a:t>
                      </a:r>
                      <a:endParaRPr lang="en-IN" sz="1200" dirty="0">
                        <a:solidFill>
                          <a:schemeClr val="tx1"/>
                        </a:solidFill>
                        <a:effectLst/>
                      </a:endParaRPr>
                    </a:p>
                    <a:p>
                      <a:pPr marL="67945" algn="ctr">
                        <a:spcAft>
                          <a:spcPts val="0"/>
                        </a:spcAft>
                      </a:pPr>
                      <a:r>
                        <a:rPr lang="en-US" sz="1200" dirty="0">
                          <a:solidFill>
                            <a:schemeClr val="tx1"/>
                          </a:solidFill>
                          <a:effectLst/>
                        </a:rPr>
                        <a:t>05</a:t>
                      </a:r>
                      <a:endParaRPr lang="en-IN" sz="12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75"/>
                        </a:lnSpc>
                        <a:spcAft>
                          <a:spcPts val="0"/>
                        </a:spcAft>
                        <a:buFont typeface="+mj-lt"/>
                        <a:buAutoNum type="alphaUcPeriod"/>
                        <a:tabLst>
                          <a:tab pos="525780" algn="l"/>
                        </a:tabLst>
                      </a:pPr>
                      <a:r>
                        <a:rPr lang="en-US" sz="1200" b="0" spc="-5" dirty="0">
                          <a:solidFill>
                            <a:schemeClr val="tx1"/>
                          </a:solidFill>
                          <a:effectLst/>
                        </a:rPr>
                        <a:t>Assessment of faculty qualification (5x +</a:t>
                      </a:r>
                      <a:r>
                        <a:rPr lang="en-US" sz="1200" b="0" spc="-30" dirty="0">
                          <a:solidFill>
                            <a:schemeClr val="tx1"/>
                          </a:solidFill>
                          <a:effectLst/>
                        </a:rPr>
                        <a:t> </a:t>
                      </a:r>
                      <a:r>
                        <a:rPr lang="en-US" sz="1200" b="0" spc="-5" dirty="0">
                          <a:solidFill>
                            <a:schemeClr val="tx1"/>
                          </a:solidFill>
                          <a:effectLst/>
                        </a:rPr>
                        <a:t>3y)/RF</a:t>
                      </a:r>
                      <a:endParaRPr lang="en-IN" sz="1200" b="0" spc="-5" dirty="0">
                        <a:solidFill>
                          <a:schemeClr val="tx1"/>
                        </a:solidFill>
                        <a:effectLst/>
                      </a:endParaRPr>
                    </a:p>
                    <a:p>
                      <a:pPr marL="342900" lvl="0" indent="-250825">
                        <a:spcAft>
                          <a:spcPts val="0"/>
                        </a:spcAft>
                        <a:buFont typeface="+mj-lt"/>
                        <a:buAutoNum type="alphaUcPeriod"/>
                        <a:tabLst>
                          <a:tab pos="525780" algn="l"/>
                        </a:tabLst>
                      </a:pPr>
                      <a:r>
                        <a:rPr lang="en-US" sz="1200" b="0" spc="-5" dirty="0">
                          <a:solidFill>
                            <a:schemeClr val="tx1"/>
                          </a:solidFill>
                          <a:effectLst/>
                        </a:rPr>
                        <a:t>Average of Assessment of previous three academic years including current academic</a:t>
                      </a:r>
                      <a:r>
                        <a:rPr lang="en-US" sz="1200" b="0" spc="-60" dirty="0">
                          <a:solidFill>
                            <a:schemeClr val="tx1"/>
                          </a:solidFill>
                          <a:effectLst/>
                        </a:rPr>
                        <a:t> </a:t>
                      </a:r>
                      <a:r>
                        <a:rPr lang="en-US" sz="1200" b="0" spc="-5" dirty="0">
                          <a:solidFill>
                            <a:schemeClr val="tx1"/>
                          </a:solidFill>
                          <a:effectLst/>
                        </a:rPr>
                        <a:t>year.</a:t>
                      </a:r>
                      <a:endParaRPr lang="en-IN" sz="1200" b="0" spc="-5" dirty="0">
                        <a:solidFill>
                          <a:schemeClr val="tx1"/>
                        </a:solidFill>
                        <a:effectLst/>
                      </a:endParaRPr>
                    </a:p>
                    <a:p>
                      <a:pPr marL="342900" indent="14288">
                        <a:lnSpc>
                          <a:spcPts val="1355"/>
                        </a:lnSpc>
                        <a:spcAft>
                          <a:spcPts val="0"/>
                        </a:spcAft>
                      </a:pPr>
                      <a:r>
                        <a:rPr lang="en-US" sz="1200" b="0" dirty="0">
                          <a:solidFill>
                            <a:schemeClr val="tx1"/>
                          </a:solidFill>
                          <a:effectLst/>
                        </a:rPr>
                        <a:t>(Refer 8.2. for x, y and RF)</a:t>
                      </a:r>
                      <a:endParaRPr lang="en-IN" sz="1200" b="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68324467"/>
                  </a:ext>
                </a:extLst>
              </a:tr>
              <a:tr h="441088">
                <a:tc gridSpan="3">
                  <a:txBody>
                    <a:bodyPr/>
                    <a:lstStyle/>
                    <a:p>
                      <a:pPr marL="67945">
                        <a:lnSpc>
                          <a:spcPts val="1365"/>
                        </a:lnSpc>
                        <a:spcAft>
                          <a:spcPts val="0"/>
                        </a:spcAft>
                      </a:pPr>
                      <a:r>
                        <a:rPr lang="en-US" sz="1200" dirty="0">
                          <a:solidFill>
                            <a:schemeClr val="tx1"/>
                          </a:solidFill>
                          <a:effectLst/>
                        </a:rPr>
                        <a:t>Exhibits/Context to be Observed/Assessed: </a:t>
                      </a:r>
                      <a:endParaRPr lang="en-IN" sz="1200" dirty="0">
                        <a:solidFill>
                          <a:schemeClr val="tx1"/>
                        </a:solidFill>
                        <a:effectLst/>
                      </a:endParaRPr>
                    </a:p>
                    <a:p>
                      <a:pPr marL="342900" lvl="0" indent="-250825">
                        <a:spcAft>
                          <a:spcPts val="0"/>
                        </a:spcAft>
                        <a:buSzPts val="1200"/>
                        <a:buFont typeface="Symbol" panose="05050102010706020507" pitchFamily="18" charset="2"/>
                        <a:buChar char=""/>
                        <a:tabLst>
                          <a:tab pos="286385" algn="l"/>
                          <a:tab pos="287020" algn="l"/>
                        </a:tabLst>
                      </a:pPr>
                      <a:r>
                        <a:rPr lang="en-US" sz="1200" b="0" dirty="0">
                          <a:solidFill>
                            <a:schemeClr val="tx1"/>
                          </a:solidFill>
                          <a:effectLst/>
                        </a:rPr>
                        <a:t>Documentary evidence – Faculty</a:t>
                      </a:r>
                      <a:r>
                        <a:rPr lang="en-US" sz="1200" b="0" spc="-35" dirty="0">
                          <a:solidFill>
                            <a:schemeClr val="tx1"/>
                          </a:solidFill>
                          <a:effectLst/>
                        </a:rPr>
                        <a:t> </a:t>
                      </a:r>
                      <a:r>
                        <a:rPr lang="en-US" sz="1200" b="0" dirty="0">
                          <a:solidFill>
                            <a:schemeClr val="tx1"/>
                          </a:solidFill>
                          <a:effectLst/>
                        </a:rPr>
                        <a:t>Qualification</a:t>
                      </a:r>
                      <a:endParaRPr lang="en-IN" sz="1200" b="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394491460"/>
                  </a:ext>
                </a:extLst>
              </a:tr>
              <a:tr h="727346">
                <a:tc>
                  <a:txBody>
                    <a:bodyPr/>
                    <a:lstStyle/>
                    <a:p>
                      <a:pPr marL="67945">
                        <a:spcBef>
                          <a:spcPts val="30"/>
                        </a:spcBef>
                        <a:spcAft>
                          <a:spcPts val="0"/>
                        </a:spcAft>
                      </a:pPr>
                      <a:r>
                        <a:rPr lang="en-US" sz="1200" dirty="0">
                          <a:solidFill>
                            <a:schemeClr val="tx1"/>
                          </a:solidFill>
                          <a:effectLst/>
                          <a:latin typeface="+mn-lt"/>
                        </a:rPr>
                        <a:t> </a:t>
                      </a:r>
                      <a:endParaRPr lang="en-IN" sz="1200" dirty="0">
                        <a:solidFill>
                          <a:schemeClr val="tx1"/>
                        </a:solidFill>
                        <a:effectLst/>
                        <a:latin typeface="+mn-lt"/>
                      </a:endParaRPr>
                    </a:p>
                    <a:p>
                      <a:pPr marL="67945">
                        <a:spcBef>
                          <a:spcPts val="5"/>
                        </a:spcBef>
                        <a:spcAft>
                          <a:spcPts val="0"/>
                        </a:spcAft>
                      </a:pPr>
                      <a:r>
                        <a:rPr lang="en-US" sz="1200" dirty="0">
                          <a:solidFill>
                            <a:schemeClr val="tx1"/>
                          </a:solidFill>
                          <a:effectLst/>
                          <a:latin typeface="+mn-lt"/>
                        </a:rPr>
                        <a:t>8.3. First Year Academic Performance</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10"/>
                        </a:spcBef>
                        <a:spcAft>
                          <a:spcPts val="0"/>
                        </a:spcAft>
                      </a:pPr>
                      <a:r>
                        <a:rPr lang="en-US" sz="1200" dirty="0">
                          <a:solidFill>
                            <a:schemeClr val="tx1"/>
                          </a:solidFill>
                          <a:effectLst/>
                          <a:latin typeface="+mn-lt"/>
                        </a:rPr>
                        <a:t> </a:t>
                      </a:r>
                      <a:endParaRPr lang="en-IN" sz="1200" dirty="0">
                        <a:solidFill>
                          <a:schemeClr val="tx1"/>
                        </a:solidFill>
                        <a:effectLst/>
                        <a:latin typeface="+mn-lt"/>
                      </a:endParaRPr>
                    </a:p>
                    <a:p>
                      <a:pPr marL="67945" algn="ctr">
                        <a:spcAft>
                          <a:spcPts val="0"/>
                        </a:spcAft>
                      </a:pPr>
                      <a:r>
                        <a:rPr lang="en-US" sz="1200" dirty="0">
                          <a:solidFill>
                            <a:schemeClr val="tx1"/>
                          </a:solidFill>
                          <a:effectLst/>
                          <a:latin typeface="+mn-lt"/>
                        </a:rPr>
                        <a:t>10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marR="63500">
                        <a:spcAft>
                          <a:spcPts val="0"/>
                        </a:spcAft>
                      </a:pPr>
                      <a:r>
                        <a:rPr lang="en-US" sz="1200" b="0" dirty="0">
                          <a:solidFill>
                            <a:schemeClr val="tx1"/>
                          </a:solidFill>
                          <a:effectLst/>
                          <a:latin typeface="+mn-lt"/>
                        </a:rPr>
                        <a:t>Academic Performance = ((Mean of 1st Year Grade Point Average of all successful Students on a 10 point scale) or (Mean of the percentage of marks in First Year of all successful students/10)) x (successful students/number of students appeared in the examination)</a:t>
                      </a:r>
                      <a:endParaRPr lang="en-IN" sz="1200" b="0" dirty="0">
                        <a:solidFill>
                          <a:schemeClr val="tx1"/>
                        </a:solidFill>
                        <a:effectLst/>
                        <a:latin typeface="+mn-lt"/>
                      </a:endParaRPr>
                    </a:p>
                    <a:p>
                      <a:pPr marL="67945">
                        <a:lnSpc>
                          <a:spcPts val="1320"/>
                        </a:lnSpc>
                        <a:spcAft>
                          <a:spcPts val="0"/>
                        </a:spcAft>
                      </a:pPr>
                      <a:r>
                        <a:rPr lang="en-US" sz="1200" b="0" dirty="0">
                          <a:solidFill>
                            <a:schemeClr val="tx1"/>
                          </a:solidFill>
                          <a:effectLst/>
                          <a:latin typeface="+mn-lt"/>
                        </a:rPr>
                        <a:t>(Successful students are those who are permitted to proceed to the Second year)</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33567867"/>
                  </a:ext>
                </a:extLst>
              </a:tr>
              <a:tr h="426920">
                <a:tc gridSpan="3">
                  <a:txBody>
                    <a:bodyPr/>
                    <a:lstStyle/>
                    <a:p>
                      <a:pPr marL="67945">
                        <a:lnSpc>
                          <a:spcPts val="1365"/>
                        </a:lnSpc>
                        <a:spcAft>
                          <a:spcPts val="0"/>
                        </a:spcAft>
                      </a:pPr>
                      <a:r>
                        <a:rPr lang="en-US" sz="1200" dirty="0">
                          <a:solidFill>
                            <a:schemeClr val="tx1"/>
                          </a:solidFill>
                          <a:effectLst/>
                          <a:latin typeface="+mn-lt"/>
                        </a:rPr>
                        <a:t>Exhibits/Context to be Observed/Assessed: </a:t>
                      </a:r>
                      <a:endParaRPr lang="en-IN" sz="1200" dirty="0">
                        <a:solidFill>
                          <a:schemeClr val="tx1"/>
                        </a:solidFill>
                        <a:effectLst/>
                        <a:latin typeface="+mn-lt"/>
                      </a:endParaRPr>
                    </a:p>
                    <a:p>
                      <a:pPr marL="67945">
                        <a:spcAft>
                          <a:spcPts val="0"/>
                        </a:spcAft>
                      </a:pPr>
                      <a:r>
                        <a:rPr lang="en-US" sz="1200" b="0" i="1" dirty="0">
                          <a:solidFill>
                            <a:schemeClr val="tx1"/>
                          </a:solidFill>
                          <a:effectLst/>
                          <a:latin typeface="+mn-lt"/>
                        </a:rPr>
                        <a:t>Data to be verified for atleast one of the assessment years</a:t>
                      </a:r>
                      <a:endParaRPr lang="en-IN" sz="12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633675472"/>
                  </a:ext>
                </a:extLst>
              </a:tr>
              <a:tr h="347472">
                <a:tc>
                  <a:txBody>
                    <a:bodyPr/>
                    <a:lstStyle/>
                    <a:p>
                      <a:pPr marL="335280" marR="190500" indent="-267335">
                        <a:spcBef>
                          <a:spcPts val="715"/>
                        </a:spcBef>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8.4. Attainment of Course Outcomes of first year courses</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15"/>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p>
                      <a:pPr marL="67945" algn="ctr">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10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IN" sz="1200" dirty="0">
                          <a:solidFill>
                            <a:schemeClr val="tx1"/>
                          </a:solidFill>
                          <a:effectLst/>
                          <a:latin typeface="+mn-lt"/>
                          <a:ea typeface="Times New Roman" panose="02020603050405020304" pitchFamily="18" charset="0"/>
                          <a:cs typeface="Mangal" panose="02040503050203030202"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44535430"/>
                  </a:ext>
                </a:extLst>
              </a:tr>
              <a:tr h="702174">
                <a:tc>
                  <a:txBody>
                    <a:bodyPr/>
                    <a:lstStyle/>
                    <a:p>
                      <a:pPr marL="449580" marR="67310" indent="-38163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8.4.1. Describe the assessment processes used to gather the data upon </a:t>
                      </a:r>
                      <a:r>
                        <a:rPr lang="en-US" sz="1200" spc="-20" dirty="0">
                          <a:solidFill>
                            <a:schemeClr val="tx1"/>
                          </a:solidFill>
                          <a:effectLst/>
                          <a:latin typeface="+mn-lt"/>
                          <a:ea typeface="Times New Roman" panose="02020603050405020304" pitchFamily="18" charset="0"/>
                          <a:cs typeface="Mangal" panose="02040503050203030202" pitchFamily="18" charset="0"/>
                        </a:rPr>
                        <a:t>which </a:t>
                      </a:r>
                      <a:r>
                        <a:rPr lang="en-US" sz="1200" dirty="0">
                          <a:solidFill>
                            <a:schemeClr val="tx1"/>
                          </a:solidFill>
                          <a:effectLst/>
                          <a:latin typeface="+mn-lt"/>
                          <a:ea typeface="Times New Roman" panose="02020603050405020304" pitchFamily="18" charset="0"/>
                          <a:cs typeface="Mangal" panose="02040503050203030202" pitchFamily="18" charset="0"/>
                        </a:rPr>
                        <a:t>the evaluation of Course Outcomes of first year is</a:t>
                      </a:r>
                      <a:r>
                        <a:rPr lang="en-US" sz="1200" spc="-20" dirty="0">
                          <a:solidFill>
                            <a:schemeClr val="tx1"/>
                          </a:solidFill>
                          <a:effectLst/>
                          <a:latin typeface="+mn-lt"/>
                          <a:ea typeface="Times New Roman" panose="02020603050405020304" pitchFamily="18" charset="0"/>
                          <a:cs typeface="Mangal" panose="02040503050203030202" pitchFamily="18" charset="0"/>
                        </a:rPr>
                        <a:t> </a:t>
                      </a:r>
                      <a:r>
                        <a:rPr lang="en-US" sz="1200" dirty="0">
                          <a:solidFill>
                            <a:schemeClr val="tx1"/>
                          </a:solidFill>
                          <a:effectLst/>
                          <a:latin typeface="+mn-lt"/>
                          <a:ea typeface="Times New Roman" panose="02020603050405020304" pitchFamily="18" charset="0"/>
                          <a:cs typeface="Mangal" panose="02040503050203030202" pitchFamily="18" charset="0"/>
                        </a:rPr>
                        <a:t>based</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p>
                      <a:pPr marL="67945" algn="ctr">
                        <a:spcBef>
                          <a:spcPts val="15"/>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p>
                      <a:pPr marL="67945" algn="ctr">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52425" lvl="0" indent="-228600">
                        <a:buFont typeface="+mj-lt"/>
                        <a:buAutoNum type="alphaUcPeriod"/>
                      </a:pPr>
                      <a:r>
                        <a:rPr lang="en-US" sz="1200" b="0" kern="1200" dirty="0">
                          <a:solidFill>
                            <a:schemeClr val="tx1"/>
                          </a:solidFill>
                          <a:effectLst/>
                          <a:latin typeface="+mn-lt"/>
                          <a:ea typeface="+mn-ea"/>
                          <a:cs typeface="+mn-cs"/>
                        </a:rPr>
                        <a:t>List of assessment processes (1)</a:t>
                      </a:r>
                      <a:endParaRPr lang="en-IN" sz="1200" b="0" kern="1200" dirty="0">
                        <a:solidFill>
                          <a:schemeClr val="tx1"/>
                        </a:solidFill>
                        <a:effectLst/>
                        <a:latin typeface="+mn-lt"/>
                        <a:ea typeface="+mn-ea"/>
                        <a:cs typeface="+mn-cs"/>
                      </a:endParaRPr>
                    </a:p>
                    <a:p>
                      <a:pPr marL="352425" indent="-228600">
                        <a:buFont typeface="+mj-lt"/>
                        <a:buAutoNum type="alphaUcPeriod"/>
                      </a:pPr>
                      <a:r>
                        <a:rPr lang="en-US" sz="1200" b="0" kern="1200" dirty="0">
                          <a:solidFill>
                            <a:schemeClr val="tx1"/>
                          </a:solidFill>
                          <a:effectLst/>
                          <a:latin typeface="+mn-lt"/>
                          <a:ea typeface="+mn-ea"/>
                          <a:cs typeface="+mn-cs"/>
                        </a:rPr>
                        <a:t>The relevance of assessment tools used (4)</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85071229"/>
                  </a:ext>
                </a:extLst>
              </a:tr>
              <a:tr h="384048">
                <a:tc gridSpan="3">
                  <a:txBody>
                    <a:bodyPr/>
                    <a:lstStyle/>
                    <a:p>
                      <a:pPr marL="67945">
                        <a:lnSpc>
                          <a:spcPts val="137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p>
                    <a:p>
                      <a:pPr marL="67945">
                        <a:lnSpc>
                          <a:spcPts val="1375"/>
                        </a:lnSpc>
                        <a:spcAft>
                          <a:spcPts val="0"/>
                        </a:spcAft>
                      </a:pPr>
                      <a:r>
                        <a:rPr lang="en-US" sz="1100" b="0" i="1" dirty="0">
                          <a:solidFill>
                            <a:schemeClr val="tx1"/>
                          </a:solidFill>
                          <a:effectLst/>
                          <a:latin typeface="+mn-lt"/>
                          <a:ea typeface="Times New Roman" panose="02020603050405020304" pitchFamily="18" charset="0"/>
                          <a:cs typeface="Mangal" panose="02040503050203030202" pitchFamily="18" charset="0"/>
                        </a:rPr>
                        <a:t>A. &amp; B. Direct and indirect assessment(if applicable), tools &amp; processes; effective compliance; direct assessment methodology, indirect assessment formats-collection-analysis; decision making</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32182836"/>
                  </a:ext>
                </a:extLst>
              </a:tr>
              <a:tr h="338328">
                <a:tc>
                  <a:txBody>
                    <a:bodyPr/>
                    <a:lstStyle/>
                    <a:p>
                      <a:pPr marL="449580" marR="198755" indent="-381635">
                        <a:lnSpc>
                          <a:spcPts val="1380"/>
                        </a:lnSpc>
                        <a:spcBef>
                          <a:spcPts val="10"/>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8.4.2. Record the attainment of Course Outcomes of all first year courses</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50"/>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p>
                      <a:pPr marL="67945" algn="ctr">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IN" sz="1200" b="0" dirty="0">
                          <a:solidFill>
                            <a:schemeClr val="tx1"/>
                          </a:solidFill>
                          <a:effectLst/>
                          <a:latin typeface="+mn-lt"/>
                          <a:ea typeface="Times New Roman" panose="02020603050405020304" pitchFamily="18" charset="0"/>
                          <a:cs typeface="Mangal" panose="02040503050203030202" pitchFamily="18" charset="0"/>
                        </a:rPr>
                        <a:t> </a:t>
                      </a:r>
                      <a:r>
                        <a:rPr lang="en-US" sz="1200" b="0" kern="1200" dirty="0">
                          <a:solidFill>
                            <a:schemeClr val="tx1"/>
                          </a:solidFill>
                          <a:effectLst/>
                          <a:latin typeface="+mn-lt"/>
                          <a:ea typeface="+mn-ea"/>
                          <a:cs typeface="+mn-cs"/>
                        </a:rPr>
                        <a:t>A. Verify the records as per the benchmark set for the courses (5)</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63310872"/>
                  </a:ext>
                </a:extLst>
              </a:tr>
              <a:tr h="365760">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200" i="0" dirty="0">
                        <a:solidFill>
                          <a:schemeClr val="tx1"/>
                        </a:solidFill>
                        <a:effectLst/>
                        <a:latin typeface="+mn-lt"/>
                        <a:ea typeface="Times New Roman" panose="02020603050405020304" pitchFamily="18" charset="0"/>
                        <a:cs typeface="Mangal" panose="02040503050203030202" pitchFamily="18" charset="0"/>
                      </a:endParaRPr>
                    </a:p>
                    <a:p>
                      <a:pPr marL="67945">
                        <a:spcBef>
                          <a:spcPts val="780"/>
                        </a:spcBef>
                        <a:spcAft>
                          <a:spcPts val="0"/>
                        </a:spcAft>
                        <a:tabLst>
                          <a:tab pos="377825" algn="l"/>
                        </a:tabLst>
                      </a:pPr>
                      <a:r>
                        <a:rPr lang="en-US" sz="1200" b="0" i="1" dirty="0">
                          <a:solidFill>
                            <a:schemeClr val="tx1"/>
                          </a:solidFill>
                          <a:effectLst/>
                          <a:latin typeface="+mn-lt"/>
                          <a:ea typeface="Times New Roman" panose="02020603050405020304" pitchFamily="18" charset="0"/>
                          <a:cs typeface="Mangal" panose="02040503050203030202" pitchFamily="18" charset="0"/>
                        </a:rPr>
                        <a:t>A.	Documentary evidence – Attainment for atleast 3</a:t>
                      </a:r>
                      <a:r>
                        <a:rPr lang="en-US" sz="1200" b="0" i="1" spc="20" dirty="0">
                          <a:solidFill>
                            <a:schemeClr val="tx1"/>
                          </a:solidFill>
                          <a:effectLst/>
                          <a:latin typeface="+mn-lt"/>
                          <a:ea typeface="Times New Roman" panose="02020603050405020304" pitchFamily="18" charset="0"/>
                          <a:cs typeface="Mangal" panose="02040503050203030202" pitchFamily="18" charset="0"/>
                        </a:rPr>
                        <a:t> </a:t>
                      </a:r>
                      <a:r>
                        <a:rPr lang="en-US" sz="1200" b="0" i="1" dirty="0">
                          <a:solidFill>
                            <a:schemeClr val="tx1"/>
                          </a:solidFill>
                          <a:effectLst/>
                          <a:latin typeface="+mn-lt"/>
                          <a:ea typeface="Times New Roman" panose="02020603050405020304" pitchFamily="18" charset="0"/>
                          <a:cs typeface="Mangal" panose="02040503050203030202" pitchFamily="18" charset="0"/>
                        </a:rPr>
                        <a:t>courses</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6958630"/>
                  </a:ext>
                </a:extLst>
              </a:tr>
            </a:tbl>
          </a:graphicData>
        </a:graphic>
      </p:graphicFrame>
    </p:spTree>
    <p:extLst>
      <p:ext uri="{BB962C8B-B14F-4D97-AF65-F5344CB8AC3E}">
        <p14:creationId xmlns:p14="http://schemas.microsoft.com/office/powerpoint/2010/main" val="135379872"/>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0C133D2C-06BF-4821-8FD9-685274F0FDE0}"/>
              </a:ext>
            </a:extLst>
          </p:cNvPr>
          <p:cNvGraphicFramePr>
            <a:graphicFrameLocks noGrp="1"/>
          </p:cNvGraphicFramePr>
          <p:nvPr/>
        </p:nvGraphicFramePr>
        <p:xfrm>
          <a:off x="297116" y="250285"/>
          <a:ext cx="11763820" cy="2977547"/>
        </p:xfrm>
        <a:graphic>
          <a:graphicData uri="http://schemas.openxmlformats.org/drawingml/2006/table">
            <a:tbl>
              <a:tblPr firstRow="1" firstCol="1" lastRow="1" lastCol="1" bandRow="1" bandCol="1">
                <a:tableStyleId>{5C22544A-7EE6-4342-B048-85BDC9FD1C3A}</a:tableStyleId>
              </a:tblPr>
              <a:tblGrid>
                <a:gridCol w="3243314">
                  <a:extLst>
                    <a:ext uri="{9D8B030D-6E8A-4147-A177-3AD203B41FA5}">
                      <a16:colId xmlns:a16="http://schemas.microsoft.com/office/drawing/2014/main" val="2924702397"/>
                    </a:ext>
                  </a:extLst>
                </a:gridCol>
                <a:gridCol w="797218">
                  <a:extLst>
                    <a:ext uri="{9D8B030D-6E8A-4147-A177-3AD203B41FA5}">
                      <a16:colId xmlns:a16="http://schemas.microsoft.com/office/drawing/2014/main" val="1205425477"/>
                    </a:ext>
                  </a:extLst>
                </a:gridCol>
                <a:gridCol w="7723288">
                  <a:extLst>
                    <a:ext uri="{9D8B030D-6E8A-4147-A177-3AD203B41FA5}">
                      <a16:colId xmlns:a16="http://schemas.microsoft.com/office/drawing/2014/main" val="3539845557"/>
                    </a:ext>
                  </a:extLst>
                </a:gridCol>
              </a:tblGrid>
              <a:tr h="426351">
                <a:tc>
                  <a:txBody>
                    <a:bodyPr/>
                    <a:lstStyle/>
                    <a:p>
                      <a:pPr marL="335280" marR="122555" indent="-267335">
                        <a:spcBef>
                          <a:spcPts val="270"/>
                        </a:spcBef>
                        <a:spcAft>
                          <a:spcPts val="0"/>
                        </a:spcAft>
                      </a:pPr>
                      <a:r>
                        <a:rPr lang="en-US" sz="1200" dirty="0">
                          <a:solidFill>
                            <a:schemeClr val="tx1"/>
                          </a:solidFill>
                          <a:effectLst/>
                          <a:latin typeface="+mn-lt"/>
                        </a:rPr>
                        <a:t>8.5. Attainment of Program Outcomes of all first year courses</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965"/>
                        </a:spcBef>
                        <a:spcAft>
                          <a:spcPts val="0"/>
                        </a:spcAft>
                      </a:pPr>
                      <a:r>
                        <a:rPr lang="en-US" sz="1200" dirty="0">
                          <a:solidFill>
                            <a:schemeClr val="tx1"/>
                          </a:solidFill>
                          <a:effectLst/>
                          <a:latin typeface="+mn-lt"/>
                        </a:rPr>
                        <a:t>20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30575878"/>
                  </a:ext>
                </a:extLst>
              </a:tr>
              <a:tr h="535965">
                <a:tc>
                  <a:txBody>
                    <a:bodyPr/>
                    <a:lstStyle/>
                    <a:p>
                      <a:pPr marL="449580" marR="257810" indent="-381635">
                        <a:spcBef>
                          <a:spcPts val="675"/>
                        </a:spcBef>
                        <a:spcAft>
                          <a:spcPts val="0"/>
                        </a:spcAft>
                      </a:pPr>
                      <a:r>
                        <a:rPr lang="en-US" sz="1200" dirty="0">
                          <a:solidFill>
                            <a:schemeClr val="tx1"/>
                          </a:solidFill>
                          <a:effectLst/>
                          <a:latin typeface="+mn-lt"/>
                        </a:rPr>
                        <a:t>8.5.1. Indicate results of evaluation </a:t>
                      </a:r>
                      <a:r>
                        <a:rPr lang="en-US" sz="1200" spc="-30" dirty="0">
                          <a:solidFill>
                            <a:schemeClr val="tx1"/>
                          </a:solidFill>
                          <a:effectLst/>
                          <a:latin typeface="+mn-lt"/>
                        </a:rPr>
                        <a:t>of </a:t>
                      </a:r>
                      <a:r>
                        <a:rPr lang="en-US" sz="1200" dirty="0">
                          <a:solidFill>
                            <a:schemeClr val="tx1"/>
                          </a:solidFill>
                          <a:effectLst/>
                          <a:latin typeface="+mn-lt"/>
                        </a:rPr>
                        <a:t>each relevant</a:t>
                      </a:r>
                      <a:r>
                        <a:rPr lang="en-US" sz="1200" spc="295" dirty="0">
                          <a:solidFill>
                            <a:schemeClr val="tx1"/>
                          </a:solidFill>
                          <a:effectLst/>
                          <a:latin typeface="+mn-lt"/>
                        </a:rPr>
                        <a:t> </a:t>
                      </a:r>
                      <a:r>
                        <a:rPr lang="en-US" sz="1200" dirty="0">
                          <a:solidFill>
                            <a:schemeClr val="tx1"/>
                          </a:solidFill>
                          <a:effectLst/>
                          <a:latin typeface="+mn-lt"/>
                        </a:rPr>
                        <a:t>PO/PSO</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50"/>
                        </a:spcBef>
                        <a:spcAft>
                          <a:spcPts val="0"/>
                        </a:spcAft>
                      </a:pPr>
                      <a:r>
                        <a:rPr lang="en-US" sz="1200" dirty="0">
                          <a:solidFill>
                            <a:schemeClr val="tx1"/>
                          </a:solidFill>
                          <a:effectLst/>
                          <a:latin typeface="+mn-lt"/>
                        </a:rPr>
                        <a:t> </a:t>
                      </a:r>
                      <a:endParaRPr lang="en-IN" sz="1200" dirty="0">
                        <a:solidFill>
                          <a:schemeClr val="tx1"/>
                        </a:solidFill>
                        <a:effectLst/>
                        <a:latin typeface="+mn-lt"/>
                      </a:endParaRPr>
                    </a:p>
                    <a:p>
                      <a:pPr marL="67945" algn="ctr">
                        <a:spcAft>
                          <a:spcPts val="0"/>
                        </a:spcAft>
                      </a:pPr>
                      <a:r>
                        <a:rPr lang="en-US" sz="1200" dirty="0">
                          <a:solidFill>
                            <a:schemeClr val="tx1"/>
                          </a:solidFill>
                          <a:effectLst/>
                          <a:latin typeface="+mn-lt"/>
                        </a:rPr>
                        <a:t>10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spcBef>
                          <a:spcPts val="675"/>
                        </a:spcBef>
                        <a:spcAft>
                          <a:spcPts val="0"/>
                        </a:spcAft>
                        <a:buSzPct val="100000"/>
                        <a:buFont typeface="Times New Roman" panose="02020603050405020304" pitchFamily="18" charset="0"/>
                        <a:buAutoNum type="alphaUcPeriod"/>
                        <a:tabLst>
                          <a:tab pos="354965" algn="l"/>
                        </a:tabLst>
                      </a:pPr>
                      <a:r>
                        <a:rPr lang="en-US" sz="1200" b="0" spc="-15" dirty="0">
                          <a:solidFill>
                            <a:schemeClr val="tx1"/>
                          </a:solidFill>
                          <a:effectLst/>
                          <a:latin typeface="+mn-lt"/>
                        </a:rPr>
                        <a:t>Process of computing POs/PSOs attainment level from the COs of related first year courses</a:t>
                      </a:r>
                      <a:r>
                        <a:rPr lang="en-US" sz="1200" b="0" spc="-75" dirty="0">
                          <a:solidFill>
                            <a:schemeClr val="tx1"/>
                          </a:solidFill>
                          <a:effectLst/>
                          <a:latin typeface="+mn-lt"/>
                        </a:rPr>
                        <a:t> </a:t>
                      </a:r>
                      <a:r>
                        <a:rPr lang="en-US" sz="1200" b="0" spc="-15" dirty="0">
                          <a:solidFill>
                            <a:schemeClr val="tx1"/>
                          </a:solidFill>
                          <a:effectLst/>
                          <a:latin typeface="+mn-lt"/>
                        </a:rPr>
                        <a:t>(5)</a:t>
                      </a:r>
                      <a:endParaRPr lang="en-IN" sz="1200" b="0" spc="-15" dirty="0">
                        <a:solidFill>
                          <a:schemeClr val="tx1"/>
                        </a:solidFill>
                        <a:effectLst/>
                        <a:latin typeface="+mn-lt"/>
                      </a:endParaRPr>
                    </a:p>
                    <a:p>
                      <a:pPr marL="342900" lvl="0" indent="-250825">
                        <a:spcAft>
                          <a:spcPts val="0"/>
                        </a:spcAft>
                        <a:buSzPct val="100000"/>
                        <a:buFont typeface="Times New Roman" panose="02020603050405020304" pitchFamily="18" charset="0"/>
                        <a:buAutoNum type="alphaUcPeriod"/>
                        <a:tabLst>
                          <a:tab pos="354965" algn="l"/>
                        </a:tabLst>
                      </a:pPr>
                      <a:r>
                        <a:rPr lang="en-US" sz="1200" b="0" spc="-15" dirty="0">
                          <a:solidFill>
                            <a:schemeClr val="tx1"/>
                          </a:solidFill>
                          <a:effectLst/>
                          <a:latin typeface="+mn-lt"/>
                        </a:rPr>
                        <a:t>Verification of documents validating the above process</a:t>
                      </a:r>
                      <a:r>
                        <a:rPr lang="en-US" sz="1200" b="0" spc="-25" dirty="0">
                          <a:solidFill>
                            <a:schemeClr val="tx1"/>
                          </a:solidFill>
                          <a:effectLst/>
                          <a:latin typeface="+mn-lt"/>
                        </a:rPr>
                        <a:t> </a:t>
                      </a:r>
                      <a:r>
                        <a:rPr lang="en-US" sz="1200" b="0" spc="-15" dirty="0">
                          <a:solidFill>
                            <a:schemeClr val="tx1"/>
                          </a:solidFill>
                          <a:effectLst/>
                          <a:latin typeface="+mn-lt"/>
                        </a:rPr>
                        <a:t>(5)</a:t>
                      </a:r>
                      <a:endParaRPr lang="en-IN" sz="1200" b="0" spc="-15"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51294502"/>
                  </a:ext>
                </a:extLst>
              </a:tr>
              <a:tr h="541064">
                <a:tc gridSpan="3">
                  <a:txBody>
                    <a:bodyPr/>
                    <a:lstStyle/>
                    <a:p>
                      <a:pPr marL="67945">
                        <a:lnSpc>
                          <a:spcPts val="1365"/>
                        </a:lnSpc>
                        <a:spcAft>
                          <a:spcPts val="0"/>
                        </a:spcAft>
                      </a:pPr>
                      <a:r>
                        <a:rPr lang="en-US" sz="1200" dirty="0">
                          <a:solidFill>
                            <a:schemeClr val="tx1"/>
                          </a:solidFill>
                          <a:effectLst/>
                          <a:latin typeface="+mn-lt"/>
                        </a:rPr>
                        <a:t>Exhibits/Context to be Observed/Assessed:</a:t>
                      </a:r>
                      <a:endParaRPr lang="en-IN" sz="1200" dirty="0">
                        <a:solidFill>
                          <a:schemeClr val="tx1"/>
                        </a:solidFill>
                        <a:effectLst/>
                        <a:latin typeface="+mn-lt"/>
                      </a:endParaRPr>
                    </a:p>
                    <a:p>
                      <a:pPr marL="67945">
                        <a:spcBef>
                          <a:spcPts val="555"/>
                        </a:spcBef>
                        <a:spcAft>
                          <a:spcPts val="0"/>
                        </a:spcAft>
                      </a:pPr>
                      <a:r>
                        <a:rPr lang="en-US" sz="1200" b="0" i="1" dirty="0">
                          <a:solidFill>
                            <a:schemeClr val="tx1"/>
                          </a:solidFill>
                          <a:effectLst/>
                          <a:latin typeface="+mn-lt"/>
                        </a:rPr>
                        <a:t>A. &amp; B. Documentary evidence for each relevant PO/PSO</a:t>
                      </a:r>
                      <a:endParaRPr lang="en-IN" sz="12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439639696"/>
                  </a:ext>
                </a:extLst>
              </a:tr>
              <a:tr h="550623">
                <a:tc>
                  <a:txBody>
                    <a:bodyPr/>
                    <a:lstStyle/>
                    <a:p>
                      <a:pPr marL="67945" marR="101600">
                        <a:spcBef>
                          <a:spcPts val="690"/>
                        </a:spcBef>
                        <a:spcAft>
                          <a:spcPts val="0"/>
                        </a:spcAft>
                      </a:pPr>
                      <a:r>
                        <a:rPr lang="en-US" sz="1200" dirty="0">
                          <a:solidFill>
                            <a:schemeClr val="tx1"/>
                          </a:solidFill>
                          <a:effectLst/>
                          <a:latin typeface="+mn-lt"/>
                        </a:rPr>
                        <a:t>8.5.2. Actions taken based on the </a:t>
                      </a:r>
                      <a:r>
                        <a:rPr lang="en-US" sz="1200" spc="-15" dirty="0">
                          <a:solidFill>
                            <a:schemeClr val="tx1"/>
                          </a:solidFill>
                          <a:effectLst/>
                          <a:latin typeface="+mn-lt"/>
                        </a:rPr>
                        <a:t>results </a:t>
                      </a:r>
                      <a:r>
                        <a:rPr lang="en-US" sz="1200" dirty="0">
                          <a:solidFill>
                            <a:schemeClr val="tx1"/>
                          </a:solidFill>
                          <a:effectLst/>
                          <a:latin typeface="+mn-lt"/>
                        </a:rPr>
                        <a:t>of evaluation of relevant POs</a:t>
                      </a:r>
                      <a:r>
                        <a:rPr lang="en-US" sz="1200" spc="295" dirty="0">
                          <a:solidFill>
                            <a:schemeClr val="tx1"/>
                          </a:solidFill>
                          <a:effectLst/>
                          <a:latin typeface="+mn-lt"/>
                        </a:rPr>
                        <a:t> </a:t>
                      </a:r>
                      <a:r>
                        <a:rPr lang="en-US" sz="1200" dirty="0">
                          <a:solidFill>
                            <a:schemeClr val="tx1"/>
                          </a:solidFill>
                          <a:effectLst/>
                          <a:latin typeface="+mn-lt"/>
                        </a:rPr>
                        <a:t>/PSOs</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Aft>
                          <a:spcPts val="0"/>
                        </a:spcAft>
                      </a:pPr>
                      <a:r>
                        <a:rPr lang="en-US" sz="1200" dirty="0">
                          <a:solidFill>
                            <a:schemeClr val="tx1"/>
                          </a:solidFill>
                          <a:effectLst/>
                          <a:latin typeface="+mn-lt"/>
                        </a:rPr>
                        <a:t>10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20675" indent="-228600">
                        <a:spcBef>
                          <a:spcPts val="5"/>
                        </a:spcBef>
                        <a:spcAft>
                          <a:spcPts val="0"/>
                        </a:spcAft>
                        <a:buFont typeface="+mj-lt"/>
                        <a:buAutoNum type="alphaUcPeriod"/>
                      </a:pPr>
                      <a:r>
                        <a:rPr lang="en-US" sz="1200" b="0" dirty="0">
                          <a:solidFill>
                            <a:schemeClr val="tx1"/>
                          </a:solidFill>
                          <a:effectLst/>
                          <a:latin typeface="+mn-lt"/>
                        </a:rPr>
                        <a:t>Appropriate actions taken (10)</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92919130"/>
                  </a:ext>
                </a:extLst>
              </a:tr>
              <a:tr h="550623">
                <a:tc gridSpan="3">
                  <a:txBody>
                    <a:bodyPr/>
                    <a:lstStyle/>
                    <a:p>
                      <a:pPr marL="67945">
                        <a:spcBef>
                          <a:spcPts val="90"/>
                        </a:spcBef>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200" b="1" i="0" dirty="0">
                        <a:solidFill>
                          <a:schemeClr val="tx1"/>
                        </a:solidFill>
                        <a:effectLst/>
                        <a:latin typeface="+mn-lt"/>
                        <a:ea typeface="Times New Roman" panose="02020603050405020304" pitchFamily="18" charset="0"/>
                        <a:cs typeface="Mangal" panose="02040503050203030202" pitchFamily="18" charset="0"/>
                      </a:endParaRPr>
                    </a:p>
                    <a:p>
                      <a:pPr marL="67945">
                        <a:spcBef>
                          <a:spcPts val="430"/>
                        </a:spcBef>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 Documentary evidence for each relevant PO/PSO</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0874760"/>
                  </a:ext>
                </a:extLst>
              </a:tr>
              <a:tr h="372921">
                <a:tc>
                  <a:txBody>
                    <a:bodyPr/>
                    <a:lstStyle/>
                    <a:p>
                      <a:pPr marL="67945">
                        <a:spcBef>
                          <a:spcPts val="210"/>
                        </a:spcBef>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Total:</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210"/>
                        </a:spcBef>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50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74081930"/>
                  </a:ext>
                </a:extLst>
              </a:tr>
            </a:tbl>
          </a:graphicData>
        </a:graphic>
      </p:graphicFrame>
    </p:spTree>
    <p:extLst>
      <p:ext uri="{BB962C8B-B14F-4D97-AF65-F5344CB8AC3E}">
        <p14:creationId xmlns:p14="http://schemas.microsoft.com/office/powerpoint/2010/main" val="76745389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AD17E78-4983-41AB-B694-3993DF3A88E4}"/>
              </a:ext>
            </a:extLst>
          </p:cNvPr>
          <p:cNvSpPr/>
          <p:nvPr/>
        </p:nvSpPr>
        <p:spPr>
          <a:xfrm>
            <a:off x="193053" y="97193"/>
            <a:ext cx="4037516" cy="287899"/>
          </a:xfrm>
          <a:prstGeom prst="rect">
            <a:avLst/>
          </a:prstGeom>
        </p:spPr>
        <p:txBody>
          <a:bodyPr wrap="none">
            <a:spAutoFit/>
          </a:bodyPr>
          <a:lstStyle/>
          <a:p>
            <a:pPr marL="88900">
              <a:lnSpc>
                <a:spcPts val="1375"/>
              </a:lnSpc>
              <a:spcBef>
                <a:spcPts val="35"/>
              </a:spcBef>
              <a:spcAft>
                <a:spcPts val="0"/>
              </a:spcAft>
            </a:pPr>
            <a:r>
              <a:rPr lang="en-US" b="1" dirty="0">
                <a:latin typeface="+mj-lt"/>
                <a:ea typeface="Times New Roman" panose="02020603050405020304" pitchFamily="18" charset="0"/>
              </a:rPr>
              <a:t>Criterion 9: Student Support Systems (50)</a:t>
            </a:r>
            <a:endParaRPr lang="en-IN" b="1" dirty="0">
              <a:latin typeface="+mj-lt"/>
              <a:ea typeface="Times New Roman" panose="02020603050405020304" pitchFamily="18" charset="0"/>
            </a:endParaRPr>
          </a:p>
        </p:txBody>
      </p:sp>
      <p:graphicFrame>
        <p:nvGraphicFramePr>
          <p:cNvPr id="5" name="Table 4">
            <a:extLst>
              <a:ext uri="{FF2B5EF4-FFF2-40B4-BE49-F238E27FC236}">
                <a16:creationId xmlns:a16="http://schemas.microsoft.com/office/drawing/2014/main" id="{F2EE30B8-E0D3-4D27-A792-50B33C529D56}"/>
              </a:ext>
            </a:extLst>
          </p:cNvPr>
          <p:cNvGraphicFramePr>
            <a:graphicFrameLocks noGrp="1"/>
          </p:cNvGraphicFramePr>
          <p:nvPr/>
        </p:nvGraphicFramePr>
        <p:xfrm>
          <a:off x="196940" y="420624"/>
          <a:ext cx="11802007" cy="6322364"/>
        </p:xfrm>
        <a:graphic>
          <a:graphicData uri="http://schemas.openxmlformats.org/drawingml/2006/table">
            <a:tbl>
              <a:tblPr firstRow="1" firstCol="1" lastRow="1" lastCol="1" bandRow="1" bandCol="1">
                <a:tableStyleId>{5C22544A-7EE6-4342-B048-85BDC9FD1C3A}</a:tableStyleId>
              </a:tblPr>
              <a:tblGrid>
                <a:gridCol w="3224143">
                  <a:extLst>
                    <a:ext uri="{9D8B030D-6E8A-4147-A177-3AD203B41FA5}">
                      <a16:colId xmlns:a16="http://schemas.microsoft.com/office/drawing/2014/main" val="3540293245"/>
                    </a:ext>
                  </a:extLst>
                </a:gridCol>
                <a:gridCol w="846190">
                  <a:extLst>
                    <a:ext uri="{9D8B030D-6E8A-4147-A177-3AD203B41FA5}">
                      <a16:colId xmlns:a16="http://schemas.microsoft.com/office/drawing/2014/main" val="3934894032"/>
                    </a:ext>
                  </a:extLst>
                </a:gridCol>
                <a:gridCol w="7731674">
                  <a:extLst>
                    <a:ext uri="{9D8B030D-6E8A-4147-A177-3AD203B41FA5}">
                      <a16:colId xmlns:a16="http://schemas.microsoft.com/office/drawing/2014/main" val="1710508750"/>
                    </a:ext>
                  </a:extLst>
                </a:gridCol>
              </a:tblGrid>
              <a:tr h="220703">
                <a:tc>
                  <a:txBody>
                    <a:bodyPr/>
                    <a:lstStyle/>
                    <a:p>
                      <a:pPr marL="67945" algn="ctr">
                        <a:spcBef>
                          <a:spcPts val="700"/>
                        </a:spcBef>
                        <a:spcAft>
                          <a:spcPts val="0"/>
                        </a:spcAft>
                      </a:pPr>
                      <a:r>
                        <a:rPr lang="en-US" sz="1200" dirty="0">
                          <a:solidFill>
                            <a:schemeClr val="tx1"/>
                          </a:solidFill>
                          <a:effectLst/>
                          <a:latin typeface="+mn-lt"/>
                        </a:rPr>
                        <a:t>Sub Criteria</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700"/>
                        </a:spcBef>
                        <a:spcAft>
                          <a:spcPts val="0"/>
                        </a:spcAft>
                      </a:pPr>
                      <a:r>
                        <a:rPr lang="en-US" sz="1200" dirty="0">
                          <a:solidFill>
                            <a:schemeClr val="tx1"/>
                          </a:solidFill>
                          <a:effectLst/>
                          <a:latin typeface="+mn-lt"/>
                        </a:rPr>
                        <a:t>Marks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ctr">
                        <a:spcBef>
                          <a:spcPts val="5"/>
                        </a:spcBef>
                        <a:spcAft>
                          <a:spcPts val="0"/>
                        </a:spcAft>
                      </a:pPr>
                      <a:r>
                        <a:rPr lang="en-US" sz="1200" dirty="0">
                          <a:solidFill>
                            <a:schemeClr val="tx1"/>
                          </a:solidFill>
                          <a:effectLst/>
                          <a:latin typeface="+mn-lt"/>
                        </a:rPr>
                        <a:t>Evaluation Guidelines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399575"/>
                  </a:ext>
                </a:extLst>
              </a:tr>
              <a:tr h="373657">
                <a:tc>
                  <a:txBody>
                    <a:bodyPr/>
                    <a:lstStyle/>
                    <a:p>
                      <a:pPr marL="335280" marR="438785" indent="-267335">
                        <a:spcBef>
                          <a:spcPts val="665"/>
                        </a:spcBef>
                        <a:spcAft>
                          <a:spcPts val="0"/>
                        </a:spcAft>
                      </a:pPr>
                      <a:r>
                        <a:rPr lang="en-US" sz="1200" dirty="0">
                          <a:solidFill>
                            <a:schemeClr val="tx1"/>
                          </a:solidFill>
                          <a:effectLst/>
                          <a:latin typeface="+mn-lt"/>
                        </a:rPr>
                        <a:t>9.1. Mentoring system to help at individual level</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Aft>
                          <a:spcPts val="0"/>
                        </a:spcAft>
                      </a:pPr>
                      <a:r>
                        <a:rPr lang="en-US" sz="1200" dirty="0">
                          <a:solidFill>
                            <a:schemeClr val="tx1"/>
                          </a:solidFill>
                          <a:effectLst/>
                          <a:latin typeface="+mn-lt"/>
                        </a:rPr>
                        <a:t>05</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5113" marR="137795" indent="-173038">
                        <a:spcAft>
                          <a:spcPts val="0"/>
                        </a:spcAft>
                        <a:buFont typeface="+mj-lt"/>
                        <a:buAutoNum type="alphaUcPeriod"/>
                      </a:pPr>
                      <a:r>
                        <a:rPr lang="en-US" sz="1200" b="0" dirty="0">
                          <a:solidFill>
                            <a:schemeClr val="tx1"/>
                          </a:solidFill>
                          <a:effectLst/>
                          <a:latin typeface="+mn-lt"/>
                        </a:rPr>
                        <a:t>Details of the mentoring system that has been developed for the students for various purposes and also state the efficacy of such system (5)</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8955139"/>
                  </a:ext>
                </a:extLst>
              </a:tr>
              <a:tr h="416614">
                <a:tc gridSpan="3">
                  <a:txBody>
                    <a:bodyPr/>
                    <a:lstStyle/>
                    <a:p>
                      <a:pPr marL="67945">
                        <a:lnSpc>
                          <a:spcPts val="1365"/>
                        </a:lnSpc>
                        <a:spcAft>
                          <a:spcPts val="0"/>
                        </a:spcAft>
                      </a:pPr>
                      <a:r>
                        <a:rPr lang="en-US" sz="1200" i="0" dirty="0">
                          <a:solidFill>
                            <a:schemeClr val="tx1"/>
                          </a:solidFill>
                          <a:effectLst/>
                          <a:latin typeface="+mn-lt"/>
                        </a:rPr>
                        <a:t>Exhibits/Context to be Observed/Assessed:</a:t>
                      </a:r>
                      <a:endParaRPr lang="en-IN" sz="1100" i="0" dirty="0">
                        <a:solidFill>
                          <a:schemeClr val="tx1"/>
                        </a:solidFill>
                        <a:effectLst/>
                        <a:latin typeface="+mn-lt"/>
                      </a:endParaRPr>
                    </a:p>
                    <a:p>
                      <a:pPr marL="67945">
                        <a:spcAft>
                          <a:spcPts val="0"/>
                        </a:spcAft>
                      </a:pPr>
                      <a:r>
                        <a:rPr lang="en-US" sz="1200" b="0" i="1" dirty="0">
                          <a:solidFill>
                            <a:schemeClr val="tx1"/>
                          </a:solidFill>
                          <a:effectLst/>
                          <a:latin typeface="+mn-lt"/>
                        </a:rPr>
                        <a:t>A. Mentoring system terms of reference; implementation; effectiveness (also to be verified during interaction with the students)</a:t>
                      </a:r>
                      <a:endParaRPr lang="en-IN" sz="11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582230850"/>
                  </a:ext>
                </a:extLst>
              </a:tr>
              <a:tr h="384660">
                <a:tc>
                  <a:txBody>
                    <a:bodyPr/>
                    <a:lstStyle/>
                    <a:p>
                      <a:pPr marL="67945">
                        <a:spcBef>
                          <a:spcPts val="700"/>
                        </a:spcBef>
                        <a:spcAft>
                          <a:spcPts val="0"/>
                        </a:spcAft>
                      </a:pPr>
                      <a:r>
                        <a:rPr lang="en-US" sz="1200" dirty="0">
                          <a:solidFill>
                            <a:schemeClr val="tx1"/>
                          </a:solidFill>
                          <a:effectLst/>
                          <a:latin typeface="+mn-lt"/>
                        </a:rPr>
                        <a:t>9.2. Feedback analysis and reward</a:t>
                      </a:r>
                      <a:endParaRPr lang="en-IN" sz="1100" dirty="0">
                        <a:solidFill>
                          <a:schemeClr val="tx1"/>
                        </a:solidFill>
                        <a:effectLst/>
                        <a:latin typeface="+mn-lt"/>
                      </a:endParaRPr>
                    </a:p>
                    <a:p>
                      <a:pPr marL="335280">
                        <a:spcBef>
                          <a:spcPts val="5"/>
                        </a:spcBef>
                        <a:spcAft>
                          <a:spcPts val="0"/>
                        </a:spcAft>
                      </a:pPr>
                      <a:r>
                        <a:rPr lang="en-US" sz="1200" dirty="0">
                          <a:solidFill>
                            <a:schemeClr val="tx1"/>
                          </a:solidFill>
                          <a:effectLst/>
                          <a:latin typeface="+mn-lt"/>
                        </a:rPr>
                        <a:t>/corrective measures taken, if any</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Aft>
                          <a:spcPts val="0"/>
                        </a:spcAft>
                      </a:pPr>
                      <a:r>
                        <a:rPr lang="en-US" sz="1200" dirty="0">
                          <a:solidFill>
                            <a:schemeClr val="tx1"/>
                          </a:solidFill>
                          <a:effectLst/>
                          <a:latin typeface="+mn-lt"/>
                        </a:rPr>
                        <a:t>10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5113" lvl="0" indent="-173038">
                        <a:spcBef>
                          <a:spcPts val="675"/>
                        </a:spcBef>
                        <a:spcAft>
                          <a:spcPts val="0"/>
                        </a:spcAft>
                        <a:buSzPct val="100000"/>
                        <a:buFont typeface="Times New Roman" panose="02020603050405020304" pitchFamily="18" charset="0"/>
                        <a:buAutoNum type="alphaUcPeriod"/>
                        <a:tabLst>
                          <a:tab pos="525780" algn="l"/>
                        </a:tabLst>
                      </a:pPr>
                      <a:r>
                        <a:rPr lang="en-US" sz="1200" b="0" spc="-10" dirty="0">
                          <a:solidFill>
                            <a:schemeClr val="tx1"/>
                          </a:solidFill>
                          <a:effectLst/>
                          <a:latin typeface="+mn-lt"/>
                        </a:rPr>
                        <a:t>Methodology being followed for analysis of feedback and its effectiveness</a:t>
                      </a:r>
                      <a:r>
                        <a:rPr lang="en-US" sz="1200" b="0" spc="-25" dirty="0">
                          <a:solidFill>
                            <a:schemeClr val="tx1"/>
                          </a:solidFill>
                          <a:effectLst/>
                          <a:latin typeface="+mn-lt"/>
                        </a:rPr>
                        <a:t> </a:t>
                      </a:r>
                      <a:r>
                        <a:rPr lang="en-US" sz="1200" b="0" spc="-10" dirty="0">
                          <a:solidFill>
                            <a:schemeClr val="tx1"/>
                          </a:solidFill>
                          <a:effectLst/>
                          <a:latin typeface="+mn-lt"/>
                        </a:rPr>
                        <a:t>(5)</a:t>
                      </a:r>
                      <a:endParaRPr lang="en-IN" sz="1100" b="0" spc="-10" dirty="0">
                        <a:solidFill>
                          <a:schemeClr val="tx1"/>
                        </a:solidFill>
                        <a:effectLst/>
                        <a:latin typeface="+mn-lt"/>
                      </a:endParaRPr>
                    </a:p>
                    <a:p>
                      <a:pPr marL="265113" lvl="0" indent="-173038">
                        <a:spcBef>
                          <a:spcPts val="5"/>
                        </a:spcBef>
                        <a:spcAft>
                          <a:spcPts val="0"/>
                        </a:spcAft>
                        <a:buSzPct val="100000"/>
                        <a:buFont typeface="Times New Roman" panose="02020603050405020304" pitchFamily="18" charset="0"/>
                        <a:buAutoNum type="alphaUcPeriod"/>
                        <a:tabLst>
                          <a:tab pos="525780" algn="l"/>
                        </a:tabLst>
                      </a:pPr>
                      <a:r>
                        <a:rPr lang="en-US" sz="1200" b="0" spc="-10" dirty="0">
                          <a:solidFill>
                            <a:schemeClr val="tx1"/>
                          </a:solidFill>
                          <a:effectLst/>
                          <a:latin typeface="+mn-lt"/>
                        </a:rPr>
                        <a:t>Record of corrective measures taken</a:t>
                      </a:r>
                      <a:r>
                        <a:rPr lang="en-US" sz="1200" b="0" spc="-20" dirty="0">
                          <a:solidFill>
                            <a:schemeClr val="tx1"/>
                          </a:solidFill>
                          <a:effectLst/>
                          <a:latin typeface="+mn-lt"/>
                        </a:rPr>
                        <a:t> </a:t>
                      </a:r>
                      <a:r>
                        <a:rPr lang="en-US" sz="1200" b="0" spc="-10" dirty="0">
                          <a:solidFill>
                            <a:schemeClr val="tx1"/>
                          </a:solidFill>
                          <a:effectLst/>
                          <a:latin typeface="+mn-lt"/>
                        </a:rPr>
                        <a:t>(5)</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1207332"/>
                  </a:ext>
                </a:extLst>
              </a:tr>
              <a:tr h="427361">
                <a:tc gridSpan="3">
                  <a:txBody>
                    <a:bodyPr/>
                    <a:lstStyle/>
                    <a:p>
                      <a:pPr marL="67945">
                        <a:lnSpc>
                          <a:spcPts val="1365"/>
                        </a:lnSpc>
                        <a:spcAft>
                          <a:spcPts val="0"/>
                        </a:spcAft>
                      </a:pPr>
                      <a:r>
                        <a:rPr lang="en-US" sz="1200" dirty="0">
                          <a:solidFill>
                            <a:schemeClr val="tx1"/>
                          </a:solidFill>
                          <a:effectLst/>
                          <a:latin typeface="+mn-lt"/>
                        </a:rPr>
                        <a:t>Exhibits/Context to be Observed/Assessed:</a:t>
                      </a:r>
                      <a:r>
                        <a:rPr lang="en-US" sz="1100" i="1" dirty="0">
                          <a:solidFill>
                            <a:schemeClr val="tx1"/>
                          </a:solidFill>
                          <a:effectLst/>
                          <a:latin typeface="+mn-lt"/>
                        </a:rPr>
                        <a:t> </a:t>
                      </a:r>
                      <a:endParaRPr lang="en-IN" sz="1100" i="1" dirty="0">
                        <a:solidFill>
                          <a:schemeClr val="tx1"/>
                        </a:solidFill>
                        <a:effectLst/>
                        <a:latin typeface="+mn-lt"/>
                      </a:endParaRPr>
                    </a:p>
                    <a:p>
                      <a:pPr marL="67945">
                        <a:spcAft>
                          <a:spcPts val="0"/>
                        </a:spcAft>
                      </a:pPr>
                      <a:r>
                        <a:rPr lang="en-US" sz="1200" b="0" i="1" dirty="0">
                          <a:solidFill>
                            <a:schemeClr val="tx1"/>
                          </a:solidFill>
                          <a:effectLst/>
                          <a:latin typeface="+mn-lt"/>
                        </a:rPr>
                        <a:t>A. Feedback questions, collection process, analysis, actions taken, effectiveness</a:t>
                      </a:r>
                      <a:endParaRPr lang="en-IN" sz="11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938862035"/>
                  </a:ext>
                </a:extLst>
              </a:tr>
              <a:tr h="236753">
                <a:tc>
                  <a:txBody>
                    <a:bodyPr/>
                    <a:lstStyle/>
                    <a:p>
                      <a:pPr marL="67945">
                        <a:spcBef>
                          <a:spcPts val="700"/>
                        </a:spcBef>
                        <a:spcAft>
                          <a:spcPts val="0"/>
                        </a:spcAft>
                      </a:pPr>
                      <a:r>
                        <a:rPr lang="en-US" sz="1200" dirty="0">
                          <a:solidFill>
                            <a:schemeClr val="tx1"/>
                          </a:solidFill>
                          <a:effectLst/>
                          <a:latin typeface="+mn-lt"/>
                        </a:rPr>
                        <a:t>9.3. Feedback on facilities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675"/>
                        </a:spcBef>
                        <a:spcAft>
                          <a:spcPts val="0"/>
                        </a:spcAft>
                      </a:pPr>
                      <a:r>
                        <a:rPr lang="en-US" sz="1200" dirty="0">
                          <a:solidFill>
                            <a:schemeClr val="tx1"/>
                          </a:solidFill>
                          <a:effectLst/>
                          <a:latin typeface="+mn-lt"/>
                        </a:rPr>
                        <a:t>05</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5113" indent="-173038">
                        <a:spcBef>
                          <a:spcPts val="675"/>
                        </a:spcBef>
                        <a:spcAft>
                          <a:spcPts val="0"/>
                        </a:spcAft>
                        <a:buFont typeface="+mj-lt"/>
                        <a:buAutoNum type="alphaUcPeriod"/>
                      </a:pPr>
                      <a:r>
                        <a:rPr lang="en-US" sz="1200" b="0" dirty="0">
                          <a:solidFill>
                            <a:schemeClr val="tx1"/>
                          </a:solidFill>
                          <a:effectLst/>
                          <a:latin typeface="+mn-lt"/>
                        </a:rPr>
                        <a:t>Feedback collection, analysis and corrective action (5)</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13322816"/>
                  </a:ext>
                </a:extLst>
              </a:tr>
              <a:tr h="389123">
                <a:tc gridSpan="3">
                  <a:txBody>
                    <a:bodyPr/>
                    <a:lstStyle/>
                    <a:p>
                      <a:pPr marL="67945">
                        <a:lnSpc>
                          <a:spcPts val="1365"/>
                        </a:lnSpc>
                        <a:spcAft>
                          <a:spcPts val="0"/>
                        </a:spcAft>
                      </a:pPr>
                      <a:r>
                        <a:rPr lang="en-US" sz="1200" dirty="0">
                          <a:solidFill>
                            <a:schemeClr val="tx1"/>
                          </a:solidFill>
                          <a:effectLst/>
                          <a:latin typeface="+mn-lt"/>
                        </a:rPr>
                        <a:t>Exhibits/Context to be Observed/Assessed:</a:t>
                      </a:r>
                      <a:r>
                        <a:rPr lang="en-US" sz="1100" dirty="0">
                          <a:solidFill>
                            <a:schemeClr val="tx1"/>
                          </a:solidFill>
                          <a:effectLst/>
                          <a:latin typeface="+mn-lt"/>
                        </a:rPr>
                        <a:t> </a:t>
                      </a:r>
                      <a:endParaRPr lang="en-IN" sz="1100" dirty="0">
                        <a:solidFill>
                          <a:schemeClr val="tx1"/>
                        </a:solidFill>
                        <a:effectLst/>
                        <a:latin typeface="+mn-lt"/>
                      </a:endParaRPr>
                    </a:p>
                    <a:p>
                      <a:pPr marL="67945">
                        <a:spcAft>
                          <a:spcPts val="0"/>
                        </a:spcAft>
                      </a:pPr>
                      <a:r>
                        <a:rPr lang="en-US" sz="1200" b="0" dirty="0">
                          <a:solidFill>
                            <a:schemeClr val="tx1"/>
                          </a:solidFill>
                          <a:effectLst/>
                          <a:latin typeface="+mn-lt"/>
                        </a:rPr>
                        <a:t>Self – explanatory</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52355518"/>
                  </a:ext>
                </a:extLst>
              </a:tr>
              <a:tr h="526372">
                <a:tc>
                  <a:txBody>
                    <a:bodyPr/>
                    <a:lstStyle/>
                    <a:p>
                      <a:pPr marL="67945">
                        <a:spcBef>
                          <a:spcPts val="50"/>
                        </a:spcBef>
                        <a:spcAft>
                          <a:spcPts val="0"/>
                        </a:spcAft>
                      </a:pPr>
                      <a:r>
                        <a:rPr lang="en-US" sz="1100" dirty="0">
                          <a:solidFill>
                            <a:schemeClr val="tx1"/>
                          </a:solidFill>
                          <a:effectLst/>
                          <a:latin typeface="+mn-lt"/>
                        </a:rPr>
                        <a:t> </a:t>
                      </a:r>
                      <a:r>
                        <a:rPr lang="en-US" sz="1200" dirty="0">
                          <a:solidFill>
                            <a:schemeClr val="tx1"/>
                          </a:solidFill>
                          <a:effectLst/>
                          <a:latin typeface="+mn-lt"/>
                        </a:rPr>
                        <a:t>9.4. Self - Learning</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Aft>
                          <a:spcPts val="0"/>
                        </a:spcAft>
                      </a:pPr>
                      <a:r>
                        <a:rPr lang="en-US" sz="1200" dirty="0">
                          <a:solidFill>
                            <a:schemeClr val="tx1"/>
                          </a:solidFill>
                          <a:effectLst/>
                          <a:latin typeface="+mn-lt"/>
                        </a:rPr>
                        <a:t>05</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65113" lvl="0" indent="-173038">
                        <a:lnSpc>
                          <a:spcPts val="1350"/>
                        </a:lnSpc>
                        <a:spcAft>
                          <a:spcPts val="0"/>
                        </a:spcAft>
                        <a:buSzPct val="100000"/>
                        <a:buFont typeface="Times New Roman" panose="02020603050405020304" pitchFamily="18" charset="0"/>
                        <a:buAutoNum type="alphaUcPeriod"/>
                        <a:tabLst>
                          <a:tab pos="357188" algn="l"/>
                        </a:tabLst>
                      </a:pPr>
                      <a:r>
                        <a:rPr lang="en-US" sz="1200" b="0" spc="-10" dirty="0">
                          <a:solidFill>
                            <a:schemeClr val="tx1"/>
                          </a:solidFill>
                          <a:effectLst/>
                          <a:latin typeface="+mn-lt"/>
                        </a:rPr>
                        <a:t>Scope for self-learning</a:t>
                      </a:r>
                      <a:r>
                        <a:rPr lang="en-US" sz="1200" b="0" spc="-15" dirty="0">
                          <a:solidFill>
                            <a:schemeClr val="tx1"/>
                          </a:solidFill>
                          <a:effectLst/>
                          <a:latin typeface="+mn-lt"/>
                        </a:rPr>
                        <a:t> </a:t>
                      </a:r>
                      <a:r>
                        <a:rPr lang="en-US" sz="1200" b="0" spc="-10" dirty="0">
                          <a:solidFill>
                            <a:schemeClr val="tx1"/>
                          </a:solidFill>
                          <a:effectLst/>
                          <a:latin typeface="+mn-lt"/>
                        </a:rPr>
                        <a:t>(2)</a:t>
                      </a:r>
                      <a:endParaRPr lang="en-IN" sz="1100" b="0" spc="-10" dirty="0">
                        <a:solidFill>
                          <a:schemeClr val="tx1"/>
                        </a:solidFill>
                        <a:effectLst/>
                        <a:latin typeface="+mn-lt"/>
                      </a:endParaRPr>
                    </a:p>
                    <a:p>
                      <a:pPr marL="265113" marR="581025" lvl="0" indent="-173038">
                        <a:lnSpc>
                          <a:spcPts val="1350"/>
                        </a:lnSpc>
                        <a:spcAft>
                          <a:spcPts val="0"/>
                        </a:spcAft>
                        <a:buSzPct val="100000"/>
                        <a:buFont typeface="Times New Roman" panose="02020603050405020304" pitchFamily="18" charset="0"/>
                        <a:buAutoNum type="alphaUcPeriod"/>
                        <a:tabLst>
                          <a:tab pos="357188" algn="l"/>
                        </a:tabLst>
                      </a:pPr>
                      <a:r>
                        <a:rPr lang="en-US" sz="1200" b="0" spc="-10" dirty="0">
                          <a:solidFill>
                            <a:schemeClr val="tx1"/>
                          </a:solidFill>
                          <a:effectLst/>
                          <a:latin typeface="+mn-lt"/>
                        </a:rPr>
                        <a:t>The institution needs to specify the facilities, materials for learning beyond syllabus, Webinars, Podcast, MOOCs etc. and demonstrate its effective utilization</a:t>
                      </a:r>
                      <a:r>
                        <a:rPr lang="en-US" sz="1200" b="0" spc="-40" dirty="0">
                          <a:solidFill>
                            <a:schemeClr val="tx1"/>
                          </a:solidFill>
                          <a:effectLst/>
                          <a:latin typeface="+mn-lt"/>
                        </a:rPr>
                        <a:t> </a:t>
                      </a:r>
                      <a:r>
                        <a:rPr lang="en-US" sz="1200" b="0" spc="-10" dirty="0">
                          <a:solidFill>
                            <a:schemeClr val="tx1"/>
                          </a:solidFill>
                          <a:effectLst/>
                          <a:latin typeface="+mn-lt"/>
                        </a:rPr>
                        <a:t>(3)</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5897359"/>
                  </a:ext>
                </a:extLst>
              </a:tr>
              <a:tr h="347502">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100" i="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Self – explanatory</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2170292497"/>
                  </a:ext>
                </a:extLst>
              </a:tr>
              <a:tr h="526372">
                <a:tc>
                  <a:txBody>
                    <a:bodyPr/>
                    <a:lstStyle/>
                    <a:p>
                      <a:pPr marL="67945">
                        <a:spcBef>
                          <a:spcPts val="50"/>
                        </a:spcBef>
                        <a:spcAft>
                          <a:spcPts val="0"/>
                        </a:spcAft>
                      </a:pPr>
                      <a:r>
                        <a:rPr lang="en-US" sz="1150" dirty="0">
                          <a:solidFill>
                            <a:schemeClr val="tx1"/>
                          </a:solidFill>
                          <a:effectLst/>
                          <a:latin typeface="+mn-lt"/>
                          <a:ea typeface="Times New Roman" panose="02020603050405020304" pitchFamily="18" charset="0"/>
                          <a:cs typeface="Mangal" panose="02040503050203030202" pitchFamily="18" charset="0"/>
                        </a:rPr>
                        <a:t> </a:t>
                      </a:r>
                      <a:r>
                        <a:rPr lang="en-US" sz="1200" b="1" dirty="0">
                          <a:solidFill>
                            <a:schemeClr val="tx1"/>
                          </a:solidFill>
                          <a:effectLst/>
                          <a:latin typeface="+mn-lt"/>
                          <a:ea typeface="Times New Roman" panose="02020603050405020304" pitchFamily="18" charset="0"/>
                          <a:cs typeface="Mangal" panose="02040503050203030202" pitchFamily="18" charset="0"/>
                        </a:rPr>
                        <a:t>9.5. Career Guidance, Training, Placement</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20"/>
                        </a:spcBef>
                        <a:spcAft>
                          <a:spcPts val="0"/>
                        </a:spcAft>
                      </a:pPr>
                      <a:r>
                        <a:rPr lang="en-US" sz="1750" dirty="0">
                          <a:solidFill>
                            <a:schemeClr val="tx1"/>
                          </a:solidFill>
                          <a:effectLst/>
                          <a:latin typeface="+mn-lt"/>
                          <a:ea typeface="Times New Roman" panose="02020603050405020304" pitchFamily="18" charset="0"/>
                          <a:cs typeface="Mangal" panose="02040503050203030202" pitchFamily="18" charset="0"/>
                        </a:rPr>
                        <a:t> </a:t>
                      </a:r>
                      <a:r>
                        <a:rPr lang="en-US" sz="1200" dirty="0">
                          <a:solidFill>
                            <a:schemeClr val="tx1"/>
                          </a:solidFill>
                          <a:effectLst/>
                          <a:latin typeface="+mn-lt"/>
                          <a:ea typeface="Times New Roman" panose="02020603050405020304" pitchFamily="18" charset="0"/>
                          <a:cs typeface="Mangal" panose="02040503050203030202" pitchFamily="18" charset="0"/>
                        </a:rPr>
                        <a:t>10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50"/>
                        </a:lnSpc>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Availability of career guidance facilities</a:t>
                      </a:r>
                      <a:r>
                        <a:rPr lang="en-US" sz="1200" b="0" spc="-2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Counseling for higher studies (GATE/GRE, GMAT, etc.)</a:t>
                      </a:r>
                      <a:r>
                        <a:rPr lang="en-US" sz="1200" b="0" spc="260"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Pre-placement training</a:t>
                      </a:r>
                      <a:r>
                        <a:rPr lang="en-US" sz="1200" b="0" spc="-1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(3)</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320"/>
                        </a:lnSpc>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Placement process and support</a:t>
                      </a:r>
                      <a:r>
                        <a:rPr lang="en-US" sz="1200" b="0" spc="-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(3)</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0004201"/>
                  </a:ext>
                </a:extLst>
              </a:tr>
              <a:tr h="413384">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150" i="0" dirty="0">
                          <a:solidFill>
                            <a:schemeClr val="tx1"/>
                          </a:solidFill>
                          <a:effectLst/>
                          <a:latin typeface="+mn-lt"/>
                          <a:ea typeface="Times New Roman" panose="02020603050405020304" pitchFamily="18" charset="0"/>
                          <a:cs typeface="Mangal" panose="02040503050203030202" pitchFamily="18" charset="0"/>
                        </a:rPr>
                        <a:t> </a:t>
                      </a:r>
                      <a:endParaRPr lang="en-IN" sz="1100" i="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Availability, implementation, effectiveness (also to be verified during interaction with the students)</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88222837"/>
                  </a:ext>
                </a:extLst>
              </a:tr>
              <a:tr h="316780">
                <a:tc>
                  <a:txBody>
                    <a:bodyPr/>
                    <a:lstStyle/>
                    <a:p>
                      <a:pPr marL="67945">
                        <a:spcBef>
                          <a:spcPts val="690"/>
                        </a:spcBef>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9.6. Entrepreneurship Cell</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665"/>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65"/>
                        </a:lnSpc>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Entrepreneurship initiatives</a:t>
                      </a:r>
                      <a:r>
                        <a:rPr lang="en-US" sz="1200" b="0" spc="-30"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(3)</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345"/>
                        </a:lnSpc>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Data on students benefitted</a:t>
                      </a:r>
                      <a:r>
                        <a:rPr lang="en-US" sz="1200" b="0" spc="-20"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15183512"/>
                  </a:ext>
                </a:extLst>
              </a:tr>
              <a:tr h="366648">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150" dirty="0">
                          <a:solidFill>
                            <a:schemeClr val="tx1"/>
                          </a:solidFill>
                          <a:effectLst/>
                          <a:latin typeface="+mn-lt"/>
                          <a:ea typeface="Times New Roman" panose="02020603050405020304" pitchFamily="18" charset="0"/>
                          <a:cs typeface="Mangal" panose="02040503050203030202" pitchFamily="18" charset="0"/>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Availability, implementation, effectiveness (also to be verified during interaction with the students)</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349544004"/>
                  </a:ext>
                </a:extLst>
              </a:tr>
              <a:tr h="526372">
                <a:tc>
                  <a:txBody>
                    <a:bodyPr/>
                    <a:lstStyle/>
                    <a:p>
                      <a:pPr marL="335280" marR="608330" indent="-267335">
                        <a:spcBef>
                          <a:spcPts val="715"/>
                        </a:spcBef>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9.7. Co-curricular and Extra- curricular Activities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50"/>
                        </a:spcBef>
                        <a:spcAft>
                          <a:spcPts val="0"/>
                        </a:spcAft>
                      </a:pPr>
                      <a:r>
                        <a:rPr lang="en-US" sz="1150" dirty="0">
                          <a:solidFill>
                            <a:schemeClr val="tx1"/>
                          </a:solidFill>
                          <a:effectLst/>
                          <a:latin typeface="+mn-lt"/>
                          <a:ea typeface="Times New Roman" panose="02020603050405020304" pitchFamily="18" charset="0"/>
                          <a:cs typeface="Mangal" panose="02040503050203030202" pitchFamily="18" charset="0"/>
                        </a:rPr>
                        <a:t> </a:t>
                      </a:r>
                      <a:r>
                        <a:rPr lang="en-US" sz="1200" dirty="0">
                          <a:solidFill>
                            <a:schemeClr val="tx1"/>
                          </a:solidFill>
                          <a:effectLst/>
                          <a:latin typeface="+mn-lt"/>
                          <a:ea typeface="Times New Roman" panose="02020603050405020304" pitchFamily="18" charset="0"/>
                          <a:cs typeface="Mangal" panose="02040503050203030202" pitchFamily="18" charset="0"/>
                        </a:rPr>
                        <a:t>10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75"/>
                        </a:lnSpc>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Availability of sports and cultural facilities</a:t>
                      </a:r>
                      <a:r>
                        <a:rPr lang="en-US" sz="1200" b="0" spc="-20"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(3)</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NCC, NSS and other clubs (3)</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355"/>
                        </a:lnSpc>
                        <a:spcAft>
                          <a:spcPts val="0"/>
                        </a:spcAft>
                        <a:buSzPct val="100000"/>
                        <a:buFont typeface="Times New Roman" panose="02020603050405020304" pitchFamily="18" charset="0"/>
                        <a:buAutoNum type="alphaUcPeriod"/>
                        <a:tabLst>
                          <a:tab pos="297180"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Annual students activities (4)</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42496620"/>
                  </a:ext>
                </a:extLst>
              </a:tr>
              <a:tr h="333884">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100" i="0" dirty="0">
                        <a:solidFill>
                          <a:schemeClr val="tx1"/>
                        </a:solidFill>
                        <a:effectLst/>
                        <a:latin typeface="+mn-lt"/>
                        <a:ea typeface="Times New Roman" panose="02020603050405020304" pitchFamily="18" charset="0"/>
                        <a:cs typeface="Mangal" panose="02040503050203030202" pitchFamily="18" charset="0"/>
                      </a:endParaRPr>
                    </a:p>
                    <a:p>
                      <a:pPr marL="67945">
                        <a:spcBef>
                          <a:spcPts val="30"/>
                        </a:spcBef>
                        <a:spcAft>
                          <a:spcPts val="0"/>
                        </a:spcAft>
                      </a:pPr>
                      <a:r>
                        <a:rPr lang="en-US" sz="1150" dirty="0">
                          <a:solidFill>
                            <a:schemeClr val="tx1"/>
                          </a:solidFill>
                          <a:effectLst/>
                          <a:latin typeface="+mn-lt"/>
                          <a:ea typeface="Times New Roman" panose="02020603050405020304" pitchFamily="18" charset="0"/>
                          <a:cs typeface="Mangal" panose="02040503050203030202" pitchFamily="18" charset="0"/>
                        </a:rPr>
                        <a:t> </a:t>
                      </a:r>
                      <a:r>
                        <a:rPr lang="en-US" sz="1200" b="0" i="1" dirty="0">
                          <a:solidFill>
                            <a:schemeClr val="tx1"/>
                          </a:solidFill>
                          <a:effectLst/>
                          <a:latin typeface="+mn-lt"/>
                          <a:ea typeface="Times New Roman" panose="02020603050405020304" pitchFamily="18" charset="0"/>
                          <a:cs typeface="Mangal" panose="02040503050203030202" pitchFamily="18" charset="0"/>
                        </a:rPr>
                        <a:t>Availability, implementation, effectiveness (also to be verified during interaction with the students)</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25925798"/>
                  </a:ext>
                </a:extLst>
              </a:tr>
              <a:tr h="248661">
                <a:tc>
                  <a:txBody>
                    <a:bodyPr/>
                    <a:lstStyle/>
                    <a:p>
                      <a:pPr marL="67945">
                        <a:spcBef>
                          <a:spcPts val="705"/>
                        </a:spcBef>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Total:</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705"/>
                        </a:spcBef>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50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46375369"/>
                  </a:ext>
                </a:extLst>
              </a:tr>
            </a:tbl>
          </a:graphicData>
        </a:graphic>
      </p:graphicFrame>
    </p:spTree>
    <p:extLst>
      <p:ext uri="{BB962C8B-B14F-4D97-AF65-F5344CB8AC3E}">
        <p14:creationId xmlns:p14="http://schemas.microsoft.com/office/powerpoint/2010/main" val="260616784"/>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7821714-AAB8-48CF-B65B-DAE9D7C86C1A}"/>
              </a:ext>
            </a:extLst>
          </p:cNvPr>
          <p:cNvSpPr/>
          <p:nvPr/>
        </p:nvSpPr>
        <p:spPr>
          <a:xfrm>
            <a:off x="67056" y="70027"/>
            <a:ext cx="7312152" cy="369332"/>
          </a:xfrm>
          <a:prstGeom prst="rect">
            <a:avLst/>
          </a:prstGeom>
        </p:spPr>
        <p:txBody>
          <a:bodyPr wrap="square">
            <a:spAutoFit/>
          </a:bodyPr>
          <a:lstStyle/>
          <a:p>
            <a:pPr marL="88900">
              <a:spcBef>
                <a:spcPts val="450"/>
              </a:spcBef>
              <a:spcAft>
                <a:spcPts val="0"/>
              </a:spcAft>
            </a:pPr>
            <a:r>
              <a:rPr lang="en-US" b="1" dirty="0">
                <a:latin typeface="+mj-lt"/>
                <a:ea typeface="Times New Roman" panose="02020603050405020304" pitchFamily="18" charset="0"/>
              </a:rPr>
              <a:t>Criterion 10: Governance, Institutional Support and Financial Resources (120)</a:t>
            </a:r>
            <a:endParaRPr lang="en-IN" b="1" dirty="0">
              <a:latin typeface="+mj-lt"/>
              <a:ea typeface="Times New Roman" panose="02020603050405020304" pitchFamily="18" charset="0"/>
            </a:endParaRPr>
          </a:p>
        </p:txBody>
      </p:sp>
      <p:graphicFrame>
        <p:nvGraphicFramePr>
          <p:cNvPr id="5" name="Table 4">
            <a:extLst>
              <a:ext uri="{FF2B5EF4-FFF2-40B4-BE49-F238E27FC236}">
                <a16:creationId xmlns:a16="http://schemas.microsoft.com/office/drawing/2014/main" id="{B5D21433-F579-4738-9ECA-AB13814834C4}"/>
              </a:ext>
            </a:extLst>
          </p:cNvPr>
          <p:cNvGraphicFramePr>
            <a:graphicFrameLocks noGrp="1"/>
          </p:cNvGraphicFramePr>
          <p:nvPr/>
        </p:nvGraphicFramePr>
        <p:xfrm>
          <a:off x="283119" y="352065"/>
          <a:ext cx="11750385" cy="6463787"/>
        </p:xfrm>
        <a:graphic>
          <a:graphicData uri="http://schemas.openxmlformats.org/drawingml/2006/table">
            <a:tbl>
              <a:tblPr firstRow="1" firstCol="1" lastRow="1" lastCol="1" bandRow="1" bandCol="1">
                <a:tableStyleId>{5C22544A-7EE6-4342-B048-85BDC9FD1C3A}</a:tableStyleId>
              </a:tblPr>
              <a:tblGrid>
                <a:gridCol w="3762640">
                  <a:extLst>
                    <a:ext uri="{9D8B030D-6E8A-4147-A177-3AD203B41FA5}">
                      <a16:colId xmlns:a16="http://schemas.microsoft.com/office/drawing/2014/main" val="3545025012"/>
                    </a:ext>
                  </a:extLst>
                </a:gridCol>
                <a:gridCol w="671992">
                  <a:extLst>
                    <a:ext uri="{9D8B030D-6E8A-4147-A177-3AD203B41FA5}">
                      <a16:colId xmlns:a16="http://schemas.microsoft.com/office/drawing/2014/main" val="3302753798"/>
                    </a:ext>
                  </a:extLst>
                </a:gridCol>
                <a:gridCol w="7315753">
                  <a:extLst>
                    <a:ext uri="{9D8B030D-6E8A-4147-A177-3AD203B41FA5}">
                      <a16:colId xmlns:a16="http://schemas.microsoft.com/office/drawing/2014/main" val="3967502989"/>
                    </a:ext>
                  </a:extLst>
                </a:gridCol>
              </a:tblGrid>
              <a:tr h="191577">
                <a:tc>
                  <a:txBody>
                    <a:bodyPr/>
                    <a:lstStyle/>
                    <a:p>
                      <a:pPr marL="67945" algn="ctr">
                        <a:spcBef>
                          <a:spcPts val="700"/>
                        </a:spcBef>
                        <a:spcAft>
                          <a:spcPts val="0"/>
                        </a:spcAft>
                      </a:pPr>
                      <a:r>
                        <a:rPr lang="en-US" sz="1200" dirty="0">
                          <a:solidFill>
                            <a:schemeClr val="tx1"/>
                          </a:solidFill>
                          <a:effectLst/>
                          <a:latin typeface="+mn-lt"/>
                        </a:rPr>
                        <a:t>Sub Criteria</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effectLst/>
                          <a:latin typeface="+mn-lt"/>
                        </a:rPr>
                        <a:t>Marks</a:t>
                      </a:r>
                      <a:endParaRPr lang="en-IN"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3500" algn="ctr">
                        <a:spcBef>
                          <a:spcPts val="5"/>
                        </a:spcBef>
                        <a:spcAft>
                          <a:spcPts val="0"/>
                        </a:spcAft>
                      </a:pPr>
                      <a:r>
                        <a:rPr lang="en-US" sz="1200" dirty="0">
                          <a:solidFill>
                            <a:schemeClr val="tx1"/>
                          </a:solidFill>
                          <a:effectLst/>
                          <a:latin typeface="+mn-lt"/>
                        </a:rPr>
                        <a:t>Evaluation Guidelines</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96415212"/>
                  </a:ext>
                </a:extLst>
              </a:tr>
              <a:tr h="310896">
                <a:tc>
                  <a:txBody>
                    <a:bodyPr/>
                    <a:lstStyle/>
                    <a:p>
                      <a:pPr marL="67945" marR="108585">
                        <a:spcBef>
                          <a:spcPts val="295"/>
                        </a:spcBef>
                        <a:spcAft>
                          <a:spcPts val="0"/>
                        </a:spcAft>
                      </a:pPr>
                      <a:r>
                        <a:rPr lang="en-US" sz="1200" dirty="0">
                          <a:solidFill>
                            <a:schemeClr val="tx1"/>
                          </a:solidFill>
                          <a:effectLst/>
                          <a:latin typeface="+mn-lt"/>
                        </a:rPr>
                        <a:t>10.1. Organization, Governance and Transparency</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1" dirty="0"/>
                        <a:t>55</a:t>
                      </a:r>
                      <a:endParaRPr lang="en-IN" sz="1200"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3420371"/>
                  </a:ext>
                </a:extLst>
              </a:tr>
              <a:tr h="327660">
                <a:tc>
                  <a:txBody>
                    <a:bodyPr/>
                    <a:lstStyle/>
                    <a:p>
                      <a:pPr marL="67945" marR="116840">
                        <a:spcBef>
                          <a:spcPts val="690"/>
                        </a:spcBef>
                        <a:spcAft>
                          <a:spcPts val="0"/>
                        </a:spcAft>
                      </a:pPr>
                      <a:r>
                        <a:rPr lang="en-US" sz="1200" dirty="0">
                          <a:solidFill>
                            <a:schemeClr val="tx1"/>
                          </a:solidFill>
                          <a:effectLst/>
                          <a:latin typeface="+mn-lt"/>
                        </a:rPr>
                        <a:t>10.1.1.State the Vision and Mission of the Institute</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effectLst/>
                          <a:latin typeface="+mn-lt"/>
                        </a:rPr>
                        <a:t>05</a:t>
                      </a:r>
                      <a:endParaRPr lang="en-IN"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spcBef>
                          <a:spcPts val="435"/>
                        </a:spcBef>
                        <a:spcAft>
                          <a:spcPts val="0"/>
                        </a:spcAft>
                        <a:buSzPct val="100000"/>
                        <a:buFont typeface="Times New Roman" panose="02020603050405020304" pitchFamily="18" charset="0"/>
                        <a:buAutoNum type="alphaUcPeriod"/>
                        <a:tabLst>
                          <a:tab pos="521335" algn="l"/>
                        </a:tabLst>
                      </a:pPr>
                      <a:r>
                        <a:rPr lang="en-US" sz="1200" b="0" spc="-10" dirty="0">
                          <a:solidFill>
                            <a:schemeClr val="tx1"/>
                          </a:solidFill>
                          <a:effectLst/>
                          <a:latin typeface="+mn-lt"/>
                        </a:rPr>
                        <a:t>Availability of the Vision &amp; Mission statements of the Institute</a:t>
                      </a:r>
                      <a:r>
                        <a:rPr lang="en-US" sz="1200" b="0" spc="-40" dirty="0">
                          <a:solidFill>
                            <a:schemeClr val="tx1"/>
                          </a:solidFill>
                          <a:effectLst/>
                          <a:latin typeface="+mn-lt"/>
                        </a:rPr>
                        <a:t> </a:t>
                      </a:r>
                      <a:r>
                        <a:rPr lang="en-US" sz="1200" b="0" spc="-10" dirty="0">
                          <a:solidFill>
                            <a:schemeClr val="tx1"/>
                          </a:solidFill>
                          <a:effectLst/>
                          <a:latin typeface="+mn-lt"/>
                        </a:rPr>
                        <a:t>(2)</a:t>
                      </a:r>
                      <a:endParaRPr lang="en-IN" sz="1200" b="0" spc="-10" dirty="0">
                        <a:solidFill>
                          <a:schemeClr val="tx1"/>
                        </a:solidFill>
                        <a:effectLst/>
                        <a:latin typeface="+mn-lt"/>
                      </a:endParaRPr>
                    </a:p>
                    <a:p>
                      <a:pPr marL="342900" lvl="0" indent="-250825">
                        <a:spcBef>
                          <a:spcPts val="255"/>
                        </a:spcBef>
                        <a:spcAft>
                          <a:spcPts val="0"/>
                        </a:spcAft>
                        <a:buSzPct val="100000"/>
                        <a:buFont typeface="Times New Roman" panose="02020603050405020304" pitchFamily="18" charset="0"/>
                        <a:buAutoNum type="alphaUcPeriod"/>
                        <a:tabLst>
                          <a:tab pos="521335" algn="l"/>
                        </a:tabLst>
                      </a:pPr>
                      <a:r>
                        <a:rPr lang="en-US" sz="1200" b="0" spc="-10" dirty="0">
                          <a:solidFill>
                            <a:schemeClr val="tx1"/>
                          </a:solidFill>
                          <a:effectLst/>
                          <a:latin typeface="+mn-lt"/>
                        </a:rPr>
                        <a:t>Appropriateness/ Relevance of the Statements (3)</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79754406"/>
                  </a:ext>
                </a:extLst>
              </a:tr>
              <a:tr h="758952">
                <a:tc gridSpan="3">
                  <a:txBody>
                    <a:bodyPr/>
                    <a:lstStyle/>
                    <a:p>
                      <a:pPr marL="67945">
                        <a:lnSpc>
                          <a:spcPts val="1375"/>
                        </a:lnSpc>
                        <a:spcAft>
                          <a:spcPts val="0"/>
                        </a:spcAft>
                      </a:pPr>
                      <a:r>
                        <a:rPr lang="en-US" sz="1200" dirty="0">
                          <a:solidFill>
                            <a:schemeClr val="tx1"/>
                          </a:solidFill>
                          <a:effectLst/>
                          <a:latin typeface="+mn-lt"/>
                        </a:rPr>
                        <a:t>Exhibits/Context to be Observed/Assessed: </a:t>
                      </a:r>
                      <a:endParaRPr lang="en-IN" sz="1200" dirty="0">
                        <a:solidFill>
                          <a:schemeClr val="tx1"/>
                        </a:solidFill>
                        <a:effectLst/>
                        <a:latin typeface="+mn-lt"/>
                      </a:endParaRPr>
                    </a:p>
                    <a:p>
                      <a:pPr marL="342900" marR="71120" lvl="0" indent="-250825">
                        <a:spcAft>
                          <a:spcPts val="0"/>
                        </a:spcAft>
                        <a:buSzPts val="1200"/>
                        <a:buFont typeface="Times New Roman" panose="02020603050405020304" pitchFamily="18" charset="0"/>
                        <a:buAutoNum type="alphaUcPeriod"/>
                        <a:tabLst>
                          <a:tab pos="238125" algn="l"/>
                        </a:tabLst>
                      </a:pPr>
                      <a:r>
                        <a:rPr lang="en-US" sz="1200" b="0" i="1" spc="-20" dirty="0">
                          <a:solidFill>
                            <a:schemeClr val="tx1"/>
                          </a:solidFill>
                          <a:effectLst/>
                          <a:latin typeface="+mn-lt"/>
                        </a:rPr>
                        <a:t>Institute Vision and Mission statements: Availability of statements on Institute website; Availability at Central facilities such as Library, Computer Center, Principal Chamber etc. Availability of one set of statements in each of the departments; Availability in Institute level</a:t>
                      </a:r>
                      <a:r>
                        <a:rPr lang="en-US" sz="1200" b="0" i="1" spc="-50" dirty="0">
                          <a:solidFill>
                            <a:schemeClr val="tx1"/>
                          </a:solidFill>
                          <a:effectLst/>
                          <a:latin typeface="+mn-lt"/>
                        </a:rPr>
                        <a:t> </a:t>
                      </a:r>
                      <a:r>
                        <a:rPr lang="en-US" sz="1200" b="0" i="1" spc="-20" dirty="0">
                          <a:solidFill>
                            <a:schemeClr val="tx1"/>
                          </a:solidFill>
                          <a:effectLst/>
                          <a:latin typeface="+mn-lt"/>
                        </a:rPr>
                        <a:t>documents</a:t>
                      </a:r>
                      <a:endParaRPr lang="en-IN" sz="1200" b="0" i="1" spc="-20" dirty="0">
                        <a:solidFill>
                          <a:schemeClr val="tx1"/>
                        </a:solidFill>
                        <a:effectLst/>
                        <a:latin typeface="+mn-lt"/>
                      </a:endParaRPr>
                    </a:p>
                    <a:p>
                      <a:pPr marL="342900" lvl="0" indent="-250825">
                        <a:spcAft>
                          <a:spcPts val="0"/>
                        </a:spcAft>
                        <a:buSzPts val="1200"/>
                        <a:buFont typeface="Times New Roman" panose="02020603050405020304" pitchFamily="18" charset="0"/>
                        <a:buAutoNum type="alphaUcPeriod"/>
                        <a:tabLst>
                          <a:tab pos="238125" algn="l"/>
                        </a:tabLst>
                      </a:pPr>
                      <a:r>
                        <a:rPr lang="en-US" sz="1200" b="0" i="1" spc="-20" dirty="0">
                          <a:solidFill>
                            <a:schemeClr val="tx1"/>
                          </a:solidFill>
                          <a:effectLst/>
                          <a:latin typeface="+mn-lt"/>
                        </a:rPr>
                        <a:t>Correctness from definition perspective</a:t>
                      </a:r>
                      <a:endParaRPr lang="en-IN" sz="1200" b="0" i="1" spc="-2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342900" lvl="0" indent="-250825">
                        <a:spcAft>
                          <a:spcPts val="0"/>
                        </a:spcAft>
                        <a:buSzPts val="1200"/>
                        <a:buFont typeface="Times New Roman" panose="02020603050405020304" pitchFamily="18" charset="0"/>
                        <a:buAutoNum type="alphaUcPeriod"/>
                        <a:tabLst>
                          <a:tab pos="238125" algn="l"/>
                        </a:tabLst>
                      </a:pPr>
                      <a:endParaRPr lang="en-IN" sz="1200" b="0" i="1" spc="-2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7541815"/>
                  </a:ext>
                </a:extLst>
              </a:tr>
              <a:tr h="428244">
                <a:tc>
                  <a:txBody>
                    <a:bodyPr/>
                    <a:lstStyle/>
                    <a:p>
                      <a:pPr marL="67945" marR="113030">
                        <a:spcAft>
                          <a:spcPts val="0"/>
                        </a:spcAft>
                      </a:pPr>
                      <a:r>
                        <a:rPr lang="en-US" sz="1200" dirty="0">
                          <a:solidFill>
                            <a:schemeClr val="tx1"/>
                          </a:solidFill>
                          <a:effectLst/>
                          <a:latin typeface="+mn-lt"/>
                        </a:rPr>
                        <a:t>10.1.2. Availability of the Institutional Strategic Plan and its Effective Implementation and Monitoring</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20"/>
                        </a:spcBef>
                        <a:spcAft>
                          <a:spcPts val="0"/>
                        </a:spcAft>
                      </a:pPr>
                      <a:r>
                        <a:rPr lang="en-US" sz="1200" dirty="0">
                          <a:solidFill>
                            <a:schemeClr val="tx1"/>
                          </a:solidFill>
                          <a:effectLst/>
                          <a:latin typeface="+mn-lt"/>
                        </a:rPr>
                        <a:t> 25</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Bef>
                          <a:spcPts val="20"/>
                        </a:spcBef>
                        <a:spcAft>
                          <a:spcPts val="0"/>
                        </a:spcAft>
                      </a:pPr>
                      <a:r>
                        <a:rPr lang="en-US" sz="1200" dirty="0">
                          <a:solidFill>
                            <a:schemeClr val="tx1"/>
                          </a:solidFill>
                          <a:effectLst/>
                          <a:latin typeface="+mn-lt"/>
                        </a:rPr>
                        <a:t> </a:t>
                      </a:r>
                      <a:r>
                        <a:rPr lang="en-US" sz="1200" b="0" dirty="0">
                          <a:solidFill>
                            <a:schemeClr val="tx1"/>
                          </a:solidFill>
                          <a:effectLst/>
                          <a:latin typeface="+mn-lt"/>
                        </a:rPr>
                        <a:t>Availability of a 5 year Strategic Plan.</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60903851"/>
                  </a:ext>
                </a:extLst>
              </a:tr>
              <a:tr h="235646">
                <a:tc gridSpan="3">
                  <a:txBody>
                    <a:bodyPr/>
                    <a:lstStyle/>
                    <a:p>
                      <a:pPr marL="67945">
                        <a:spcBef>
                          <a:spcPts val="10"/>
                        </a:spcBef>
                        <a:spcAft>
                          <a:spcPts val="0"/>
                        </a:spcAft>
                      </a:pPr>
                      <a:r>
                        <a:rPr lang="en-US" sz="1200" dirty="0">
                          <a:solidFill>
                            <a:schemeClr val="tx1"/>
                          </a:solidFill>
                          <a:effectLst/>
                          <a:latin typeface="+mn-lt"/>
                        </a:rPr>
                        <a:t> Exhibits/Context to be Observed/Assessed:</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67945">
                        <a:spcBef>
                          <a:spcPts val="10"/>
                        </a:spcBef>
                        <a:spcAft>
                          <a:spcPts val="0"/>
                        </a:spcAft>
                      </a:pP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4803617"/>
                  </a:ext>
                </a:extLst>
              </a:tr>
              <a:tr h="832826">
                <a:tc>
                  <a:txBody>
                    <a:bodyPr/>
                    <a:lstStyle/>
                    <a:p>
                      <a:pPr marL="67945" marR="62230">
                        <a:spcAft>
                          <a:spcPts val="0"/>
                        </a:spcAft>
                      </a:pPr>
                      <a:r>
                        <a:rPr lang="en-US" sz="1200" dirty="0">
                          <a:solidFill>
                            <a:schemeClr val="tx1"/>
                          </a:solidFill>
                          <a:effectLst/>
                          <a:latin typeface="+mn-lt"/>
                        </a:rPr>
                        <a:t>10.1.3. Governing body, administrative setup, functions of various bodies, service rules procedures, recruitment and promotional policies.</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Aft>
                          <a:spcPts val="0"/>
                        </a:spcAft>
                      </a:pPr>
                      <a:r>
                        <a:rPr lang="en-US" sz="1200" dirty="0">
                          <a:solidFill>
                            <a:schemeClr val="tx1"/>
                          </a:solidFill>
                          <a:effectLst/>
                          <a:latin typeface="+mn-lt"/>
                        </a:rPr>
                        <a:t>10</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20675" marR="167640" lvl="0" indent="-228600" algn="just">
                        <a:spcAft>
                          <a:spcPts val="0"/>
                        </a:spcAft>
                        <a:buSzPct val="100000"/>
                        <a:buFont typeface="+mj-lt"/>
                        <a:buAutoNum type="alphaUcPeriod"/>
                        <a:tabLst>
                          <a:tab pos="292735" algn="l"/>
                        </a:tabLst>
                      </a:pPr>
                      <a:r>
                        <a:rPr lang="en-US" sz="1200" b="0" spc="-10" dirty="0">
                          <a:solidFill>
                            <a:schemeClr val="tx1"/>
                          </a:solidFill>
                          <a:effectLst/>
                          <a:latin typeface="+mn-lt"/>
                        </a:rPr>
                        <a:t>List the Governing Body Composition and its Sub Committees, senate, and all other academic and administrative bodies; their memberships, functions, and responsibilities; frequency of the meetings; participation details of external members and attendance therein</a:t>
                      </a:r>
                      <a:r>
                        <a:rPr lang="en-US" sz="1200" b="0" spc="-15" dirty="0">
                          <a:solidFill>
                            <a:schemeClr val="tx1"/>
                          </a:solidFill>
                          <a:effectLst/>
                          <a:latin typeface="+mn-lt"/>
                        </a:rPr>
                        <a:t> </a:t>
                      </a:r>
                      <a:r>
                        <a:rPr lang="en-US" sz="1200" b="0" spc="-10" dirty="0">
                          <a:solidFill>
                            <a:schemeClr val="tx1"/>
                          </a:solidFill>
                          <a:effectLst/>
                          <a:latin typeface="+mn-lt"/>
                        </a:rPr>
                        <a:t>(4)</a:t>
                      </a:r>
                      <a:endParaRPr lang="en-IN" sz="1200" b="0" spc="-10" dirty="0">
                        <a:solidFill>
                          <a:schemeClr val="tx1"/>
                        </a:solidFill>
                        <a:effectLst/>
                        <a:latin typeface="+mn-lt"/>
                      </a:endParaRPr>
                    </a:p>
                    <a:p>
                      <a:pPr marL="320675" lvl="0" indent="-228600">
                        <a:spcAft>
                          <a:spcPts val="0"/>
                        </a:spcAft>
                        <a:buSzPct val="100000"/>
                        <a:buFont typeface="+mj-lt"/>
                        <a:buAutoNum type="alphaUcPeriod"/>
                        <a:tabLst>
                          <a:tab pos="292735" algn="l"/>
                        </a:tabLst>
                      </a:pPr>
                      <a:r>
                        <a:rPr lang="en-US" sz="1200" b="0" spc="-10" dirty="0">
                          <a:solidFill>
                            <a:schemeClr val="tx1"/>
                          </a:solidFill>
                          <a:effectLst/>
                          <a:latin typeface="+mn-lt"/>
                        </a:rPr>
                        <a:t>The published service rules, policies and procedures with year of publication</a:t>
                      </a:r>
                      <a:r>
                        <a:rPr lang="en-US" sz="1200" b="0" spc="-25" dirty="0">
                          <a:solidFill>
                            <a:schemeClr val="tx1"/>
                          </a:solidFill>
                          <a:effectLst/>
                          <a:latin typeface="+mn-lt"/>
                        </a:rPr>
                        <a:t> </a:t>
                      </a:r>
                      <a:r>
                        <a:rPr lang="en-US" sz="1200" b="0" spc="-10" dirty="0">
                          <a:solidFill>
                            <a:schemeClr val="tx1"/>
                          </a:solidFill>
                          <a:effectLst/>
                          <a:latin typeface="+mn-lt"/>
                        </a:rPr>
                        <a:t>(3)</a:t>
                      </a:r>
                      <a:endParaRPr lang="en-IN" sz="1200" b="0" spc="-10" dirty="0">
                        <a:solidFill>
                          <a:schemeClr val="tx1"/>
                        </a:solidFill>
                        <a:effectLst/>
                        <a:latin typeface="+mn-lt"/>
                      </a:endParaRPr>
                    </a:p>
                    <a:p>
                      <a:pPr marL="320675" lvl="0" indent="-228600">
                        <a:lnSpc>
                          <a:spcPts val="1320"/>
                        </a:lnSpc>
                        <a:spcAft>
                          <a:spcPts val="0"/>
                        </a:spcAft>
                        <a:buSzPct val="100000"/>
                        <a:buFont typeface="+mj-lt"/>
                        <a:buAutoNum type="alphaUcPeriod"/>
                        <a:tabLst>
                          <a:tab pos="292735" algn="l"/>
                        </a:tabLst>
                      </a:pPr>
                      <a:r>
                        <a:rPr lang="en-US" sz="1200" b="0" spc="-10" dirty="0">
                          <a:solidFill>
                            <a:schemeClr val="tx1"/>
                          </a:solidFill>
                          <a:effectLst/>
                          <a:latin typeface="+mn-lt"/>
                        </a:rPr>
                        <a:t>Minutes of the meetings and action-taken reports</a:t>
                      </a:r>
                      <a:r>
                        <a:rPr lang="en-US" sz="1200" b="0" spc="-5" dirty="0">
                          <a:solidFill>
                            <a:schemeClr val="tx1"/>
                          </a:solidFill>
                          <a:effectLst/>
                          <a:latin typeface="+mn-lt"/>
                        </a:rPr>
                        <a:t> </a:t>
                      </a:r>
                      <a:r>
                        <a:rPr lang="en-US" sz="1200" b="0" spc="-10" dirty="0">
                          <a:solidFill>
                            <a:schemeClr val="tx1"/>
                          </a:solidFill>
                          <a:effectLst/>
                          <a:latin typeface="+mn-lt"/>
                        </a:rPr>
                        <a:t>(3)</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36476910"/>
                  </a:ext>
                </a:extLst>
              </a:tr>
              <a:tr h="335280">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200" i="0" dirty="0">
                        <a:solidFill>
                          <a:schemeClr val="tx1"/>
                        </a:solidFill>
                        <a:effectLst/>
                        <a:latin typeface="+mn-lt"/>
                        <a:ea typeface="Times New Roman" panose="02020603050405020304" pitchFamily="18" charset="0"/>
                        <a:cs typeface="Mangal" panose="02040503050203030202" pitchFamily="18" charset="0"/>
                      </a:endParaRPr>
                    </a:p>
                    <a:p>
                      <a:pPr marL="67945">
                        <a:spcBef>
                          <a:spcPts val="30"/>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r>
                        <a:rPr lang="en-US" sz="1200" b="0" i="1" dirty="0">
                          <a:solidFill>
                            <a:schemeClr val="tx1"/>
                          </a:solidFill>
                          <a:effectLst/>
                          <a:latin typeface="+mn-lt"/>
                          <a:ea typeface="Times New Roman" panose="02020603050405020304" pitchFamily="18" charset="0"/>
                          <a:cs typeface="Mangal" panose="02040503050203030202" pitchFamily="18" charset="0"/>
                        </a:rPr>
                        <a:t>Self - explanatory</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67945">
                        <a:spcBef>
                          <a:spcPts val="30"/>
                        </a:spcBef>
                        <a:spcAft>
                          <a:spcPts val="0"/>
                        </a:spcAft>
                      </a:pP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14204532"/>
                  </a:ext>
                </a:extLst>
              </a:tr>
              <a:tr h="704088">
                <a:tc>
                  <a:txBody>
                    <a:bodyPr/>
                    <a:lstStyle/>
                    <a:p>
                      <a:pPr marL="67945" marR="300355">
                        <a:spcBef>
                          <a:spcPts val="655"/>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10.1.4. Decentralization in working and grievance redressal mechanism</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Bef>
                          <a:spcPts val="20"/>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p>
                      <a:pPr marL="68580" algn="ctr">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247015" lvl="0" indent="-250825">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Organizational Structure, List of Administrative Committees and Administrative Heads who have been delegated powers for taking administrative decisions</a:t>
                      </a:r>
                      <a:r>
                        <a:rPr lang="en-US" sz="1200" b="0" spc="-30"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(1)</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Specify the mechanism and composition of grievance redressal cell</a:t>
                      </a:r>
                      <a:r>
                        <a:rPr lang="en-US" sz="1200" b="0" spc="-2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(1)</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320"/>
                        </a:lnSpc>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Action taken report of representations (sample)</a:t>
                      </a:r>
                      <a:r>
                        <a:rPr lang="en-US" sz="1200" b="0" spc="29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(3)</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70578275"/>
                  </a:ext>
                </a:extLst>
              </a:tr>
              <a:tr h="333248">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200" i="0" dirty="0">
                          <a:solidFill>
                            <a:schemeClr val="tx1"/>
                          </a:solidFill>
                          <a:effectLst/>
                          <a:latin typeface="+mn-lt"/>
                          <a:ea typeface="Times New Roman" panose="02020603050405020304" pitchFamily="18" charset="0"/>
                          <a:cs typeface="Mangal" panose="02040503050203030202" pitchFamily="18" charset="0"/>
                        </a:rPr>
                        <a:t> </a:t>
                      </a:r>
                      <a:endParaRPr lang="en-IN" sz="1200" i="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 B. &amp; C. Documentary evidence</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67945">
                        <a:spcAft>
                          <a:spcPts val="0"/>
                        </a:spcAft>
                      </a:pP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875977"/>
                  </a:ext>
                </a:extLst>
              </a:tr>
              <a:tr h="324612">
                <a:tc>
                  <a:txBody>
                    <a:bodyPr/>
                    <a:lstStyle/>
                    <a:p>
                      <a:pPr marL="67945">
                        <a:spcBef>
                          <a:spcPts val="665"/>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10.1.5. Delegation of financial powers</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spcBef>
                          <a:spcPts val="665"/>
                        </a:spcBef>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65"/>
                        </a:lnSpc>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Financial powers delegated to the Principal, Heads of Departments and relevant in-charges</a:t>
                      </a:r>
                      <a:r>
                        <a:rPr lang="en-US" sz="1200" b="0" spc="-70"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345"/>
                        </a:lnSpc>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Demonstrate the utilization of financial powers for each of the assessment years</a:t>
                      </a:r>
                      <a:r>
                        <a:rPr lang="en-US" sz="1200" b="0" spc="-3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(3)</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72165169"/>
                  </a:ext>
                </a:extLst>
              </a:tr>
              <a:tr h="508000">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200" b="0" i="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355600" algn="l"/>
                        </a:tabLst>
                      </a:pPr>
                      <a:r>
                        <a:rPr lang="en-US" sz="1200" b="0" i="1" kern="1200" dirty="0">
                          <a:solidFill>
                            <a:schemeClr val="tx1"/>
                          </a:solidFill>
                          <a:effectLst/>
                          <a:latin typeface="+mn-lt"/>
                          <a:ea typeface="Times New Roman" panose="02020603050405020304" pitchFamily="18" charset="0"/>
                          <a:cs typeface="Mangal" panose="02040503050203030202" pitchFamily="18" charset="0"/>
                        </a:rPr>
                        <a:t>Circulars notifying financial powers</a:t>
                      </a:r>
                      <a:endParaRPr lang="en-IN" sz="1200" b="0" i="1" kern="120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355600" algn="l"/>
                        </a:tabLst>
                      </a:pPr>
                      <a:r>
                        <a:rPr lang="en-US" sz="1200" b="0" i="1" kern="1200" dirty="0">
                          <a:solidFill>
                            <a:schemeClr val="tx1"/>
                          </a:solidFill>
                          <a:effectLst/>
                          <a:latin typeface="+mn-lt"/>
                          <a:ea typeface="Times New Roman" panose="02020603050405020304" pitchFamily="18" charset="0"/>
                          <a:cs typeface="Mangal" panose="02040503050203030202" pitchFamily="18" charset="0"/>
                        </a:rPr>
                        <a:t>Documentary evidence to exhibit utilization at each levels during assessment years</a:t>
                      </a:r>
                      <a:endParaRPr lang="en-IN" sz="1200" b="0" i="1" kern="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342900" lvl="0" indent="-250825">
                        <a:spcAft>
                          <a:spcPts val="0"/>
                        </a:spcAft>
                        <a:buSzPts val="1200"/>
                        <a:buFont typeface="Times New Roman" panose="02020603050405020304" pitchFamily="18" charset="0"/>
                        <a:buAutoNum type="alphaUcPeriod"/>
                        <a:tabLst>
                          <a:tab pos="355600" algn="l"/>
                        </a:tabLst>
                      </a:pPr>
                      <a:endParaRPr lang="en-IN" sz="1200" b="0" i="1" kern="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15087147"/>
                  </a:ext>
                </a:extLst>
              </a:tr>
              <a:tr h="555752">
                <a:tc>
                  <a:txBody>
                    <a:bodyPr/>
                    <a:lstStyle/>
                    <a:p>
                      <a:pPr marL="67945" marR="19875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10.1.6. Transparency and availability of correct/ unambiguous information in public domain</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75"/>
                        </a:lnSpc>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Information on the policies, rules, processes is to be made available on web site</a:t>
                      </a:r>
                      <a:r>
                        <a:rPr lang="en-US" sz="1200" b="0" spc="-3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Dissemination of the information about student, faculty and staff</a:t>
                      </a:r>
                      <a:r>
                        <a:rPr lang="en-US" sz="1200" b="0" spc="-40"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355"/>
                        </a:lnSpc>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Mandatory disclosure as per AICTE/AISHE on the website.</a:t>
                      </a:r>
                      <a:r>
                        <a:rPr lang="en-US" sz="1200" b="0" spc="-2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(1)</a:t>
                      </a:r>
                      <a:endParaRPr lang="en-IN" sz="12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79733404"/>
                  </a:ext>
                </a:extLst>
              </a:tr>
              <a:tr h="178861">
                <a:tc gridSpan="3">
                  <a:txBody>
                    <a:bodyPr/>
                    <a:lstStyle/>
                    <a:p>
                      <a:pPr marL="67945">
                        <a:lnSpc>
                          <a:spcPts val="1365"/>
                        </a:lnSpc>
                        <a:spcAft>
                          <a:spcPts val="0"/>
                        </a:spcAft>
                      </a:pPr>
                      <a:r>
                        <a:rPr lang="en-US" sz="1200" b="1" i="1"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200" dirty="0">
                        <a:solidFill>
                          <a:schemeClr val="tx1"/>
                        </a:solidFill>
                        <a:effectLst/>
                        <a:latin typeface="+mn-lt"/>
                        <a:ea typeface="Times New Roman" panose="02020603050405020304" pitchFamily="18" charset="0"/>
                        <a:cs typeface="Mangal" panose="02040503050203030202" pitchFamily="18" charset="0"/>
                      </a:endParaRPr>
                    </a:p>
                    <a:p>
                      <a:pPr marL="107950">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 &amp; B. Website and Documentary evidence</a:t>
                      </a: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107950">
                        <a:spcAft>
                          <a:spcPts val="0"/>
                        </a:spcAft>
                      </a:pPr>
                      <a:endParaRPr lang="en-IN" sz="12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56857055"/>
                  </a:ext>
                </a:extLst>
              </a:tr>
            </a:tbl>
          </a:graphicData>
        </a:graphic>
      </p:graphicFrame>
    </p:spTree>
    <p:extLst>
      <p:ext uri="{BB962C8B-B14F-4D97-AF65-F5344CB8AC3E}">
        <p14:creationId xmlns:p14="http://schemas.microsoft.com/office/powerpoint/2010/main" val="308756498"/>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0D2D032-65C6-4B28-B0A2-A8672BDDC563}"/>
              </a:ext>
            </a:extLst>
          </p:cNvPr>
          <p:cNvGraphicFramePr>
            <a:graphicFrameLocks noGrp="1"/>
          </p:cNvGraphicFramePr>
          <p:nvPr/>
        </p:nvGraphicFramePr>
        <p:xfrm>
          <a:off x="292830" y="155448"/>
          <a:ext cx="11606340" cy="6428232"/>
        </p:xfrm>
        <a:graphic>
          <a:graphicData uri="http://schemas.openxmlformats.org/drawingml/2006/table">
            <a:tbl>
              <a:tblPr firstRow="1" firstCol="1" lastRow="1" lastCol="1" bandRow="1" bandCol="1">
                <a:tableStyleId>{5C22544A-7EE6-4342-B048-85BDC9FD1C3A}</a:tableStyleId>
              </a:tblPr>
              <a:tblGrid>
                <a:gridCol w="4044996">
                  <a:extLst>
                    <a:ext uri="{9D8B030D-6E8A-4147-A177-3AD203B41FA5}">
                      <a16:colId xmlns:a16="http://schemas.microsoft.com/office/drawing/2014/main" val="333387485"/>
                    </a:ext>
                  </a:extLst>
                </a:gridCol>
                <a:gridCol w="840504">
                  <a:extLst>
                    <a:ext uri="{9D8B030D-6E8A-4147-A177-3AD203B41FA5}">
                      <a16:colId xmlns:a16="http://schemas.microsoft.com/office/drawing/2014/main" val="58812111"/>
                    </a:ext>
                  </a:extLst>
                </a:gridCol>
                <a:gridCol w="6720840">
                  <a:extLst>
                    <a:ext uri="{9D8B030D-6E8A-4147-A177-3AD203B41FA5}">
                      <a16:colId xmlns:a16="http://schemas.microsoft.com/office/drawing/2014/main" val="2336360540"/>
                    </a:ext>
                  </a:extLst>
                </a:gridCol>
              </a:tblGrid>
              <a:tr h="420624">
                <a:tc>
                  <a:txBody>
                    <a:bodyPr/>
                    <a:lstStyle/>
                    <a:p>
                      <a:pPr marL="67945" marR="151765">
                        <a:spcBef>
                          <a:spcPts val="15"/>
                        </a:spcBef>
                        <a:spcAft>
                          <a:spcPts val="0"/>
                        </a:spcAft>
                      </a:pPr>
                      <a:r>
                        <a:rPr lang="en-US" sz="1200" dirty="0">
                          <a:solidFill>
                            <a:schemeClr val="tx1"/>
                          </a:solidFill>
                          <a:effectLst/>
                          <a:latin typeface="+mn-lt"/>
                        </a:rPr>
                        <a:t>10.2. Budget Allocation, Utilization, and Public Accounting at Institute level</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lgn="ctr">
                        <a:spcBef>
                          <a:spcPts val="50"/>
                        </a:spcBef>
                        <a:spcAft>
                          <a:spcPts val="0"/>
                        </a:spcAft>
                      </a:pPr>
                      <a:r>
                        <a:rPr lang="en-US" sz="1150" dirty="0">
                          <a:solidFill>
                            <a:schemeClr val="tx1"/>
                          </a:solidFill>
                          <a:effectLst/>
                          <a:latin typeface="+mn-lt"/>
                        </a:rPr>
                        <a:t> </a:t>
                      </a:r>
                      <a:r>
                        <a:rPr lang="en-US" sz="1200" dirty="0">
                          <a:solidFill>
                            <a:schemeClr val="tx1"/>
                          </a:solidFill>
                          <a:effectLst/>
                          <a:latin typeface="+mn-lt"/>
                        </a:rPr>
                        <a:t>15</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9837023"/>
                  </a:ext>
                </a:extLst>
              </a:tr>
              <a:tr h="357505">
                <a:tc>
                  <a:txBody>
                    <a:bodyPr/>
                    <a:lstStyle/>
                    <a:p>
                      <a:pPr marL="67945">
                        <a:spcBef>
                          <a:spcPts val="675"/>
                        </a:spcBef>
                        <a:spcAft>
                          <a:spcPts val="0"/>
                        </a:spcAft>
                      </a:pPr>
                      <a:r>
                        <a:rPr lang="en-US" sz="1200" dirty="0">
                          <a:solidFill>
                            <a:schemeClr val="tx1"/>
                          </a:solidFill>
                          <a:effectLst/>
                          <a:latin typeface="+mn-lt"/>
                        </a:rPr>
                        <a:t>10.2.1. Adequacy of Budget allocation</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92075" lvl="0" indent="0" algn="ctr">
                        <a:lnSpc>
                          <a:spcPts val="1375"/>
                        </a:lnSpc>
                        <a:spcAft>
                          <a:spcPts val="0"/>
                        </a:spcAft>
                        <a:buSzPct val="100000"/>
                        <a:buFontTx/>
                        <a:buNone/>
                        <a:tabLst>
                          <a:tab pos="297815" algn="l"/>
                        </a:tabLst>
                      </a:pPr>
                      <a:r>
                        <a:rPr lang="en-US" sz="1200" dirty="0">
                          <a:solidFill>
                            <a:schemeClr val="tx1"/>
                          </a:solidFill>
                          <a:effectLst/>
                          <a:latin typeface="+mn-lt"/>
                        </a:rPr>
                        <a:t>05</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75"/>
                        </a:lnSpc>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rPr>
                        <a:t>Quantum of budget allocation for three years (3)</a:t>
                      </a:r>
                      <a:endParaRPr lang="en-IN" sz="1100" b="0" spc="-10" dirty="0">
                        <a:solidFill>
                          <a:schemeClr val="tx1"/>
                        </a:solidFill>
                        <a:effectLst/>
                        <a:latin typeface="+mn-lt"/>
                      </a:endParaRPr>
                    </a:p>
                    <a:p>
                      <a:pPr marL="342900" lvl="0" indent="-250825">
                        <a:lnSpc>
                          <a:spcPts val="1345"/>
                        </a:lnSpc>
                        <a:spcAft>
                          <a:spcPts val="0"/>
                        </a:spcAft>
                        <a:buSzPct val="100000"/>
                        <a:buFont typeface="Times New Roman" panose="02020603050405020304" pitchFamily="18" charset="0"/>
                        <a:buAutoNum type="alphaUcPeriod"/>
                        <a:tabLst>
                          <a:tab pos="297815" algn="l"/>
                        </a:tabLst>
                      </a:pPr>
                      <a:r>
                        <a:rPr lang="en-US" sz="1200" b="0" spc="-10" dirty="0">
                          <a:solidFill>
                            <a:schemeClr val="tx1"/>
                          </a:solidFill>
                          <a:effectLst/>
                          <a:latin typeface="+mn-lt"/>
                        </a:rPr>
                        <a:t>Justification of budget allocated for three years (2)</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4326639"/>
                  </a:ext>
                </a:extLst>
              </a:tr>
              <a:tr h="357505">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150" i="0" dirty="0">
                          <a:solidFill>
                            <a:schemeClr val="tx1"/>
                          </a:solidFill>
                          <a:effectLst/>
                          <a:latin typeface="+mn-lt"/>
                          <a:ea typeface="Times New Roman" panose="02020603050405020304" pitchFamily="18" charset="0"/>
                          <a:cs typeface="Mangal" panose="02040503050203030202" pitchFamily="18" charset="0"/>
                        </a:rPr>
                        <a:t> </a:t>
                      </a:r>
                      <a:endParaRPr lang="en-IN" sz="1100" b="0" i="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ts val="1200"/>
                        <a:buFont typeface="Times New Roman" panose="02020603050405020304" pitchFamily="18" charset="0"/>
                        <a:buAutoNum type="alphaUcPeriod"/>
                        <a:tabLst>
                          <a:tab pos="297815" algn="l"/>
                        </a:tabLst>
                      </a:pPr>
                      <a:r>
                        <a:rPr lang="en-US" sz="1200" b="0" kern="1200" dirty="0">
                          <a:solidFill>
                            <a:schemeClr val="tx1"/>
                          </a:solidFill>
                          <a:effectLst/>
                          <a:latin typeface="+mn-lt"/>
                          <a:ea typeface="Times New Roman" panose="02020603050405020304" pitchFamily="18" charset="0"/>
                          <a:cs typeface="Mangal" panose="02040503050203030202" pitchFamily="18" charset="0"/>
                        </a:rPr>
                        <a:t>Budget formulation, finalization and approval process; Requirement – allocation –adequacy – justification thereof</a:t>
                      </a:r>
                      <a:endParaRPr lang="en-IN" sz="1200" b="0" kern="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342900" lvl="0" indent="-250825">
                        <a:spcAft>
                          <a:spcPts val="0"/>
                        </a:spcAft>
                        <a:buSzPts val="1200"/>
                        <a:buFont typeface="Times New Roman" panose="02020603050405020304" pitchFamily="18" charset="0"/>
                        <a:buAutoNum type="alphaUcPeriod"/>
                        <a:tabLst>
                          <a:tab pos="297815" algn="l"/>
                        </a:tabLst>
                      </a:pPr>
                      <a:endParaRPr lang="en-IN" sz="1200" b="0" kern="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51174321"/>
                  </a:ext>
                </a:extLst>
              </a:tr>
              <a:tr h="357505">
                <a:tc>
                  <a:txBody>
                    <a:bodyPr/>
                    <a:lstStyle/>
                    <a:p>
                      <a:pPr marL="67945">
                        <a:lnSpc>
                          <a:spcPts val="135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10.2.2. Utilization of allocated funds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57785" indent="0" algn="ctr">
                        <a:lnSpc>
                          <a:spcPts val="1350"/>
                        </a:lnSpc>
                        <a:spcAft>
                          <a:spcPts val="0"/>
                        </a:spcAft>
                        <a:buFontTx/>
                        <a:buNone/>
                        <a:tabLst>
                          <a:tab pos="342900" algn="l"/>
                        </a:tabLs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6385" indent="-228600">
                        <a:lnSpc>
                          <a:spcPts val="1350"/>
                        </a:lnSpc>
                        <a:spcAft>
                          <a:spcPts val="0"/>
                        </a:spcAft>
                        <a:buFont typeface="+mj-lt"/>
                        <a:buAutoNum type="alphaUcPeriod"/>
                        <a:tabLst>
                          <a:tab pos="342900" algn="l"/>
                        </a:tabLst>
                      </a:pPr>
                      <a:r>
                        <a:rPr lang="en-US" sz="1200" b="0" dirty="0">
                          <a:solidFill>
                            <a:schemeClr val="tx1"/>
                          </a:solidFill>
                          <a:effectLst/>
                          <a:latin typeface="+mn-lt"/>
                          <a:ea typeface="Times New Roman" panose="02020603050405020304" pitchFamily="18" charset="0"/>
                          <a:cs typeface="Mangal" panose="02040503050203030202" pitchFamily="18" charset="0"/>
                        </a:rPr>
                        <a:t>Budget utilization for three years (5)</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2935797"/>
                  </a:ext>
                </a:extLst>
              </a:tr>
              <a:tr h="338455">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150" b="0" dirty="0">
                          <a:solidFill>
                            <a:schemeClr val="tx1"/>
                          </a:solidFill>
                          <a:effectLst/>
                          <a:latin typeface="+mn-lt"/>
                          <a:ea typeface="Times New Roman" panose="02020603050405020304" pitchFamily="18" charset="0"/>
                          <a:cs typeface="Mangal" panose="02040503050203030202" pitchFamily="18" charset="0"/>
                        </a:rPr>
                        <a:t> </a:t>
                      </a:r>
                      <a:endParaRPr lang="en-IN" sz="1100" b="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 Balance sheet; effective utilization; random verification for atleast two of the three assessment years</a:t>
                      </a:r>
                      <a:endParaRPr lang="en-IN" sz="11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67945">
                        <a:spcAft>
                          <a:spcPts val="0"/>
                        </a:spcAft>
                      </a:pPr>
                      <a:endParaRPr lang="en-IN" sz="11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914693"/>
                  </a:ext>
                </a:extLst>
              </a:tr>
              <a:tr h="357505">
                <a:tc>
                  <a:txBody>
                    <a:bodyPr/>
                    <a:lstStyle/>
                    <a:p>
                      <a:pPr marL="67945" marR="406400">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10.2.3. Availability of the audited Statements on the institute’s website</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lnSpc>
                          <a:spcPts val="134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05</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nSpc>
                          <a:spcPts val="1340"/>
                        </a:lnSpc>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A. Availability of Audited statements on website (5)</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71356387"/>
                  </a:ext>
                </a:extLst>
              </a:tr>
              <a:tr h="357505">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150" i="0" dirty="0">
                          <a:solidFill>
                            <a:schemeClr val="tx1"/>
                          </a:solidFill>
                          <a:effectLst/>
                          <a:latin typeface="+mn-lt"/>
                          <a:ea typeface="Times New Roman" panose="02020603050405020304" pitchFamily="18" charset="0"/>
                          <a:cs typeface="Mangal" panose="02040503050203030202" pitchFamily="18" charset="0"/>
                        </a:rPr>
                        <a:t> </a:t>
                      </a:r>
                      <a:endParaRPr lang="en-IN" sz="1100" i="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i="1" dirty="0">
                          <a:solidFill>
                            <a:schemeClr val="tx1"/>
                          </a:solidFill>
                          <a:effectLst/>
                          <a:latin typeface="+mn-lt"/>
                          <a:ea typeface="Times New Roman" panose="02020603050405020304" pitchFamily="18" charset="0"/>
                          <a:cs typeface="Mangal" panose="02040503050203030202" pitchFamily="18" charset="0"/>
                        </a:rPr>
                        <a:t>A. </a:t>
                      </a:r>
                      <a:r>
                        <a:rPr lang="en-US" sz="1200" b="0" i="1" dirty="0">
                          <a:solidFill>
                            <a:schemeClr val="tx1"/>
                          </a:solidFill>
                          <a:effectLst/>
                          <a:latin typeface="+mn-lt"/>
                          <a:ea typeface="Times New Roman" panose="02020603050405020304" pitchFamily="18" charset="0"/>
                          <a:cs typeface="Mangal" panose="02040503050203030202" pitchFamily="18" charset="0"/>
                        </a:rPr>
                        <a:t>Website</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67945">
                        <a:spcAft>
                          <a:spcPts val="0"/>
                        </a:spcAft>
                      </a:pP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12020088"/>
                  </a:ext>
                </a:extLst>
              </a:tr>
              <a:tr h="306070">
                <a:tc>
                  <a:txBody>
                    <a:bodyPr/>
                    <a:lstStyle/>
                    <a:p>
                      <a:pPr marL="67945" marR="490855">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10.3. Program Specific Budget Allocation, Utilization</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30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nSpc>
                          <a:spcPts val="1365"/>
                        </a:lnSpc>
                        <a:spcAft>
                          <a:spcPts val="0"/>
                        </a:spcAft>
                      </a:pPr>
                      <a:r>
                        <a:rPr lang="en-US" sz="1200" b="0" dirty="0">
                          <a:solidFill>
                            <a:schemeClr val="tx1"/>
                          </a:solidFill>
                          <a:effectLst/>
                          <a:latin typeface="+mn-lt"/>
                          <a:ea typeface="Times New Roman" panose="02020603050405020304" pitchFamily="18" charset="0"/>
                          <a:cs typeface="Mangal" panose="02040503050203030202" pitchFamily="18" charset="0"/>
                        </a:rPr>
                        <a:t>To be evaluated in consultation with the Program</a:t>
                      </a:r>
                      <a:r>
                        <a:rPr lang="en-US" sz="1200" b="0" spc="280" dirty="0">
                          <a:solidFill>
                            <a:schemeClr val="tx1"/>
                          </a:solidFill>
                          <a:effectLst/>
                          <a:latin typeface="+mn-lt"/>
                          <a:ea typeface="Times New Roman" panose="02020603050405020304" pitchFamily="18" charset="0"/>
                          <a:cs typeface="Mangal" panose="02040503050203030202" pitchFamily="18" charset="0"/>
                        </a:rPr>
                        <a:t> </a:t>
                      </a:r>
                      <a:r>
                        <a:rPr lang="en-US" sz="1200" b="0" dirty="0">
                          <a:solidFill>
                            <a:schemeClr val="tx1"/>
                          </a:solidFill>
                          <a:effectLst/>
                          <a:latin typeface="+mn-lt"/>
                          <a:ea typeface="Times New Roman" panose="02020603050405020304" pitchFamily="18" charset="0"/>
                          <a:cs typeface="Mangal" panose="02040503050203030202" pitchFamily="18" charset="0"/>
                        </a:rPr>
                        <a:t>Experts</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99871714"/>
                  </a:ext>
                </a:extLst>
              </a:tr>
              <a:tr h="321310">
                <a:tc>
                  <a:txBody>
                    <a:bodyPr/>
                    <a:lstStyle/>
                    <a:p>
                      <a:pPr marL="67945">
                        <a:lnSpc>
                          <a:spcPts val="134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10.3.1. Adequacy of budget allocation</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ctr">
                        <a:lnSpc>
                          <a:spcPts val="1340"/>
                        </a:lnSpc>
                        <a:spcAft>
                          <a:spcPts val="0"/>
                        </a:spcAft>
                        <a:buSzPts val="1100"/>
                        <a:buFont typeface="Times New Roman" panose="02020603050405020304" pitchFamily="18" charset="0"/>
                        <a:buNone/>
                        <a:tabLst>
                          <a:tab pos="297815" algn="l"/>
                        </a:tabLst>
                      </a:pPr>
                      <a:r>
                        <a:rPr lang="en-US" sz="1200" dirty="0">
                          <a:solidFill>
                            <a:schemeClr val="tx1"/>
                          </a:solidFill>
                          <a:effectLst/>
                          <a:latin typeface="+mn-lt"/>
                          <a:ea typeface="Times New Roman" panose="02020603050405020304" pitchFamily="18" charset="0"/>
                          <a:cs typeface="Mangal" panose="02040503050203030202" pitchFamily="18" charset="0"/>
                        </a:rPr>
                        <a:t>10</a:t>
                      </a:r>
                      <a:endParaRPr lang="en-IN" sz="110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20675" lvl="0" indent="-228600">
                        <a:lnSpc>
                          <a:spcPts val="1340"/>
                        </a:lnSpc>
                        <a:spcAft>
                          <a:spcPts val="0"/>
                        </a:spcAft>
                        <a:buSzPct val="100000"/>
                        <a:buFont typeface="+mj-lt"/>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Quantum of budget allocation for three years (5)</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20675" lvl="0" indent="-228600">
                        <a:lnSpc>
                          <a:spcPts val="1365"/>
                        </a:lnSpc>
                        <a:spcAft>
                          <a:spcPts val="0"/>
                        </a:spcAft>
                        <a:buSzPct val="100000"/>
                        <a:buFont typeface="+mj-lt"/>
                        <a:buAutoNum type="alphaUcPeriod"/>
                        <a:tabLst>
                          <a:tab pos="2978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Justification of budget allocated for three years (5)</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76008566"/>
                  </a:ext>
                </a:extLst>
              </a:tr>
              <a:tr h="357505">
                <a:tc gridSpan="3">
                  <a:txBody>
                    <a:bodyPr/>
                    <a:lstStyle/>
                    <a:p>
                      <a:pPr marL="67945">
                        <a:lnSpc>
                          <a:spcPts val="137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150" dirty="0">
                          <a:solidFill>
                            <a:schemeClr val="tx1"/>
                          </a:solidFill>
                          <a:effectLst/>
                          <a:latin typeface="+mn-lt"/>
                          <a:ea typeface="Times New Roman" panose="02020603050405020304" pitchFamily="18" charset="0"/>
                          <a:cs typeface="Mangal" panose="02040503050203030202" pitchFamily="18" charset="0"/>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Bef>
                          <a:spcPts val="5"/>
                        </a:spcBef>
                        <a:spcAft>
                          <a:spcPts val="0"/>
                        </a:spcAft>
                        <a:buSzPts val="1200"/>
                        <a:buFont typeface="Times New Roman" panose="02020603050405020304" pitchFamily="18" charset="0"/>
                        <a:buAutoNum type="alphaUcPeriod"/>
                        <a:tabLst>
                          <a:tab pos="297815" algn="l"/>
                        </a:tabLst>
                      </a:pPr>
                      <a:r>
                        <a:rPr lang="en-US" sz="1200" b="0" i="1" kern="1200" dirty="0">
                          <a:solidFill>
                            <a:schemeClr val="tx1"/>
                          </a:solidFill>
                          <a:effectLst/>
                          <a:latin typeface="+mn-lt"/>
                          <a:ea typeface="Times New Roman" panose="02020603050405020304" pitchFamily="18" charset="0"/>
                          <a:cs typeface="Mangal" panose="02040503050203030202" pitchFamily="18" charset="0"/>
                        </a:rPr>
                        <a:t>Budget formulation, finalization and approval process; Requirement – allocation –adequacy – justification thereof</a:t>
                      </a:r>
                      <a:endParaRPr lang="en-IN" sz="1200" b="0" i="1" kern="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marL="342900" lvl="0" indent="-342900">
                        <a:spcAft>
                          <a:spcPts val="0"/>
                        </a:spcAft>
                        <a:buSzPts val="1200"/>
                        <a:buFont typeface="Times New Roman" panose="02020603050405020304" pitchFamily="18" charset="0"/>
                        <a:buAutoNum type="alphaUcPeriod"/>
                        <a:tabLst>
                          <a:tab pos="297815" algn="l"/>
                        </a:tabLst>
                      </a:pPr>
                      <a:endParaRPr lang="en-IN" sz="1200" b="0" kern="12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22485097"/>
                  </a:ext>
                </a:extLst>
              </a:tr>
              <a:tr h="247396">
                <a:tc>
                  <a:txBody>
                    <a:bodyPr/>
                    <a:lstStyle/>
                    <a:p>
                      <a:pPr marL="67945">
                        <a:lnSpc>
                          <a:spcPts val="135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10.3.2. Utilization of allocated funds</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lnSpc>
                          <a:spcPts val="135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20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97180" indent="-228600">
                        <a:lnSpc>
                          <a:spcPts val="1350"/>
                        </a:lnSpc>
                        <a:spcAft>
                          <a:spcPts val="0"/>
                        </a:spcAft>
                        <a:buFont typeface="+mj-lt"/>
                        <a:buAutoNum type="alphaUcPeriod"/>
                      </a:pPr>
                      <a:r>
                        <a:rPr lang="en-US" sz="1200" b="0" dirty="0">
                          <a:solidFill>
                            <a:schemeClr val="tx1"/>
                          </a:solidFill>
                          <a:effectLst/>
                          <a:latin typeface="+mn-lt"/>
                          <a:ea typeface="Times New Roman" panose="02020603050405020304" pitchFamily="18" charset="0"/>
                          <a:cs typeface="Mangal" panose="02040503050203030202" pitchFamily="18" charset="0"/>
                        </a:rPr>
                        <a:t>Budget utilization for three years (20)</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99418116"/>
                  </a:ext>
                </a:extLst>
              </a:tr>
              <a:tr h="357505">
                <a:tc gridSpan="3">
                  <a:txBody>
                    <a:bodyPr/>
                    <a:lstStyle/>
                    <a:p>
                      <a:pPr marL="67945">
                        <a:lnSpc>
                          <a:spcPts val="1350"/>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100" i="0" dirty="0">
                        <a:solidFill>
                          <a:schemeClr val="tx1"/>
                        </a:solidFill>
                        <a:effectLst/>
                        <a:latin typeface="+mn-lt"/>
                        <a:ea typeface="Times New Roman" panose="02020603050405020304" pitchFamily="18" charset="0"/>
                        <a:cs typeface="Mangal" panose="02040503050203030202" pitchFamily="18" charset="0"/>
                      </a:endParaRPr>
                    </a:p>
                    <a:p>
                      <a:pPr marL="67945">
                        <a:lnSpc>
                          <a:spcPts val="1370"/>
                        </a:lnSpc>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 Balance sheet; effective utilization; random verification for atleast two of the three assessment years</a:t>
                      </a: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67945">
                        <a:lnSpc>
                          <a:spcPts val="1350"/>
                        </a:lnSpc>
                        <a:spcAft>
                          <a:spcPts val="0"/>
                        </a:spcAft>
                      </a:pPr>
                      <a:endParaRPr lang="en-IN" sz="1100" dirty="0">
                        <a:solidFill>
                          <a:schemeClr val="tx1"/>
                        </a:solidFill>
                        <a:effectLst/>
                        <a:latin typeface="Times New Roman" panose="02020603050405020304" pitchFamily="18" charset="0"/>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67945">
                        <a:lnSpc>
                          <a:spcPts val="1370"/>
                        </a:lnSpc>
                        <a:spcAft>
                          <a:spcPts val="0"/>
                        </a:spcAft>
                      </a:pPr>
                      <a:endParaRPr lang="en-IN" sz="1100" b="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5877818"/>
                  </a:ext>
                </a:extLst>
              </a:tr>
              <a:tr h="218567">
                <a:tc>
                  <a:txBody>
                    <a:bodyPr/>
                    <a:lstStyle/>
                    <a:p>
                      <a:pPr marL="67945">
                        <a:lnSpc>
                          <a:spcPts val="137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10.4. Library and Internet</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lnSpc>
                          <a:spcPts val="137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20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06204501"/>
                  </a:ext>
                </a:extLst>
              </a:tr>
              <a:tr h="357505">
                <a:tc>
                  <a:txBody>
                    <a:bodyPr/>
                    <a:lstStyle/>
                    <a:p>
                      <a:pPr marL="67945" marR="23685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10.4.1. Quality of learning resources (hard/soft)</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lnSpc>
                          <a:spcPts val="134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435"/>
                        </a:lnSpc>
                        <a:spcAft>
                          <a:spcPts val="0"/>
                        </a:spcAft>
                        <a:buSzPts val="1200"/>
                        <a:buFont typeface="Symbol" panose="05050102010706020507" pitchFamily="18" charset="2"/>
                        <a:buChar char=""/>
                        <a:tabLst>
                          <a:tab pos="290195" algn="l"/>
                        </a:tabLst>
                      </a:pPr>
                      <a:r>
                        <a:rPr lang="en-US" sz="1200" b="0" dirty="0">
                          <a:solidFill>
                            <a:schemeClr val="tx1"/>
                          </a:solidFill>
                          <a:effectLst/>
                          <a:latin typeface="+mn-lt"/>
                          <a:ea typeface="Symbol" panose="05050102010706020507" pitchFamily="18" charset="2"/>
                          <a:cs typeface="Symbol" panose="05050102010706020507" pitchFamily="18" charset="2"/>
                        </a:rPr>
                        <a:t>Availability of relevant learning resources including e-resources and Digital Library</a:t>
                      </a:r>
                      <a:r>
                        <a:rPr lang="en-US" sz="1200" b="0" spc="-60" dirty="0">
                          <a:solidFill>
                            <a:schemeClr val="tx1"/>
                          </a:solidFill>
                          <a:effectLst/>
                          <a:latin typeface="+mn-lt"/>
                          <a:ea typeface="Symbol" panose="05050102010706020507" pitchFamily="18" charset="2"/>
                          <a:cs typeface="Symbol" panose="05050102010706020507" pitchFamily="18" charset="2"/>
                        </a:rPr>
                        <a:t> </a:t>
                      </a:r>
                      <a:r>
                        <a:rPr lang="en-US" sz="1200" b="0" dirty="0">
                          <a:solidFill>
                            <a:schemeClr val="tx1"/>
                          </a:solidFill>
                          <a:effectLst/>
                          <a:latin typeface="+mn-lt"/>
                          <a:ea typeface="Symbol" panose="05050102010706020507" pitchFamily="18" charset="2"/>
                          <a:cs typeface="Symbol" panose="05050102010706020507" pitchFamily="18" charset="2"/>
                        </a:rPr>
                        <a:t>(7)</a:t>
                      </a:r>
                      <a:endParaRPr lang="en-IN" sz="1100" b="0" dirty="0">
                        <a:solidFill>
                          <a:schemeClr val="tx1"/>
                        </a:solidFill>
                        <a:effectLst/>
                        <a:latin typeface="+mn-lt"/>
                        <a:ea typeface="Symbol" panose="05050102010706020507" pitchFamily="18" charset="2"/>
                        <a:cs typeface="Symbol" panose="05050102010706020507" pitchFamily="18" charset="2"/>
                      </a:endParaRPr>
                    </a:p>
                    <a:p>
                      <a:pPr marL="342900" lvl="0" indent="-250825">
                        <a:lnSpc>
                          <a:spcPts val="1465"/>
                        </a:lnSpc>
                        <a:spcAft>
                          <a:spcPts val="0"/>
                        </a:spcAft>
                        <a:buSzPts val="1200"/>
                        <a:buFont typeface="Symbol" panose="05050102010706020507" pitchFamily="18" charset="2"/>
                        <a:buChar char=""/>
                        <a:tabLst>
                          <a:tab pos="290195" algn="l"/>
                        </a:tabLst>
                      </a:pPr>
                      <a:r>
                        <a:rPr lang="en-US" sz="1200" b="0" dirty="0">
                          <a:solidFill>
                            <a:schemeClr val="tx1"/>
                          </a:solidFill>
                          <a:effectLst/>
                          <a:latin typeface="+mn-lt"/>
                          <a:ea typeface="Symbol" panose="05050102010706020507" pitchFamily="18" charset="2"/>
                          <a:cs typeface="Symbol" panose="05050102010706020507" pitchFamily="18" charset="2"/>
                        </a:rPr>
                        <a:t>Accessibility to students</a:t>
                      </a:r>
                      <a:r>
                        <a:rPr lang="en-US" sz="1200" b="0" spc="290" dirty="0">
                          <a:solidFill>
                            <a:schemeClr val="tx1"/>
                          </a:solidFill>
                          <a:effectLst/>
                          <a:latin typeface="+mn-lt"/>
                          <a:ea typeface="Symbol" panose="05050102010706020507" pitchFamily="18" charset="2"/>
                          <a:cs typeface="Symbol" panose="05050102010706020507" pitchFamily="18" charset="2"/>
                        </a:rPr>
                        <a:t> </a:t>
                      </a:r>
                      <a:r>
                        <a:rPr lang="en-US" sz="1200" b="0" dirty="0">
                          <a:solidFill>
                            <a:schemeClr val="tx1"/>
                          </a:solidFill>
                          <a:effectLst/>
                          <a:latin typeface="+mn-lt"/>
                          <a:ea typeface="Symbol" panose="05050102010706020507" pitchFamily="18" charset="2"/>
                          <a:cs typeface="Symbol" panose="05050102010706020507" pitchFamily="18" charset="2"/>
                        </a:rPr>
                        <a:t>(3)</a:t>
                      </a:r>
                      <a:endParaRPr lang="en-IN" sz="1100" b="0" dirty="0">
                        <a:solidFill>
                          <a:schemeClr val="tx1"/>
                        </a:solidFill>
                        <a:effectLst/>
                        <a:latin typeface="+mn-lt"/>
                        <a:ea typeface="Symbol" panose="05050102010706020507" pitchFamily="18" charset="2"/>
                        <a:cs typeface="Symbol" panose="05050102010706020507" pitchFamily="18" charset="2"/>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83263634"/>
                  </a:ext>
                </a:extLst>
              </a:tr>
              <a:tr h="357505">
                <a:tc gridSpan="3">
                  <a:txBody>
                    <a:bodyPr/>
                    <a:lstStyle/>
                    <a:p>
                      <a:pPr marL="67945">
                        <a:lnSpc>
                          <a:spcPts val="136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endParaRPr lang="en-IN" sz="1100" i="0" dirty="0">
                        <a:solidFill>
                          <a:schemeClr val="tx1"/>
                        </a:solidFill>
                        <a:effectLst/>
                        <a:latin typeface="+mn-lt"/>
                        <a:ea typeface="Times New Roman" panose="02020603050405020304" pitchFamily="18" charset="0"/>
                        <a:cs typeface="Mangal" panose="02040503050203030202" pitchFamily="18" charset="0"/>
                      </a:endParaRPr>
                    </a:p>
                    <a:p>
                      <a:pPr marL="67945">
                        <a:spcBef>
                          <a:spcPts val="30"/>
                        </a:spcBef>
                        <a:spcAft>
                          <a:spcPts val="0"/>
                        </a:spcAft>
                      </a:pPr>
                      <a:r>
                        <a:rPr lang="en-US" sz="1150" dirty="0">
                          <a:solidFill>
                            <a:schemeClr val="tx1"/>
                          </a:solidFill>
                          <a:effectLst/>
                          <a:latin typeface="+mn-lt"/>
                          <a:ea typeface="Times New Roman" panose="02020603050405020304" pitchFamily="18" charset="0"/>
                          <a:cs typeface="Mangal" panose="02040503050203030202" pitchFamily="18" charset="0"/>
                        </a:rPr>
                        <a:t> </a:t>
                      </a:r>
                      <a:r>
                        <a:rPr lang="en-US" sz="1200" b="0" i="1" dirty="0">
                          <a:solidFill>
                            <a:schemeClr val="tx1"/>
                          </a:solidFill>
                          <a:effectLst/>
                          <a:latin typeface="+mn-lt"/>
                          <a:ea typeface="Times New Roman" panose="02020603050405020304" pitchFamily="18" charset="0"/>
                          <a:cs typeface="Mangal" panose="02040503050203030202" pitchFamily="18" charset="0"/>
                        </a:rPr>
                        <a:t>Availability; Adequacy; Effectiveness (Also to be verified during interactions with the faculty and students)</a:t>
                      </a:r>
                      <a:endParaRPr lang="en-IN" sz="11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0052656"/>
                  </a:ext>
                </a:extLst>
              </a:tr>
              <a:tr h="357505">
                <a:tc>
                  <a:txBody>
                    <a:bodyPr/>
                    <a:lstStyle/>
                    <a:p>
                      <a:pPr marL="67945">
                        <a:lnSpc>
                          <a:spcPts val="134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10.4.2. Internet</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lnSpc>
                          <a:spcPts val="1340"/>
                        </a:lnSpc>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10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250825">
                        <a:lnSpc>
                          <a:spcPts val="1340"/>
                        </a:lnSpc>
                        <a:spcAft>
                          <a:spcPts val="0"/>
                        </a:spcAft>
                        <a:buSzPct val="100000"/>
                        <a:buFont typeface="Times New Roman" panose="02020603050405020304" pitchFamily="18" charset="0"/>
                        <a:buAutoNum type="alphaUcPeriod"/>
                        <a:tabLst>
                          <a:tab pos="5264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Available bandwidth</a:t>
                      </a:r>
                      <a:r>
                        <a:rPr lang="en-US" sz="1200" b="0" spc="-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(4)</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ct val="100000"/>
                        <a:buFont typeface="Times New Roman" panose="02020603050405020304" pitchFamily="18" charset="0"/>
                        <a:buAutoNum type="alphaUcPeriod"/>
                        <a:tabLst>
                          <a:tab pos="5264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Wi Fi availability</a:t>
                      </a:r>
                      <a:r>
                        <a:rPr lang="en-US" sz="1200" b="0" spc="-2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spcAft>
                          <a:spcPts val="0"/>
                        </a:spcAft>
                        <a:buSzPct val="100000"/>
                        <a:buFont typeface="Times New Roman" panose="02020603050405020304" pitchFamily="18" charset="0"/>
                        <a:buAutoNum type="alphaUcPeriod"/>
                        <a:tabLst>
                          <a:tab pos="5264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Internet access in labs, classrooms, library and offices of all Departments</a:t>
                      </a:r>
                      <a:r>
                        <a:rPr lang="en-US" sz="1200" b="0" spc="-25"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p>
                      <a:pPr marL="342900" lvl="0" indent="-250825">
                        <a:lnSpc>
                          <a:spcPts val="1370"/>
                        </a:lnSpc>
                        <a:spcAft>
                          <a:spcPts val="0"/>
                        </a:spcAft>
                        <a:buSzPct val="100000"/>
                        <a:buFont typeface="Times New Roman" panose="02020603050405020304" pitchFamily="18" charset="0"/>
                        <a:buAutoNum type="alphaUcPeriod"/>
                        <a:tabLst>
                          <a:tab pos="526415" algn="l"/>
                        </a:tabLst>
                      </a:pPr>
                      <a:r>
                        <a:rPr lang="en-US" sz="1200" b="0" spc="-10" dirty="0">
                          <a:solidFill>
                            <a:schemeClr val="tx1"/>
                          </a:solidFill>
                          <a:effectLst/>
                          <a:latin typeface="+mn-lt"/>
                          <a:ea typeface="Times New Roman" panose="02020603050405020304" pitchFamily="18" charset="0"/>
                          <a:cs typeface="Mangal" panose="02040503050203030202" pitchFamily="18" charset="0"/>
                        </a:rPr>
                        <a:t>Security mechanism</a:t>
                      </a:r>
                      <a:r>
                        <a:rPr lang="en-US" sz="1200" b="0" spc="-20" dirty="0">
                          <a:solidFill>
                            <a:schemeClr val="tx1"/>
                          </a:solidFill>
                          <a:effectLst/>
                          <a:latin typeface="+mn-lt"/>
                          <a:ea typeface="Times New Roman" panose="02020603050405020304" pitchFamily="18" charset="0"/>
                          <a:cs typeface="Mangal" panose="02040503050203030202" pitchFamily="18" charset="0"/>
                        </a:rPr>
                        <a:t> </a:t>
                      </a:r>
                      <a:r>
                        <a:rPr lang="en-US" sz="1200" b="0" spc="-10" dirty="0">
                          <a:solidFill>
                            <a:schemeClr val="tx1"/>
                          </a:solidFill>
                          <a:effectLst/>
                          <a:latin typeface="+mn-lt"/>
                          <a:ea typeface="Times New Roman" panose="02020603050405020304" pitchFamily="18" charset="0"/>
                          <a:cs typeface="Mangal" panose="02040503050203030202" pitchFamily="18" charset="0"/>
                        </a:rPr>
                        <a:t>(2)</a:t>
                      </a:r>
                      <a:endParaRPr lang="en-IN" sz="1100" b="0" spc="-1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3502025"/>
                  </a:ext>
                </a:extLst>
              </a:tr>
              <a:tr h="203327">
                <a:tc gridSpan="3">
                  <a:txBody>
                    <a:bodyPr/>
                    <a:lstStyle/>
                    <a:p>
                      <a:pPr marL="67945">
                        <a:lnSpc>
                          <a:spcPts val="1375"/>
                        </a:lnSpc>
                        <a:spcAft>
                          <a:spcPts val="0"/>
                        </a:spcAft>
                      </a:pPr>
                      <a:r>
                        <a:rPr lang="en-US" sz="1200" b="1" i="0" dirty="0">
                          <a:solidFill>
                            <a:schemeClr val="tx1"/>
                          </a:solidFill>
                          <a:effectLst/>
                          <a:latin typeface="+mn-lt"/>
                          <a:ea typeface="Times New Roman" panose="02020603050405020304" pitchFamily="18" charset="0"/>
                          <a:cs typeface="Mangal" panose="02040503050203030202" pitchFamily="18" charset="0"/>
                        </a:rPr>
                        <a:t>Exhibits/Context to be Observed/Assessed:</a:t>
                      </a:r>
                      <a:r>
                        <a:rPr lang="en-US" sz="1150" b="1" i="0" dirty="0">
                          <a:solidFill>
                            <a:schemeClr val="tx1"/>
                          </a:solidFill>
                          <a:effectLst/>
                          <a:latin typeface="+mn-lt"/>
                          <a:ea typeface="Times New Roman" panose="02020603050405020304" pitchFamily="18" charset="0"/>
                          <a:cs typeface="Mangal" panose="02040503050203030202" pitchFamily="18" charset="0"/>
                        </a:rPr>
                        <a:t> </a:t>
                      </a:r>
                      <a:endParaRPr lang="en-IN" sz="1100" b="1" i="0" dirty="0">
                        <a:solidFill>
                          <a:schemeClr val="tx1"/>
                        </a:solidFill>
                        <a:effectLst/>
                        <a:latin typeface="+mn-lt"/>
                        <a:ea typeface="Times New Roman" panose="02020603050405020304" pitchFamily="18" charset="0"/>
                        <a:cs typeface="Mangal" panose="02040503050203030202" pitchFamily="18" charset="0"/>
                      </a:endParaRPr>
                    </a:p>
                    <a:p>
                      <a:pPr marL="67945">
                        <a:spcAft>
                          <a:spcPts val="0"/>
                        </a:spcAft>
                      </a:pPr>
                      <a:r>
                        <a:rPr lang="en-US" sz="1200" b="0" i="1" dirty="0">
                          <a:solidFill>
                            <a:schemeClr val="tx1"/>
                          </a:solidFill>
                          <a:effectLst/>
                          <a:latin typeface="+mn-lt"/>
                          <a:ea typeface="Times New Roman" panose="02020603050405020304" pitchFamily="18" charset="0"/>
                          <a:cs typeface="Mangal" panose="02040503050203030202" pitchFamily="18" charset="0"/>
                        </a:rPr>
                        <a:t>Availability as per AICTE norms; Adequacy; Effectiveness (Also to be verified during interactions with the faculty and students)</a:t>
                      </a:r>
                      <a:endParaRPr lang="en-IN" sz="1100" b="0" i="1"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21768612"/>
                  </a:ext>
                </a:extLst>
              </a:tr>
              <a:tr h="220726">
                <a:tc>
                  <a:txBody>
                    <a:bodyPr/>
                    <a:lstStyle/>
                    <a:p>
                      <a:pPr marL="67945">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Total:</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8580" algn="ctr">
                        <a:lnSpc>
                          <a:spcPts val="1365"/>
                        </a:lnSpc>
                        <a:spcAft>
                          <a:spcPts val="0"/>
                        </a:spcAft>
                      </a:pPr>
                      <a:r>
                        <a:rPr lang="en-US" sz="1200" b="1" dirty="0">
                          <a:solidFill>
                            <a:schemeClr val="tx1"/>
                          </a:solidFill>
                          <a:effectLst/>
                          <a:latin typeface="+mn-lt"/>
                          <a:ea typeface="Times New Roman" panose="02020603050405020304" pitchFamily="18" charset="0"/>
                          <a:cs typeface="Mangal" panose="02040503050203030202" pitchFamily="18" charset="0"/>
                        </a:rPr>
                        <a:t>120</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7945">
                        <a:spcAft>
                          <a:spcPts val="0"/>
                        </a:spcAft>
                      </a:pPr>
                      <a:r>
                        <a:rPr lang="en-US" sz="1200" dirty="0">
                          <a:solidFill>
                            <a:schemeClr val="tx1"/>
                          </a:solidFill>
                          <a:effectLst/>
                          <a:latin typeface="+mn-lt"/>
                          <a:ea typeface="Times New Roman" panose="02020603050405020304" pitchFamily="18" charset="0"/>
                          <a:cs typeface="Mangal" panose="02040503050203030202" pitchFamily="18" charset="0"/>
                        </a:rPr>
                        <a:t> </a:t>
                      </a:r>
                      <a:endParaRPr lang="en-IN" sz="1100" dirty="0">
                        <a:solidFill>
                          <a:schemeClr val="tx1"/>
                        </a:solidFill>
                        <a:effectLst/>
                        <a:latin typeface="+mn-lt"/>
                        <a:ea typeface="Times New Roman" panose="02020603050405020304" pitchFamily="18" charset="0"/>
                        <a:cs typeface="Mangal" panose="02040503050203030202"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3901779"/>
                  </a:ext>
                </a:extLst>
              </a:tr>
            </a:tbl>
          </a:graphicData>
        </a:graphic>
      </p:graphicFrame>
    </p:spTree>
    <p:extLst>
      <p:ext uri="{BB962C8B-B14F-4D97-AF65-F5344CB8AC3E}">
        <p14:creationId xmlns:p14="http://schemas.microsoft.com/office/powerpoint/2010/main" val="2436882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69156" y="136526"/>
            <a:ext cx="9256888" cy="5409173"/>
          </a:xfrm>
          <a:prstGeom prst="rect">
            <a:avLst/>
          </a:prstGeom>
        </p:spPr>
        <p:txBody>
          <a:bodyPr wrap="square">
            <a:spAutoFit/>
          </a:bodyPr>
          <a:lstStyle/>
          <a:p>
            <a:pPr marL="342900" lvl="0" indent="-342900" algn="just">
              <a:buFont typeface="+mj-lt"/>
              <a:buAutoNum type="arabicPeriod" startAt="6"/>
            </a:pPr>
            <a:r>
              <a:rPr lang="en-US" sz="1600" b="1" dirty="0"/>
              <a:t>The engineer and society: Apply reasoning informed by the contextual knowledge to assess societal, health, safety, legal and cultural issues and the consequent responsibilities relevant to the professional engineering practice.</a:t>
            </a:r>
          </a:p>
          <a:p>
            <a:pPr marL="228600" lvl="0" indent="-228600" algn="just">
              <a:buFont typeface="+mj-lt"/>
              <a:buAutoNum type="arabicPeriod" startAt="6"/>
            </a:pPr>
            <a:endParaRPr lang="en-US" sz="1000" b="1" dirty="0"/>
          </a:p>
          <a:p>
            <a:pPr marL="342900" lvl="0" indent="-342900">
              <a:buFont typeface="+mj-lt"/>
              <a:buAutoNum type="arabicPeriod" startAt="6"/>
            </a:pPr>
            <a:r>
              <a:rPr lang="en-US" sz="1600" b="1" dirty="0"/>
              <a:t>Environment and sustainability: Understand the impact of the professional engineering solutions in societal and environmental contexts, and demonstrate the knowledge of, and need for sustainable development.</a:t>
            </a:r>
          </a:p>
          <a:p>
            <a:pPr marL="228600" lvl="0" indent="-228600">
              <a:buFont typeface="+mj-lt"/>
              <a:buAutoNum type="arabicPeriod" startAt="6"/>
            </a:pPr>
            <a:endParaRPr lang="en-IN" sz="800" b="1" dirty="0"/>
          </a:p>
          <a:p>
            <a:pPr marL="342900" lvl="0" indent="-342900">
              <a:buFont typeface="+mj-lt"/>
              <a:buAutoNum type="arabicPeriod" startAt="6"/>
            </a:pPr>
            <a:r>
              <a:rPr lang="en-US" sz="1600" b="1" dirty="0"/>
              <a:t>Ethics: Apply ethical principles and commit to professional ethics and responsibilities and norms of the engineering practice.</a:t>
            </a:r>
          </a:p>
          <a:p>
            <a:pPr marL="228600" lvl="0" indent="-228600">
              <a:buFont typeface="+mj-lt"/>
              <a:buAutoNum type="arabicPeriod" startAt="6"/>
            </a:pPr>
            <a:endParaRPr lang="en-IN" sz="1000" b="1" dirty="0"/>
          </a:p>
          <a:p>
            <a:pPr marL="342900" lvl="0" indent="-342900">
              <a:buFont typeface="+mj-lt"/>
              <a:buAutoNum type="arabicPeriod" startAt="6"/>
            </a:pPr>
            <a:r>
              <a:rPr lang="en-US" sz="1600" b="1" dirty="0"/>
              <a:t>Individual and team work: Function effectively as an individual, and as a member or leader in diverse teams, and in multidisciplinary settings.</a:t>
            </a:r>
            <a:endParaRPr lang="en-IN" sz="1600" b="1" dirty="0"/>
          </a:p>
          <a:p>
            <a:pPr marL="228600" lvl="0" indent="-228600">
              <a:buFont typeface="+mj-lt"/>
              <a:buAutoNum type="arabicPeriod" startAt="6"/>
            </a:pPr>
            <a:endParaRPr lang="en-US" sz="1050" b="1" dirty="0"/>
          </a:p>
          <a:p>
            <a:pPr marL="342900" lvl="0" indent="-342900">
              <a:buFont typeface="+mj-lt"/>
              <a:buAutoNum type="arabicPeriod" startAt="6"/>
            </a:pPr>
            <a:r>
              <a:rPr lang="en-US" sz="1600" b="1" dirty="0"/>
              <a:t>Communication: Communicate effectively on complex engineering activities with the engineering community and with society at large, such as, being able to comprehend and write effective reports and design documentation, make effective presentations, and give and receive clear instructions.</a:t>
            </a:r>
            <a:endParaRPr lang="en-IN" sz="1600" b="1" dirty="0"/>
          </a:p>
          <a:p>
            <a:pPr marL="228600" lvl="0" indent="-228600">
              <a:buFont typeface="+mj-lt"/>
              <a:buAutoNum type="arabicPeriod" startAt="6"/>
            </a:pPr>
            <a:endParaRPr lang="en-US" sz="1000" b="1" dirty="0"/>
          </a:p>
          <a:p>
            <a:pPr marL="342900" lvl="0" indent="-342900">
              <a:buFont typeface="+mj-lt"/>
              <a:buAutoNum type="arabicPeriod" startAt="6"/>
            </a:pPr>
            <a:r>
              <a:rPr lang="en-US" sz="1600" b="1" dirty="0"/>
              <a:t>Project management and finance: Demonstrate knowledge and understanding of the engineering and management principles and apply these to one’s own work, as a member and leader in a team, to manage projects and in multidisciplinary environments. </a:t>
            </a:r>
            <a:endParaRPr lang="en-IN" sz="1600" b="1" dirty="0"/>
          </a:p>
          <a:p>
            <a:pPr marL="228600" lvl="0" indent="-228600">
              <a:buFont typeface="+mj-lt"/>
              <a:buAutoNum type="arabicPeriod" startAt="6"/>
            </a:pPr>
            <a:endParaRPr lang="en-US" sz="900" b="1" dirty="0"/>
          </a:p>
          <a:p>
            <a:pPr marL="342900" lvl="0" indent="-342900">
              <a:buFont typeface="+mj-lt"/>
              <a:buAutoNum type="arabicPeriod" startAt="6"/>
            </a:pPr>
            <a:r>
              <a:rPr lang="en-US" sz="1600" b="1" dirty="0"/>
              <a:t>Life-long learning: Recognize the need for, and have the preparation and ability to engage in independent and life-long learning in the broadest context of technological change.</a:t>
            </a:r>
            <a:endParaRPr lang="en-IN" sz="1600" b="1" dirty="0"/>
          </a:p>
        </p:txBody>
      </p:sp>
      <p:sp>
        <p:nvSpPr>
          <p:cNvPr id="4" name="Slide Number Placeholder 3">
            <a:extLst>
              <a:ext uri="{FF2B5EF4-FFF2-40B4-BE49-F238E27FC236}">
                <a16:creationId xmlns:a16="http://schemas.microsoft.com/office/drawing/2014/main" id="{C654C211-B55C-4572-AB02-67DB352581DC}"/>
              </a:ext>
            </a:extLst>
          </p:cNvPr>
          <p:cNvSpPr>
            <a:spLocks noGrp="1"/>
          </p:cNvSpPr>
          <p:nvPr>
            <p:ph type="sldNum" sz="quarter" idx="12"/>
          </p:nvPr>
        </p:nvSpPr>
        <p:spPr/>
        <p:txBody>
          <a:bodyPr/>
          <a:lstStyle/>
          <a:p>
            <a:fld id="{422658B8-A02A-475D-9AE9-842168B0879B}" type="slidenum">
              <a:rPr lang="en-IN" smtClean="0"/>
              <a:t>13</a:t>
            </a:fld>
            <a:endParaRPr lang="en-IN" dirty="0"/>
          </a:p>
        </p:txBody>
      </p:sp>
      <p:sp>
        <p:nvSpPr>
          <p:cNvPr id="3" name="Rectangle 2">
            <a:extLst>
              <a:ext uri="{FF2B5EF4-FFF2-40B4-BE49-F238E27FC236}">
                <a16:creationId xmlns:a16="http://schemas.microsoft.com/office/drawing/2014/main" id="{8363539A-9192-4835-8CCC-D5D72A9F2E2E}"/>
              </a:ext>
            </a:extLst>
          </p:cNvPr>
          <p:cNvSpPr/>
          <p:nvPr/>
        </p:nvSpPr>
        <p:spPr>
          <a:xfrm>
            <a:off x="1491049" y="136526"/>
            <a:ext cx="10124302" cy="569586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288841695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9067B-6F94-459B-85DA-FCE2344EFC5A}"/>
              </a:ext>
            </a:extLst>
          </p:cNvPr>
          <p:cNvSpPr>
            <a:spLocks noGrp="1"/>
          </p:cNvSpPr>
          <p:nvPr>
            <p:ph type="title"/>
          </p:nvPr>
        </p:nvSpPr>
        <p:spPr>
          <a:xfrm>
            <a:off x="838200" y="365126"/>
            <a:ext cx="10515600" cy="537986"/>
          </a:xfrm>
        </p:spPr>
        <p:txBody>
          <a:bodyPr>
            <a:normAutofit fontScale="90000"/>
          </a:bodyPr>
          <a:lstStyle/>
          <a:p>
            <a:r>
              <a:rPr lang="en-US" dirty="0"/>
              <a:t>					Q &amp;A</a:t>
            </a:r>
            <a:endParaRPr lang="en-IN" dirty="0"/>
          </a:p>
        </p:txBody>
      </p:sp>
      <p:sp>
        <p:nvSpPr>
          <p:cNvPr id="3" name="Content Placeholder 2">
            <a:extLst>
              <a:ext uri="{FF2B5EF4-FFF2-40B4-BE49-F238E27FC236}">
                <a16:creationId xmlns:a16="http://schemas.microsoft.com/office/drawing/2014/main" id="{44E7A9CD-2333-46B5-8150-0824811B6E06}"/>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lgn="ctr">
              <a:buNone/>
            </a:pPr>
            <a:r>
              <a:rPr lang="en-US" dirty="0"/>
              <a:t>THANK YOU</a:t>
            </a:r>
          </a:p>
          <a:p>
            <a:pPr marL="0" indent="0" algn="ctr">
              <a:buNone/>
            </a:pPr>
            <a:r>
              <a:rPr lang="en-US" dirty="0"/>
              <a:t>ALL THE BEST</a:t>
            </a:r>
          </a:p>
          <a:p>
            <a:pPr marL="0" indent="0" algn="ctr">
              <a:buNone/>
            </a:pPr>
            <a:r>
              <a:rPr lang="en-US" dirty="0"/>
              <a:t>WELCOME YOUR FEEDBACK</a:t>
            </a:r>
            <a:endParaRPr lang="en-IN" dirty="0"/>
          </a:p>
        </p:txBody>
      </p:sp>
      <p:sp>
        <p:nvSpPr>
          <p:cNvPr id="4" name="Slide Number Placeholder 3">
            <a:extLst>
              <a:ext uri="{FF2B5EF4-FFF2-40B4-BE49-F238E27FC236}">
                <a16:creationId xmlns:a16="http://schemas.microsoft.com/office/drawing/2014/main" id="{7DBD4F41-959D-4A65-8F48-6982CCBA20D3}"/>
              </a:ext>
            </a:extLst>
          </p:cNvPr>
          <p:cNvSpPr>
            <a:spLocks noGrp="1"/>
          </p:cNvSpPr>
          <p:nvPr>
            <p:ph type="sldNum" sz="quarter" idx="12"/>
          </p:nvPr>
        </p:nvSpPr>
        <p:spPr/>
        <p:txBody>
          <a:bodyPr/>
          <a:lstStyle/>
          <a:p>
            <a:fld id="{71EC9CE2-5AEF-428F-9B76-4FE97200EC74}" type="slidenum">
              <a:rPr lang="en-IN" smtClean="0"/>
              <a:t>130</a:t>
            </a:fld>
            <a:endParaRPr lang="en-IN" dirty="0"/>
          </a:p>
        </p:txBody>
      </p:sp>
    </p:spTree>
    <p:extLst>
      <p:ext uri="{BB962C8B-B14F-4D97-AF65-F5344CB8AC3E}">
        <p14:creationId xmlns:p14="http://schemas.microsoft.com/office/powerpoint/2010/main" val="16446461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5CC4D-164D-37C1-CBB6-3DB94393D97B}"/>
              </a:ext>
            </a:extLst>
          </p:cNvPr>
          <p:cNvSpPr>
            <a:spLocks noGrp="1"/>
          </p:cNvSpPr>
          <p:nvPr>
            <p:ph type="title"/>
          </p:nvPr>
        </p:nvSpPr>
        <p:spPr>
          <a:xfrm>
            <a:off x="838200" y="365125"/>
            <a:ext cx="10515600" cy="700277"/>
          </a:xfrm>
        </p:spPr>
        <p:txBody>
          <a:bodyPr/>
          <a:lstStyle/>
          <a:p>
            <a:pPr algn="ctr"/>
            <a:r>
              <a:rPr lang="en-IN" dirty="0"/>
              <a:t>GAPC 4.0</a:t>
            </a:r>
          </a:p>
        </p:txBody>
      </p:sp>
      <p:sp>
        <p:nvSpPr>
          <p:cNvPr id="3" name="Content Placeholder 2">
            <a:extLst>
              <a:ext uri="{FF2B5EF4-FFF2-40B4-BE49-F238E27FC236}">
                <a16:creationId xmlns:a16="http://schemas.microsoft.com/office/drawing/2014/main" id="{88101046-DD3B-CD81-9806-88BB5852A4D0}"/>
              </a:ext>
            </a:extLst>
          </p:cNvPr>
          <p:cNvSpPr>
            <a:spLocks noGrp="1"/>
          </p:cNvSpPr>
          <p:nvPr>
            <p:ph idx="1"/>
          </p:nvPr>
        </p:nvSpPr>
        <p:spPr>
          <a:xfrm>
            <a:off x="838200" y="897622"/>
            <a:ext cx="10515600" cy="5595253"/>
          </a:xfrm>
        </p:spPr>
        <p:txBody>
          <a:bodyPr>
            <a:normAutofit fontScale="70000" lnSpcReduction="20000"/>
          </a:bodyPr>
          <a:lstStyle/>
          <a:p>
            <a:pPr marL="0" indent="0">
              <a:lnSpc>
                <a:spcPct val="107000"/>
              </a:lnSpc>
              <a:spcAft>
                <a:spcPts val="800"/>
              </a:spcAft>
              <a:buNone/>
            </a:pPr>
            <a:r>
              <a:rPr lang="en-IN" sz="2900" b="1" kern="0" dirty="0">
                <a:solidFill>
                  <a:srgbClr val="953634"/>
                </a:solidFill>
                <a:effectLst/>
                <a:latin typeface="Calibri Light" panose="020F0302020204030204" pitchFamily="34" charset="0"/>
                <a:ea typeface="Calibri" panose="020F0502020204030204" pitchFamily="34" charset="0"/>
                <a:cs typeface="Times New Roman" panose="02020603050405020304" pitchFamily="18" charset="0"/>
              </a:rPr>
              <a:t>KB ‐ Knowledge base for engineering	</a:t>
            </a:r>
            <a:r>
              <a:rPr lang="en-IN" sz="2900" b="1" kern="0" dirty="0">
                <a:effectLst/>
                <a:latin typeface="Calibri Light" panose="020F0302020204030204" pitchFamily="34" charset="0"/>
                <a:ea typeface="Calibri" panose="020F0502020204030204" pitchFamily="34" charset="0"/>
                <a:cs typeface="Times New Roman" panose="02020603050405020304" pitchFamily="18" charset="0"/>
              </a:rPr>
              <a:t>Competence  in knowledge and application of  university-level mathematics, </a:t>
            </a:r>
            <a:r>
              <a:rPr lang="en-IN" sz="2900" b="1" i="1" kern="0" dirty="0">
                <a:solidFill>
                  <a:srgbClr val="7030A0"/>
                </a:solidFill>
                <a:effectLst/>
                <a:latin typeface="Calibri Light" panose="020F0302020204030204" pitchFamily="34" charset="0"/>
                <a:ea typeface="Calibri" panose="020F0502020204030204" pitchFamily="34" charset="0"/>
                <a:cs typeface="Times New Roman" panose="02020603050405020304" pitchFamily="18" charset="0"/>
              </a:rPr>
              <a:t>natural sciences,</a:t>
            </a:r>
            <a:r>
              <a:rPr lang="en-IN" sz="2900" b="1" kern="0" dirty="0">
                <a:solidFill>
                  <a:srgbClr val="7030A0"/>
                </a:solidFill>
                <a:effectLst/>
                <a:latin typeface="Calibri Light" panose="020F0302020204030204" pitchFamily="34" charset="0"/>
                <a:ea typeface="Calibri" panose="020F0502020204030204" pitchFamily="34" charset="0"/>
                <a:cs typeface="Times New Roman" panose="02020603050405020304" pitchFamily="18" charset="0"/>
              </a:rPr>
              <a:t> </a:t>
            </a:r>
            <a:r>
              <a:rPr lang="en-IN" sz="2900" b="1" kern="0" dirty="0">
                <a:effectLst/>
                <a:latin typeface="Calibri Light" panose="020F0302020204030204" pitchFamily="34" charset="0"/>
                <a:ea typeface="Calibri" panose="020F0502020204030204" pitchFamily="34" charset="0"/>
                <a:cs typeface="Times New Roman" panose="02020603050405020304" pitchFamily="18" charset="0"/>
              </a:rPr>
              <a:t>engineering fundamentals, and specialized engineering knowledge appropriate to the program </a:t>
            </a:r>
            <a:endParaRPr lang="en-IN" sz="2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2900" b="1" kern="0" dirty="0">
                <a:solidFill>
                  <a:srgbClr val="953634"/>
                </a:solidFill>
                <a:effectLst/>
                <a:latin typeface="Calibri Light" panose="020F0302020204030204" pitchFamily="34" charset="0"/>
                <a:ea typeface="Calibri" panose="020F0502020204030204" pitchFamily="34" charset="0"/>
                <a:cs typeface="Times New Roman" panose="02020603050405020304" pitchFamily="18" charset="0"/>
              </a:rPr>
              <a:t>PA ‐ Problem analysis</a:t>
            </a:r>
            <a:r>
              <a:rPr lang="en-IN" sz="2900" kern="100" dirty="0">
                <a:solidFill>
                  <a:srgbClr val="953634"/>
                </a:solidFill>
                <a:latin typeface="Calibri" panose="020F0502020204030204" pitchFamily="34" charset="0"/>
                <a:ea typeface="Calibri" panose="020F0502020204030204" pitchFamily="34" charset="0"/>
                <a:cs typeface="Times New Roman" panose="02020603050405020304" pitchFamily="18" charset="0"/>
              </a:rPr>
              <a:t>	</a:t>
            </a:r>
            <a:r>
              <a:rPr lang="en-IN" sz="2900" b="1" kern="0" dirty="0">
                <a:effectLst/>
                <a:latin typeface="Calibri Light" panose="020F0302020204030204" pitchFamily="34" charset="0"/>
                <a:ea typeface="Calibri" panose="020F0502020204030204" pitchFamily="34" charset="0"/>
                <a:cs typeface="Times New Roman" panose="02020603050405020304" pitchFamily="18" charset="0"/>
              </a:rPr>
              <a:t>Ability to use appropriate knowledge and skills to identify, formulate, analyze, and solve complex engineering problems and reach substantiated conclusions</a:t>
            </a:r>
            <a:endParaRPr lang="en-IN" sz="2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2900" b="1" kern="0" dirty="0">
                <a:solidFill>
                  <a:srgbClr val="953634"/>
                </a:solidFill>
                <a:effectLst/>
                <a:latin typeface="Calibri Light" panose="020F0302020204030204" pitchFamily="34" charset="0"/>
                <a:ea typeface="Calibri" panose="020F0502020204030204" pitchFamily="34" charset="0"/>
                <a:cs typeface="Times New Roman" panose="02020603050405020304" pitchFamily="18" charset="0"/>
              </a:rPr>
              <a:t>IN – Investigation	</a:t>
            </a:r>
            <a:r>
              <a:rPr lang="en-IN" sz="2900" b="1" kern="0" dirty="0">
                <a:effectLst/>
                <a:latin typeface="Calibri Light" panose="020F0302020204030204" pitchFamily="34" charset="0"/>
                <a:ea typeface="Calibri" panose="020F0502020204030204" pitchFamily="34" charset="0"/>
                <a:cs typeface="Times New Roman" panose="02020603050405020304" pitchFamily="18" charset="0"/>
              </a:rPr>
              <a:t>Ability to conduct investigations of complex problems by methods that include appropriate experiments, analysis and interpretation of data and synthesis of information in order to reach valid conclusions.</a:t>
            </a:r>
            <a:endParaRPr lang="en-IN" sz="2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2900" b="1" kern="0" dirty="0">
                <a:solidFill>
                  <a:srgbClr val="953634"/>
                </a:solidFill>
                <a:effectLst/>
                <a:latin typeface="Calibri Light" panose="020F0302020204030204" pitchFamily="34" charset="0"/>
                <a:ea typeface="Calibri" panose="020F0502020204030204" pitchFamily="34" charset="0"/>
                <a:cs typeface="Times New Roman" panose="02020603050405020304" pitchFamily="18" charset="0"/>
              </a:rPr>
              <a:t>DE – Design</a:t>
            </a:r>
            <a:r>
              <a:rPr lang="en-IN" sz="2900" b="1" kern="100" dirty="0">
                <a:solidFill>
                  <a:srgbClr val="953634"/>
                </a:solidFill>
                <a:effectLst/>
                <a:latin typeface="Calibri" panose="020F0502020204030204" pitchFamily="34" charset="0"/>
                <a:ea typeface="Calibri" panose="020F0502020204030204" pitchFamily="34" charset="0"/>
                <a:cs typeface="Times New Roman" panose="02020603050405020304" pitchFamily="18" charset="0"/>
              </a:rPr>
              <a:t>	</a:t>
            </a:r>
            <a:r>
              <a:rPr lang="en-IN" sz="2900" b="1" kern="0" dirty="0">
                <a:effectLst/>
                <a:latin typeface="Calibri Light" panose="020F0302020204030204" pitchFamily="34" charset="0"/>
                <a:ea typeface="Calibri" panose="020F0502020204030204" pitchFamily="34" charset="0"/>
                <a:cs typeface="Times New Roman" panose="02020603050405020304" pitchFamily="18" charset="0"/>
              </a:rPr>
              <a:t>Ability to design solutions for complex, open‐ended engineering problems and to design systems, components or processes that meet specified needs with appropriate attention to health and safety risks, applicable standards, economic, environmental, cultural and societal considerations </a:t>
            </a:r>
            <a:endParaRPr lang="en-IN" sz="2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2900" b="1" kern="0" dirty="0">
                <a:solidFill>
                  <a:srgbClr val="953634"/>
                </a:solidFill>
                <a:effectLst/>
                <a:latin typeface="Calibri Light" panose="020F0302020204030204" pitchFamily="34" charset="0"/>
                <a:ea typeface="Calibri" panose="020F0502020204030204" pitchFamily="34" charset="0"/>
                <a:cs typeface="Times New Roman" panose="02020603050405020304" pitchFamily="18" charset="0"/>
              </a:rPr>
              <a:t>ET ‐ Use of engineering tools</a:t>
            </a:r>
            <a:r>
              <a:rPr lang="en-IN" sz="2900" kern="100" dirty="0">
                <a:solidFill>
                  <a:srgbClr val="953634"/>
                </a:solidFill>
                <a:latin typeface="Calibri" panose="020F0502020204030204" pitchFamily="34" charset="0"/>
                <a:ea typeface="Calibri" panose="020F0502020204030204" pitchFamily="34" charset="0"/>
                <a:cs typeface="Times New Roman" panose="02020603050405020304" pitchFamily="18" charset="0"/>
              </a:rPr>
              <a:t>	</a:t>
            </a:r>
            <a:r>
              <a:rPr lang="en-IN" sz="2900" b="1" kern="0" dirty="0">
                <a:effectLst/>
                <a:latin typeface="Calibri Light" panose="020F0302020204030204" pitchFamily="34" charset="0"/>
                <a:ea typeface="Calibri" panose="020F0502020204030204" pitchFamily="34" charset="0"/>
                <a:cs typeface="Times New Roman" panose="02020603050405020304" pitchFamily="18" charset="0"/>
              </a:rPr>
              <a:t>Ability to create, select, adapt, and extend appropriate techniques, resources, and modern engineering tools to a range of engineering activities, from simple to complex, with an understanding of the associated limitations.</a:t>
            </a:r>
            <a:endParaRPr lang="en-IN" sz="29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
        <p:nvSpPr>
          <p:cNvPr id="4" name="Slide Number Placeholder 3">
            <a:extLst>
              <a:ext uri="{FF2B5EF4-FFF2-40B4-BE49-F238E27FC236}">
                <a16:creationId xmlns:a16="http://schemas.microsoft.com/office/drawing/2014/main" id="{964C5ED5-484B-9A37-FF75-2DA101A34EDD}"/>
              </a:ext>
            </a:extLst>
          </p:cNvPr>
          <p:cNvSpPr>
            <a:spLocks noGrp="1"/>
          </p:cNvSpPr>
          <p:nvPr>
            <p:ph type="sldNum" sz="quarter" idx="12"/>
          </p:nvPr>
        </p:nvSpPr>
        <p:spPr/>
        <p:txBody>
          <a:bodyPr/>
          <a:lstStyle/>
          <a:p>
            <a:fld id="{71EC9CE2-5AEF-428F-9B76-4FE97200EC74}" type="slidenum">
              <a:rPr lang="en-IN" smtClean="0"/>
              <a:t>14</a:t>
            </a:fld>
            <a:endParaRPr lang="en-IN" dirty="0"/>
          </a:p>
        </p:txBody>
      </p:sp>
      <p:sp>
        <p:nvSpPr>
          <p:cNvPr id="5" name="Rectangle 4">
            <a:extLst>
              <a:ext uri="{FF2B5EF4-FFF2-40B4-BE49-F238E27FC236}">
                <a16:creationId xmlns:a16="http://schemas.microsoft.com/office/drawing/2014/main" id="{59C85C33-DBBA-3FDF-6FF8-458FDC74C2A8}"/>
              </a:ext>
            </a:extLst>
          </p:cNvPr>
          <p:cNvSpPr/>
          <p:nvPr/>
        </p:nvSpPr>
        <p:spPr>
          <a:xfrm>
            <a:off x="503339" y="365125"/>
            <a:ext cx="11090246" cy="5851117"/>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212991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55589-1D3F-8F3D-D1A7-D28DBEB60246}"/>
              </a:ext>
            </a:extLst>
          </p:cNvPr>
          <p:cNvSpPr>
            <a:spLocks noGrp="1"/>
          </p:cNvSpPr>
          <p:nvPr>
            <p:ph type="title"/>
          </p:nvPr>
        </p:nvSpPr>
        <p:spPr>
          <a:xfrm>
            <a:off x="838200" y="365125"/>
            <a:ext cx="10515600" cy="180159"/>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995F1688-94D5-8BD1-D017-5E3AE7C353F4}"/>
              </a:ext>
            </a:extLst>
          </p:cNvPr>
          <p:cNvSpPr>
            <a:spLocks noGrp="1"/>
          </p:cNvSpPr>
          <p:nvPr>
            <p:ph idx="1"/>
          </p:nvPr>
        </p:nvSpPr>
        <p:spPr>
          <a:xfrm>
            <a:off x="838200" y="620785"/>
            <a:ext cx="10515600" cy="5872090"/>
          </a:xfrm>
        </p:spPr>
        <p:txBody>
          <a:bodyPr>
            <a:normAutofit fontScale="62500" lnSpcReduction="20000"/>
          </a:bodyPr>
          <a:lstStyle/>
          <a:p>
            <a:pPr marL="0" indent="0">
              <a:lnSpc>
                <a:spcPct val="107000"/>
              </a:lnSpc>
              <a:spcAft>
                <a:spcPts val="800"/>
              </a:spcAft>
              <a:buNone/>
            </a:pPr>
            <a:endParaRPr lang="en-IN" sz="2500" b="1" kern="0" dirty="0">
              <a:solidFill>
                <a:srgbClr val="953634"/>
              </a:solidFill>
              <a:effectLst/>
              <a:ea typeface="Calibri" panose="020F0502020204030204" pitchFamily="34" charset="0"/>
              <a:cs typeface="PalatinoLinotype-Bold"/>
            </a:endParaRPr>
          </a:p>
          <a:p>
            <a:pPr marL="0" indent="0">
              <a:lnSpc>
                <a:spcPct val="107000"/>
              </a:lnSpc>
              <a:spcAft>
                <a:spcPts val="800"/>
              </a:spcAft>
              <a:buNone/>
            </a:pPr>
            <a:r>
              <a:rPr lang="en-IN" sz="2500" b="1" kern="0" dirty="0">
                <a:solidFill>
                  <a:srgbClr val="953634"/>
                </a:solidFill>
                <a:effectLst/>
                <a:ea typeface="Calibri" panose="020F0502020204030204" pitchFamily="34" charset="0"/>
                <a:cs typeface="PalatinoLinotype-Bold"/>
              </a:rPr>
              <a:t>6. IT ‐ Individual and team work	</a:t>
            </a:r>
            <a:r>
              <a:rPr lang="en-IN" sz="2500" b="1" kern="0" dirty="0">
                <a:solidFill>
                  <a:srgbClr val="000000"/>
                </a:solidFill>
                <a:effectLst/>
                <a:ea typeface="Calibri" panose="020F0502020204030204" pitchFamily="34" charset="0"/>
                <a:cs typeface="Calibri" panose="020F0502020204030204" pitchFamily="34" charset="0"/>
              </a:rPr>
              <a:t>Ability to work effectively as a member and leader in teams, preferably in a multi‐disciplinary setting.</a:t>
            </a:r>
            <a:endParaRPr lang="en-IN" sz="2500" b="1" kern="1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2500" b="1" kern="0" dirty="0">
                <a:solidFill>
                  <a:srgbClr val="953634"/>
                </a:solidFill>
                <a:effectLst/>
                <a:ea typeface="Calibri" panose="020F0502020204030204" pitchFamily="34" charset="0"/>
                <a:cs typeface="PalatinoLinotype-Bold"/>
              </a:rPr>
              <a:t>7. CS ‐ Communication skills	</a:t>
            </a:r>
            <a:r>
              <a:rPr lang="en-IN" sz="2500" b="1" kern="0" dirty="0">
                <a:solidFill>
                  <a:srgbClr val="000000"/>
                </a:solidFill>
                <a:effectLst/>
                <a:ea typeface="Calibri" panose="020F0502020204030204" pitchFamily="34" charset="0"/>
                <a:cs typeface="Calibri" panose="020F0502020204030204" pitchFamily="34" charset="0"/>
              </a:rPr>
              <a:t>Ability to communicate complex engineering concepts within the profession and with society at large. Such abilities include reading, writing, speaking and listening, and the ability to comprehend and write effective reports and design documentation, and to give and effectively respond to clear instructions</a:t>
            </a:r>
            <a:endParaRPr lang="en-IN" sz="2500" b="1" kern="1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2500" b="1" kern="0" dirty="0">
                <a:solidFill>
                  <a:srgbClr val="953634"/>
                </a:solidFill>
                <a:effectLst/>
                <a:ea typeface="Calibri" panose="020F0502020204030204" pitchFamily="34" charset="0"/>
                <a:cs typeface="PalatinoLinotype-Bold"/>
              </a:rPr>
              <a:t>8. PR – Professionalism	</a:t>
            </a:r>
            <a:r>
              <a:rPr lang="en-IN" sz="2500" b="1" kern="0" dirty="0">
                <a:solidFill>
                  <a:srgbClr val="000000"/>
                </a:solidFill>
                <a:effectLst/>
                <a:ea typeface="Calibri" panose="020F0502020204030204" pitchFamily="34" charset="0"/>
                <a:cs typeface="Calibri" panose="020F0502020204030204" pitchFamily="34" charset="0"/>
              </a:rPr>
              <a:t>Understanding of the roles and responsibilities of the Professional Engineer in society, especially the primary role of protection of the public and the public interest.</a:t>
            </a:r>
            <a:endParaRPr lang="en-IN" sz="2500" b="1" kern="1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2500" b="1" kern="0" dirty="0">
                <a:solidFill>
                  <a:srgbClr val="000000"/>
                </a:solidFill>
                <a:effectLst/>
                <a:ea typeface="Calibri" panose="020F0502020204030204" pitchFamily="34" charset="0"/>
                <a:cs typeface="Calibri" panose="020F0502020204030204" pitchFamily="34" charset="0"/>
              </a:rPr>
              <a:t> </a:t>
            </a:r>
            <a:r>
              <a:rPr lang="en-IN" sz="2500" b="1" kern="0" dirty="0">
                <a:solidFill>
                  <a:srgbClr val="953634"/>
                </a:solidFill>
                <a:effectLst/>
                <a:ea typeface="Calibri" panose="020F0502020204030204" pitchFamily="34" charset="0"/>
                <a:cs typeface="PalatinoLinotype-Bold"/>
              </a:rPr>
              <a:t>9. IE ‐ Impact of engineering on society and the environment	</a:t>
            </a:r>
            <a:r>
              <a:rPr lang="en-IN" sz="2500" b="1" kern="0" dirty="0">
                <a:solidFill>
                  <a:srgbClr val="000000"/>
                </a:solidFill>
                <a:effectLst/>
                <a:ea typeface="Calibri" panose="020F0502020204030204" pitchFamily="34" charset="0"/>
                <a:cs typeface="Calibri" panose="020F0502020204030204" pitchFamily="34" charset="0"/>
              </a:rPr>
              <a:t>Ability to analyze social and environmental aspects of engineering activities. Such abilities include an understanding of the interactions that engineering has with the economic, social, health, safety, legal, and cultural aspects of society; the uncertainties in the prediction of such interactions; and the concepts of sustainable design and development.</a:t>
            </a:r>
            <a:endParaRPr lang="en-IN" sz="2500" b="1" kern="1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2500" b="1" kern="0" dirty="0">
                <a:solidFill>
                  <a:srgbClr val="000000"/>
                </a:solidFill>
                <a:effectLst/>
                <a:ea typeface="Calibri" panose="020F0502020204030204" pitchFamily="34" charset="0"/>
                <a:cs typeface="Calibri" panose="020F0502020204030204" pitchFamily="34" charset="0"/>
              </a:rPr>
              <a:t> </a:t>
            </a:r>
            <a:r>
              <a:rPr lang="en-IN" sz="2500" b="1" kern="0" dirty="0">
                <a:solidFill>
                  <a:srgbClr val="953634"/>
                </a:solidFill>
                <a:effectLst/>
                <a:ea typeface="Calibri" panose="020F0502020204030204" pitchFamily="34" charset="0"/>
                <a:cs typeface="PalatinoLinotype-Bold"/>
              </a:rPr>
              <a:t>10. EE ‐ Ethics </a:t>
            </a:r>
            <a:r>
              <a:rPr lang="en-IN" sz="2500" b="1" kern="100" dirty="0">
                <a:ea typeface="Calibri" panose="020F0502020204030204" pitchFamily="34" charset="0"/>
                <a:cs typeface="Times New Roman" panose="02020603050405020304" pitchFamily="18" charset="0"/>
              </a:rPr>
              <a:t>	</a:t>
            </a:r>
            <a:r>
              <a:rPr lang="en-IN" sz="2500" b="1" kern="0" dirty="0">
                <a:solidFill>
                  <a:srgbClr val="000000"/>
                </a:solidFill>
                <a:effectLst/>
                <a:ea typeface="Calibri" panose="020F0502020204030204" pitchFamily="34" charset="0"/>
                <a:cs typeface="Calibri" panose="020F0502020204030204" pitchFamily="34" charset="0"/>
              </a:rPr>
              <a:t>Ability to apply professional ethics, accountability</a:t>
            </a:r>
            <a:endParaRPr lang="en-IN" sz="2500" b="1" kern="1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2500" b="1" kern="0" dirty="0">
                <a:solidFill>
                  <a:srgbClr val="000000"/>
                </a:solidFill>
                <a:effectLst/>
                <a:ea typeface="Calibri" panose="020F0502020204030204" pitchFamily="34" charset="0"/>
                <a:cs typeface="Calibri" panose="020F0502020204030204" pitchFamily="34" charset="0"/>
              </a:rPr>
              <a:t> </a:t>
            </a:r>
            <a:r>
              <a:rPr lang="en-IN" sz="2500" b="1" kern="0" dirty="0">
                <a:solidFill>
                  <a:srgbClr val="953634"/>
                </a:solidFill>
                <a:effectLst/>
                <a:ea typeface="Calibri" panose="020F0502020204030204" pitchFamily="34" charset="0"/>
                <a:cs typeface="PalatinoLinotype-Bold"/>
              </a:rPr>
              <a:t>11. EP ‐ Economics and project management	</a:t>
            </a:r>
            <a:r>
              <a:rPr lang="en-IN" sz="2500" b="1" kern="0" dirty="0">
                <a:solidFill>
                  <a:srgbClr val="000000"/>
                </a:solidFill>
                <a:effectLst/>
                <a:ea typeface="Calibri" panose="020F0502020204030204" pitchFamily="34" charset="0"/>
                <a:cs typeface="Calibri" panose="020F0502020204030204" pitchFamily="34" charset="0"/>
              </a:rPr>
              <a:t>Ability to appropriately incorporate economics and business practices including project, risk and change management into the practice of engineering, and to understand their limitations.</a:t>
            </a:r>
            <a:endParaRPr lang="en-IN" sz="2500" b="1" kern="1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2500" b="1" kern="0" dirty="0">
                <a:solidFill>
                  <a:srgbClr val="000000"/>
                </a:solidFill>
                <a:effectLst/>
                <a:ea typeface="Calibri" panose="020F0502020204030204" pitchFamily="34" charset="0"/>
                <a:cs typeface="Calibri" panose="020F0502020204030204" pitchFamily="34" charset="0"/>
              </a:rPr>
              <a:t> </a:t>
            </a:r>
            <a:r>
              <a:rPr lang="en-IN" sz="2500" b="1" kern="0" dirty="0">
                <a:solidFill>
                  <a:srgbClr val="953634"/>
                </a:solidFill>
                <a:effectLst/>
                <a:ea typeface="Calibri" panose="020F0502020204030204" pitchFamily="34" charset="0"/>
                <a:cs typeface="PalatinoLinotype-Bold"/>
              </a:rPr>
              <a:t>12. LL ‐ Life‐long learning</a:t>
            </a:r>
            <a:r>
              <a:rPr lang="en-IN" sz="2500" b="1" kern="100" dirty="0">
                <a:ea typeface="Calibri" panose="020F0502020204030204" pitchFamily="34" charset="0"/>
                <a:cs typeface="Times New Roman" panose="02020603050405020304" pitchFamily="18" charset="0"/>
              </a:rPr>
              <a:t>	</a:t>
            </a:r>
            <a:r>
              <a:rPr lang="en-IN" sz="2500" b="1" kern="0" dirty="0">
                <a:solidFill>
                  <a:srgbClr val="000000"/>
                </a:solidFill>
                <a:effectLst/>
                <a:ea typeface="Calibri" panose="020F0502020204030204" pitchFamily="34" charset="0"/>
                <a:cs typeface="Calibri" panose="020F0502020204030204" pitchFamily="34" charset="0"/>
              </a:rPr>
              <a:t>Ability to identify and to address educational needs in a changing world to maintain their competence and contribute to the advancement of knowledge.</a:t>
            </a:r>
            <a:endParaRPr lang="en-IN" sz="2500" b="1" kern="100" dirty="0">
              <a:effectLst/>
              <a:ea typeface="Calibri" panose="020F0502020204030204" pitchFamily="34" charset="0"/>
              <a:cs typeface="Times New Roman" panose="02020603050405020304" pitchFamily="18" charset="0"/>
            </a:endParaRPr>
          </a:p>
          <a:p>
            <a:endParaRPr lang="en-IN" dirty="0"/>
          </a:p>
        </p:txBody>
      </p:sp>
      <p:sp>
        <p:nvSpPr>
          <p:cNvPr id="4" name="Slide Number Placeholder 3">
            <a:extLst>
              <a:ext uri="{FF2B5EF4-FFF2-40B4-BE49-F238E27FC236}">
                <a16:creationId xmlns:a16="http://schemas.microsoft.com/office/drawing/2014/main" id="{0F653628-40B8-B100-19F4-1CAD040D5ADA}"/>
              </a:ext>
            </a:extLst>
          </p:cNvPr>
          <p:cNvSpPr>
            <a:spLocks noGrp="1"/>
          </p:cNvSpPr>
          <p:nvPr>
            <p:ph type="sldNum" sz="quarter" idx="12"/>
          </p:nvPr>
        </p:nvSpPr>
        <p:spPr/>
        <p:txBody>
          <a:bodyPr/>
          <a:lstStyle/>
          <a:p>
            <a:fld id="{71EC9CE2-5AEF-428F-9B76-4FE97200EC74}" type="slidenum">
              <a:rPr lang="en-IN" smtClean="0"/>
              <a:t>15</a:t>
            </a:fld>
            <a:endParaRPr lang="en-IN" dirty="0"/>
          </a:p>
        </p:txBody>
      </p:sp>
      <p:sp>
        <p:nvSpPr>
          <p:cNvPr id="5" name="Rectangle 4">
            <a:extLst>
              <a:ext uri="{FF2B5EF4-FFF2-40B4-BE49-F238E27FC236}">
                <a16:creationId xmlns:a16="http://schemas.microsoft.com/office/drawing/2014/main" id="{11C89ACC-31A8-C293-16A0-7E02939BA5F7}"/>
              </a:ext>
            </a:extLst>
          </p:cNvPr>
          <p:cNvSpPr/>
          <p:nvPr/>
        </p:nvSpPr>
        <p:spPr>
          <a:xfrm>
            <a:off x="838200" y="704675"/>
            <a:ext cx="10738607" cy="57882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4478746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420B2-0D34-FB47-6AC4-B14156E53051}"/>
              </a:ext>
            </a:extLst>
          </p:cNvPr>
          <p:cNvSpPr>
            <a:spLocks noGrp="1"/>
          </p:cNvSpPr>
          <p:nvPr>
            <p:ph type="title"/>
          </p:nvPr>
        </p:nvSpPr>
        <p:spPr>
          <a:xfrm>
            <a:off x="838200" y="365126"/>
            <a:ext cx="10515600" cy="315912"/>
          </a:xfrm>
        </p:spPr>
        <p:txBody>
          <a:bodyPr>
            <a:noAutofit/>
          </a:bodyPr>
          <a:lstStyle/>
          <a:p>
            <a:pPr algn="ctr"/>
            <a:r>
              <a:rPr lang="en-IN" sz="3200" dirty="0"/>
              <a:t>Proposed POs</a:t>
            </a:r>
          </a:p>
        </p:txBody>
      </p:sp>
      <p:sp>
        <p:nvSpPr>
          <p:cNvPr id="3" name="Content Placeholder 2">
            <a:extLst>
              <a:ext uri="{FF2B5EF4-FFF2-40B4-BE49-F238E27FC236}">
                <a16:creationId xmlns:a16="http://schemas.microsoft.com/office/drawing/2014/main" id="{C740AC9A-D498-2EA0-7BA5-0DAEF8DA7EEB}"/>
              </a:ext>
            </a:extLst>
          </p:cNvPr>
          <p:cNvSpPr>
            <a:spLocks noGrp="1"/>
          </p:cNvSpPr>
          <p:nvPr>
            <p:ph idx="1"/>
          </p:nvPr>
        </p:nvSpPr>
        <p:spPr>
          <a:xfrm>
            <a:off x="838200" y="788565"/>
            <a:ext cx="10515600" cy="5388398"/>
          </a:xfrm>
        </p:spPr>
        <p:txBody>
          <a:bodyPr>
            <a:normAutofit fontScale="55000" lnSpcReduction="20000"/>
          </a:bodyPr>
          <a:lstStyle/>
          <a:p>
            <a:pPr marL="0" indent="0">
              <a:lnSpc>
                <a:spcPct val="107000"/>
              </a:lnSpc>
              <a:spcAft>
                <a:spcPts val="800"/>
              </a:spcAft>
              <a:buNone/>
            </a:pPr>
            <a:r>
              <a:rPr lang="en-IN" sz="2000" b="1" kern="100" dirty="0">
                <a:effectLst/>
                <a:latin typeface="Calibri Light" panose="020F0302020204030204" pitchFamily="34" charset="0"/>
                <a:ea typeface="Calibri" panose="020F0502020204030204" pitchFamily="34" charset="0"/>
                <a:cs typeface="Times New Roman" panose="02020603050405020304" pitchFamily="18" charset="0"/>
              </a:rPr>
              <a:t>PO1: </a:t>
            </a:r>
            <a:r>
              <a:rPr lang="en-IN" sz="2000" b="1" kern="100" dirty="0">
                <a:effectLst/>
                <a:latin typeface="Calibri Light" panose="020F0302020204030204" pitchFamily="34" charset="0"/>
                <a:ea typeface="Arial Narrow" panose="020B0606020202030204" pitchFamily="34" charset="0"/>
                <a:cs typeface="Times New Roman" panose="02020603050405020304" pitchFamily="18" charset="0"/>
              </a:rPr>
              <a:t>Engineering knowledge: Apply knowledge of mathematics, natural science, computing, engineering fundamentals, and an engineering specialization to the solution of complex engineering problems.</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2000" b="1" kern="100" dirty="0">
                <a:effectLst/>
                <a:latin typeface="Calibri Light" panose="020F0302020204030204" pitchFamily="34" charset="0"/>
                <a:ea typeface="Arial Narrow" panose="020B0606020202030204" pitchFamily="34" charset="0"/>
                <a:cs typeface="Times New Roman" panose="02020603050405020304" pitchFamily="18" charset="0"/>
              </a:rPr>
              <a:t> </a:t>
            </a:r>
            <a:r>
              <a:rPr lang="en-US" sz="2000" b="1" kern="0" dirty="0">
                <a:effectLst/>
                <a:latin typeface="Calibri Light" panose="020F0302020204030204" pitchFamily="34" charset="0"/>
                <a:ea typeface="Times New Roman" panose="02020603050405020304" pitchFamily="18" charset="0"/>
                <a:cs typeface="Times New Roman" panose="02020603050405020304" pitchFamily="18" charset="0"/>
              </a:rPr>
              <a:t>PO2: </a:t>
            </a:r>
            <a:r>
              <a:rPr lang="en-US" sz="2000" b="1" kern="0" dirty="0">
                <a:effectLst/>
                <a:latin typeface="Calibri Light" panose="020F0302020204030204" pitchFamily="34" charset="0"/>
                <a:ea typeface="Arial Narrow" panose="020B0606020202030204" pitchFamily="34" charset="0"/>
                <a:cs typeface="Times New Roman" panose="02020603050405020304" pitchFamily="18" charset="0"/>
              </a:rPr>
              <a:t>Problem analysis: Identify, formulate, review research literature, and analyze complex engineering problems reaching substantiated conclusions.</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000" b="1" kern="0" dirty="0">
                <a:effectLst/>
                <a:latin typeface="Calibri Light" panose="020F0302020204030204" pitchFamily="34" charset="0"/>
                <a:ea typeface="Arial Narrow" panose="020B0606020202030204" pitchFamily="34" charset="0"/>
                <a:cs typeface="Times New Roman" panose="02020603050405020304" pitchFamily="18" charset="0"/>
              </a:rPr>
              <a:t> </a:t>
            </a:r>
            <a:r>
              <a:rPr lang="en-IN" sz="2000" b="1" kern="100" dirty="0">
                <a:effectLst/>
                <a:latin typeface="Calibri Light" panose="020F0302020204030204" pitchFamily="34" charset="0"/>
                <a:ea typeface="Calibri" panose="020F0502020204030204" pitchFamily="34" charset="0"/>
                <a:cs typeface="Times New Roman" panose="02020603050405020304" pitchFamily="18" charset="0"/>
              </a:rPr>
              <a:t>PO3: </a:t>
            </a:r>
            <a:r>
              <a:rPr lang="en-IN" sz="2000" b="1" kern="100" dirty="0">
                <a:effectLst/>
                <a:latin typeface="Calibri Light" panose="020F0302020204030204" pitchFamily="34" charset="0"/>
                <a:ea typeface="Arial Narrow" panose="020B0606020202030204" pitchFamily="34" charset="0"/>
                <a:cs typeface="Times New Roman" panose="02020603050405020304" pitchFamily="18" charset="0"/>
              </a:rPr>
              <a:t>Design and development of solutions: Design creative solutions for complex engineering problems and design system components /processes to meet identified needs with consideration for public health and safety, whole-life cost, net-zero carbon, culture, society, and the environment.</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2000" b="1" kern="100" dirty="0">
                <a:effectLst/>
                <a:latin typeface="Calibri Light" panose="020F0302020204030204" pitchFamily="34" charset="0"/>
                <a:ea typeface="Arial Narrow" panose="020B0606020202030204" pitchFamily="34" charset="0"/>
                <a:cs typeface="Times New Roman" panose="02020603050405020304" pitchFamily="18" charset="0"/>
              </a:rPr>
              <a:t> </a:t>
            </a:r>
            <a:r>
              <a:rPr lang="en-US" sz="2000" b="1" kern="0" dirty="0">
                <a:effectLst/>
                <a:latin typeface="Calibri Light" panose="020F0302020204030204" pitchFamily="34" charset="0"/>
                <a:ea typeface="Times New Roman" panose="02020603050405020304" pitchFamily="18" charset="0"/>
                <a:cs typeface="Times New Roman" panose="02020603050405020304" pitchFamily="18" charset="0"/>
              </a:rPr>
              <a:t>PO4: Conduct investigations of complex problems:  Conduct investigations of complex problems using research-based knowledge including design of experiments, analysis &amp;interpretation of data, and synthesis of information to provide valid conclusions. </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2000" b="1" kern="100" dirty="0">
                <a:effectLst/>
                <a:latin typeface="Calibri Light" panose="020F0302020204030204" pitchFamily="34" charset="0"/>
                <a:ea typeface="Calibri" panose="020F0502020204030204" pitchFamily="34" charset="0"/>
                <a:cs typeface="Times New Roman" panose="02020603050405020304" pitchFamily="18" charset="0"/>
              </a:rPr>
              <a:t> </a:t>
            </a:r>
            <a:r>
              <a:rPr lang="en-IN" sz="2000" b="1" dirty="0">
                <a:solidFill>
                  <a:srgbClr val="000000"/>
                </a:solidFill>
                <a:effectLst/>
                <a:latin typeface="Calibri Light" panose="020F0302020204030204" pitchFamily="34" charset="0"/>
                <a:ea typeface="Calibri" panose="020F0502020204030204" pitchFamily="34" charset="0"/>
              </a:rPr>
              <a:t>PO5: Engineering Tool usage:  </a:t>
            </a:r>
            <a:r>
              <a:rPr lang="en-US" sz="2000" b="1" dirty="0">
                <a:solidFill>
                  <a:srgbClr val="000000"/>
                </a:solidFill>
                <a:effectLst/>
                <a:latin typeface="Calibri Light" panose="020F0302020204030204" pitchFamily="34" charset="0"/>
                <a:ea typeface="Times New Roman" panose="02020603050405020304" pitchFamily="18" charset="0"/>
              </a:rPr>
              <a:t>Create, select, adapt and apply appropriate technologies/techniques, and modern engineering/ IT tools  in solving complex engineering problems</a:t>
            </a:r>
            <a:r>
              <a:rPr lang="en-US" sz="2000" b="1" dirty="0">
                <a:solidFill>
                  <a:srgbClr val="000000"/>
                </a:solidFill>
                <a:effectLst/>
                <a:latin typeface="Calibri Light" panose="020F0302020204030204" pitchFamily="34" charset="0"/>
                <a:ea typeface="Calibri" panose="020F0502020204030204" pitchFamily="34" charset="0"/>
              </a:rPr>
              <a:t> </a:t>
            </a:r>
            <a:endParaRPr lang="en-IN" sz="2000" dirty="0">
              <a:solidFill>
                <a:srgbClr val="000000"/>
              </a:solidFill>
              <a:effectLst/>
              <a:latin typeface="Arial" panose="020B0604020202020204" pitchFamily="34" charset="0"/>
              <a:ea typeface="Calibri" panose="020F0502020204030204" pitchFamily="34" charset="0"/>
            </a:endParaRPr>
          </a:p>
          <a:p>
            <a:pPr marL="0" indent="0">
              <a:lnSpc>
                <a:spcPct val="107000"/>
              </a:lnSpc>
              <a:spcAft>
                <a:spcPts val="800"/>
              </a:spcAft>
              <a:buNone/>
            </a:pPr>
            <a:r>
              <a:rPr lang="en-IN" sz="2000" b="1" kern="100" dirty="0">
                <a:effectLst/>
                <a:latin typeface="Calibri Light" panose="020F0302020204030204" pitchFamily="34" charset="0"/>
                <a:ea typeface="Calibri" panose="020F0502020204030204" pitchFamily="34" charset="0"/>
                <a:cs typeface="Times New Roman" panose="02020603050405020304" pitchFamily="18" charset="0"/>
              </a:rPr>
              <a:t> P</a:t>
            </a:r>
            <a:r>
              <a:rPr lang="en-US" sz="2000" b="1" kern="0" dirty="0">
                <a:effectLst/>
                <a:latin typeface="Calibri Light" panose="020F0302020204030204" pitchFamily="34" charset="0"/>
                <a:ea typeface="Times New Roman" panose="02020603050405020304" pitchFamily="18" charset="0"/>
                <a:cs typeface="Times New Roman" panose="02020603050405020304" pitchFamily="18" charset="0"/>
              </a:rPr>
              <a:t>O6: Impact of Engineering on Society and the environment: </a:t>
            </a:r>
            <a:r>
              <a:rPr lang="en-US" sz="2000" b="1" kern="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Analyze societal and environmental aspects of engineering activities by  </a:t>
            </a:r>
            <a:r>
              <a:rPr lang="en-US" sz="2000" b="1" kern="0" dirty="0">
                <a:effectLst/>
                <a:latin typeface="Calibri Light" panose="020F0302020204030204" pitchFamily="34" charset="0"/>
                <a:ea typeface="Times New Roman" panose="02020603050405020304" pitchFamily="18" charset="0"/>
                <a:cs typeface="Times New Roman" panose="02020603050405020304" pitchFamily="18" charset="0"/>
              </a:rPr>
              <a:t>understanding</a:t>
            </a:r>
            <a:r>
              <a:rPr lang="en-US" sz="2000" b="1" i="1" kern="0" dirty="0">
                <a:solidFill>
                  <a:srgbClr val="7030A0"/>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en-US" sz="2000" b="1" i="1" kern="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the</a:t>
            </a:r>
            <a:r>
              <a:rPr lang="en-US" sz="2000" b="1" kern="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 interactions between engineering with the economic, social, health, safety, legal</a:t>
            </a:r>
            <a:r>
              <a:rPr lang="en-US" sz="2000" b="1" i="1" kern="0" dirty="0">
                <a:solidFill>
                  <a:srgbClr val="7030A0"/>
                </a:solidFill>
                <a:effectLst/>
                <a:latin typeface="Calibri Light" panose="020F0302020204030204" pitchFamily="34" charset="0"/>
                <a:ea typeface="Times New Roman" panose="02020603050405020304" pitchFamily="18" charset="0"/>
                <a:cs typeface="Times New Roman" panose="02020603050405020304" pitchFamily="18" charset="0"/>
              </a:rPr>
              <a:t>, and </a:t>
            </a:r>
            <a:r>
              <a:rPr lang="en-US" sz="2000" b="1" kern="0" dirty="0">
                <a:effectLst/>
                <a:latin typeface="Calibri Light" panose="020F0302020204030204" pitchFamily="34" charset="0"/>
                <a:ea typeface="Times New Roman" panose="02020603050405020304" pitchFamily="18" charset="0"/>
                <a:cs typeface="Times New Roman" panose="02020603050405020304" pitchFamily="18" charset="0"/>
              </a:rPr>
              <a:t>cultural </a:t>
            </a:r>
            <a:r>
              <a:rPr lang="en-US" sz="2000" b="1" kern="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aspects of society.</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2000" b="1" kern="100" dirty="0">
                <a:effectLst/>
                <a:latin typeface="Calibri Light" panose="020F0302020204030204" pitchFamily="34" charset="0"/>
                <a:ea typeface="Calibri" panose="020F0502020204030204" pitchFamily="34" charset="0"/>
                <a:cs typeface="Times New Roman" panose="02020603050405020304" pitchFamily="18" charset="0"/>
              </a:rPr>
              <a:t> </a:t>
            </a:r>
            <a:r>
              <a:rPr lang="en-US" sz="2000" b="1" kern="0" dirty="0">
                <a:effectLst/>
                <a:latin typeface="Calibri Light" panose="020F0302020204030204" pitchFamily="34" charset="0"/>
                <a:ea typeface="Arial Narrow" panose="020B0606020202030204" pitchFamily="34" charset="0"/>
                <a:cs typeface="Times New Roman" panose="02020603050405020304" pitchFamily="18" charset="0"/>
              </a:rPr>
              <a:t>PO7: Ethics Apply ethical principles and commit to professional ethics and responsibilities and norms of engineering practice with understanding of the need for diversity and inclusion</a:t>
            </a:r>
            <a:r>
              <a:rPr lang="en-US" sz="2000" b="1" strike="sngStrike" kern="0" dirty="0">
                <a:effectLst/>
                <a:latin typeface="Calibri Light" panose="020F0302020204030204" pitchFamily="34" charset="0"/>
                <a:ea typeface="Arial Narrow" panose="020B0606020202030204" pitchFamily="34" charset="0"/>
                <a:cs typeface="Times New Roman" panose="02020603050405020304" pitchFamily="18" charset="0"/>
              </a:rPr>
              <a:t> </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000" b="1" u="none" strike="noStrike" kern="0" dirty="0">
                <a:effectLst/>
                <a:highlight>
                  <a:srgbClr val="FFFF00"/>
                </a:highlight>
                <a:latin typeface="Calibri Light" panose="020F0302020204030204" pitchFamily="34" charset="0"/>
                <a:ea typeface="Arial Narrow" panose="020B0606020202030204" pitchFamily="34" charset="0"/>
                <a:cs typeface="Times New Roman" panose="02020603050405020304" pitchFamily="18" charset="0"/>
              </a:rPr>
              <a:t> </a:t>
            </a:r>
            <a:r>
              <a:rPr lang="en-US" sz="2000" b="1" kern="0" dirty="0">
                <a:effectLst/>
                <a:latin typeface="Calibri Light" panose="020F0302020204030204" pitchFamily="34" charset="0"/>
                <a:ea typeface="Arial Narrow" panose="020B0606020202030204" pitchFamily="34" charset="0"/>
                <a:cs typeface="Times New Roman" panose="02020603050405020304" pitchFamily="18" charset="0"/>
              </a:rPr>
              <a:t>PO8: Individual and team work: Work effectively as an individual, and as a member or leader in diverse multi-disciplinary  teams.</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2000" b="1" kern="100" dirty="0">
                <a:effectLst/>
                <a:latin typeface="Calibri Light" panose="020F0302020204030204" pitchFamily="34" charset="0"/>
                <a:ea typeface="Arial Narrow" panose="020B0606020202030204" pitchFamily="34" charset="0"/>
                <a:cs typeface="Times New Roman" panose="02020603050405020304" pitchFamily="18" charset="0"/>
              </a:rPr>
              <a:t> PO9: Communication Skill: </a:t>
            </a:r>
            <a:r>
              <a:rPr lang="en-IN" sz="2000" b="1" kern="100"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rPr>
              <a:t>Communicate effectively within the profession and with society at large; Such Abilities include reading, writing, speaking and listening, and the ability to comprehend and write effective reports and documentation.</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2000" b="1" kern="100"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rPr>
              <a:t> </a:t>
            </a:r>
            <a:r>
              <a:rPr lang="en-IN" sz="2000" b="1" dirty="0">
                <a:solidFill>
                  <a:srgbClr val="000000"/>
                </a:solidFill>
                <a:effectLst/>
                <a:latin typeface="Calibri Light" panose="020F0302020204030204" pitchFamily="34" charset="0"/>
                <a:ea typeface="Arial Narrow" panose="020B0606020202030204" pitchFamily="34" charset="0"/>
              </a:rPr>
              <a:t>PO10: Project management and finance: </a:t>
            </a:r>
            <a:r>
              <a:rPr lang="en-US" sz="2000" b="1" dirty="0">
                <a:solidFill>
                  <a:srgbClr val="000000"/>
                </a:solidFill>
                <a:effectLst/>
                <a:latin typeface="Calibri Light" panose="020F0302020204030204" pitchFamily="34" charset="0"/>
                <a:ea typeface="Arial Narrow" panose="020B0606020202030204" pitchFamily="34" charset="0"/>
              </a:rPr>
              <a:t>Apply knowledge and understanding of engineering management principles and economic decision-making in one’s own work, as a member/leader in a team, and  manage projects in multidisciplinary environments. </a:t>
            </a:r>
            <a:endParaRPr lang="en-IN" sz="2000" dirty="0">
              <a:solidFill>
                <a:srgbClr val="000000"/>
              </a:solidFill>
              <a:effectLst/>
              <a:latin typeface="Arial" panose="020B0604020202020204" pitchFamily="34" charset="0"/>
              <a:ea typeface="Calibri" panose="020F0502020204030204" pitchFamily="34" charset="0"/>
            </a:endParaRPr>
          </a:p>
          <a:p>
            <a:pPr marL="0" indent="0">
              <a:buNone/>
            </a:pPr>
            <a:r>
              <a:rPr lang="en-US" sz="2000" b="1" dirty="0">
                <a:solidFill>
                  <a:srgbClr val="000000"/>
                </a:solidFill>
                <a:effectLst/>
                <a:latin typeface="Calibri Light" panose="020F0302020204030204" pitchFamily="34" charset="0"/>
                <a:ea typeface="Arial Narrow" panose="020B0606020202030204" pitchFamily="34" charset="0"/>
              </a:rPr>
              <a:t> </a:t>
            </a:r>
            <a:r>
              <a:rPr lang="en-US" sz="2000" b="1" kern="0" dirty="0">
                <a:effectLst/>
                <a:latin typeface="Calibri Light" panose="020F0302020204030204" pitchFamily="34" charset="0"/>
                <a:ea typeface="Arial Narrow" panose="020B0606020202030204" pitchFamily="34" charset="0"/>
                <a:cs typeface="Times New Roman" panose="02020603050405020304" pitchFamily="18" charset="0"/>
              </a:rPr>
              <a:t>PO11: Life-long learning:</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2000" b="1" dirty="0">
                <a:solidFill>
                  <a:srgbClr val="000000"/>
                </a:solidFill>
                <a:effectLst/>
                <a:latin typeface="Calibri Light" panose="020F0302020204030204" pitchFamily="34" charset="0"/>
                <a:ea typeface="Times New Roman" panose="02020603050405020304" pitchFamily="18" charset="0"/>
              </a:rPr>
              <a:t>Identify and  address needs in a changing world, adapt to new and emerging technologies, develop critical thinking approach in the context of broad  technological change by engaging themselves in independent and life-long learning.</a:t>
            </a:r>
            <a:endParaRPr lang="en-IN" sz="2000" dirty="0">
              <a:solidFill>
                <a:srgbClr val="000000"/>
              </a:solidFill>
              <a:effectLst/>
              <a:latin typeface="Arial" panose="020B0604020202020204" pitchFamily="34" charset="0"/>
              <a:ea typeface="Calibri" panose="020F0502020204030204" pitchFamily="34" charset="0"/>
            </a:endParaRPr>
          </a:p>
          <a:p>
            <a:endParaRPr lang="en-IN" dirty="0"/>
          </a:p>
        </p:txBody>
      </p:sp>
      <p:sp>
        <p:nvSpPr>
          <p:cNvPr id="4" name="Slide Number Placeholder 3">
            <a:extLst>
              <a:ext uri="{FF2B5EF4-FFF2-40B4-BE49-F238E27FC236}">
                <a16:creationId xmlns:a16="http://schemas.microsoft.com/office/drawing/2014/main" id="{9EE5577F-B6BF-94DF-93C0-726D931765F1}"/>
              </a:ext>
            </a:extLst>
          </p:cNvPr>
          <p:cNvSpPr>
            <a:spLocks noGrp="1"/>
          </p:cNvSpPr>
          <p:nvPr>
            <p:ph type="sldNum" sz="quarter" idx="12"/>
          </p:nvPr>
        </p:nvSpPr>
        <p:spPr/>
        <p:txBody>
          <a:bodyPr/>
          <a:lstStyle/>
          <a:p>
            <a:fld id="{71EC9CE2-5AEF-428F-9B76-4FE97200EC74}" type="slidenum">
              <a:rPr lang="en-IN" smtClean="0"/>
              <a:t>16</a:t>
            </a:fld>
            <a:endParaRPr lang="en-IN" dirty="0"/>
          </a:p>
        </p:txBody>
      </p:sp>
      <p:sp>
        <p:nvSpPr>
          <p:cNvPr id="6" name="Rectangle 5">
            <a:extLst>
              <a:ext uri="{FF2B5EF4-FFF2-40B4-BE49-F238E27FC236}">
                <a16:creationId xmlns:a16="http://schemas.microsoft.com/office/drawing/2014/main" id="{17FCF9CB-12B8-7D5C-4A34-104EA3939E72}"/>
              </a:ext>
            </a:extLst>
          </p:cNvPr>
          <p:cNvSpPr/>
          <p:nvPr/>
        </p:nvSpPr>
        <p:spPr>
          <a:xfrm>
            <a:off x="679508" y="260059"/>
            <a:ext cx="11182525" cy="623281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2419370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07CDD-8B0A-4A2F-9CEB-8E60A2236ECC}"/>
              </a:ext>
            </a:extLst>
          </p:cNvPr>
          <p:cNvSpPr>
            <a:spLocks noGrp="1"/>
          </p:cNvSpPr>
          <p:nvPr>
            <p:ph type="title"/>
          </p:nvPr>
        </p:nvSpPr>
        <p:spPr>
          <a:xfrm>
            <a:off x="838200" y="365125"/>
            <a:ext cx="10515600" cy="509518"/>
          </a:xfrm>
        </p:spPr>
        <p:txBody>
          <a:bodyPr>
            <a:normAutofit fontScale="90000"/>
          </a:bodyPr>
          <a:lstStyle/>
          <a:p>
            <a:r>
              <a:rPr lang="en-US" dirty="0"/>
              <a:t>		</a:t>
            </a:r>
            <a:r>
              <a:rPr lang="en-US" sz="4000" dirty="0"/>
              <a:t>PSOs –  Example </a:t>
            </a:r>
            <a:r>
              <a:rPr lang="en-US" sz="3600" dirty="0"/>
              <a:t>(Civil Engineering)</a:t>
            </a:r>
            <a:endParaRPr lang="en-IN" dirty="0"/>
          </a:p>
        </p:txBody>
      </p:sp>
      <p:sp>
        <p:nvSpPr>
          <p:cNvPr id="3" name="Content Placeholder 2">
            <a:extLst>
              <a:ext uri="{FF2B5EF4-FFF2-40B4-BE49-F238E27FC236}">
                <a16:creationId xmlns:a16="http://schemas.microsoft.com/office/drawing/2014/main" id="{87363F36-3639-49C4-9AC0-2A2982791445}"/>
              </a:ext>
            </a:extLst>
          </p:cNvPr>
          <p:cNvSpPr>
            <a:spLocks noGrp="1"/>
          </p:cNvSpPr>
          <p:nvPr>
            <p:ph idx="1"/>
          </p:nvPr>
        </p:nvSpPr>
        <p:spPr>
          <a:xfrm>
            <a:off x="838200" y="1038578"/>
            <a:ext cx="10515600" cy="5454297"/>
          </a:xfrm>
        </p:spPr>
        <p:txBody>
          <a:bodyPr>
            <a:normAutofit lnSpcReduction="10000"/>
          </a:bodyPr>
          <a:lstStyle/>
          <a:p>
            <a:pPr algn="just"/>
            <a:r>
              <a:rPr lang="en-US" dirty="0"/>
              <a:t>PSO1: Proficiency in a specialized area: Demonstrate proficiency in one of the following specialized areas of Civil Engineering i) Construction Materials and Management ii) Structural and Geotechnical Engineering iii) Environmental, water resources and Transportation Engineering </a:t>
            </a:r>
          </a:p>
          <a:p>
            <a:endParaRPr lang="en-US" dirty="0"/>
          </a:p>
          <a:p>
            <a:pPr algn="just"/>
            <a:r>
              <a:rPr lang="en-US" dirty="0"/>
              <a:t>PSO2: Ability to apply principles of civil engineering for the entire life cycle of the project ranging from initial design to the closure of the project. </a:t>
            </a:r>
          </a:p>
          <a:p>
            <a:endParaRPr lang="en-US" dirty="0"/>
          </a:p>
          <a:p>
            <a:pPr algn="just"/>
            <a:r>
              <a:rPr lang="en-US" dirty="0"/>
              <a:t>PSO3: Ability to identify and analyse various properties of construction materials and their applications in design and construction of various structures</a:t>
            </a:r>
            <a:endParaRPr lang="en-IN" dirty="0"/>
          </a:p>
        </p:txBody>
      </p:sp>
      <p:sp>
        <p:nvSpPr>
          <p:cNvPr id="4" name="Rectangle 3">
            <a:extLst>
              <a:ext uri="{FF2B5EF4-FFF2-40B4-BE49-F238E27FC236}">
                <a16:creationId xmlns:a16="http://schemas.microsoft.com/office/drawing/2014/main" id="{F9A2822D-1BB3-4C83-9D24-330ED772724B}"/>
              </a:ext>
            </a:extLst>
          </p:cNvPr>
          <p:cNvSpPr/>
          <p:nvPr/>
        </p:nvSpPr>
        <p:spPr>
          <a:xfrm>
            <a:off x="742122" y="225287"/>
            <a:ext cx="11131826" cy="64670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FF9A4225-B8A7-4AC9-90D1-2B3B4EBE6376}"/>
              </a:ext>
            </a:extLst>
          </p:cNvPr>
          <p:cNvSpPr>
            <a:spLocks noGrp="1"/>
          </p:cNvSpPr>
          <p:nvPr>
            <p:ph type="sldNum" sz="quarter" idx="12"/>
          </p:nvPr>
        </p:nvSpPr>
        <p:spPr/>
        <p:txBody>
          <a:bodyPr/>
          <a:lstStyle/>
          <a:p>
            <a:fld id="{71EC9CE2-5AEF-428F-9B76-4FE97200EC74}" type="slidenum">
              <a:rPr lang="en-IN" smtClean="0"/>
              <a:t>17</a:t>
            </a:fld>
            <a:endParaRPr lang="en-IN" dirty="0"/>
          </a:p>
        </p:txBody>
      </p:sp>
    </p:spTree>
    <p:extLst>
      <p:ext uri="{BB962C8B-B14F-4D97-AF65-F5344CB8AC3E}">
        <p14:creationId xmlns:p14="http://schemas.microsoft.com/office/powerpoint/2010/main" val="10953358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C8560-9976-4963-A0B5-EFE06A79D606}"/>
              </a:ext>
            </a:extLst>
          </p:cNvPr>
          <p:cNvSpPr>
            <a:spLocks noGrp="1"/>
          </p:cNvSpPr>
          <p:nvPr>
            <p:ph type="title"/>
          </p:nvPr>
        </p:nvSpPr>
        <p:spPr>
          <a:xfrm>
            <a:off x="838200" y="172277"/>
            <a:ext cx="10515600" cy="329373"/>
          </a:xfrm>
        </p:spPr>
        <p:txBody>
          <a:bodyPr>
            <a:noAutofit/>
          </a:bodyPr>
          <a:lstStyle/>
          <a:p>
            <a:pPr algn="ctr"/>
            <a:r>
              <a:rPr lang="en-US" sz="3200" dirty="0"/>
              <a:t>About complexity (Complex Problems)</a:t>
            </a:r>
            <a:endParaRPr lang="en-IN" sz="3200" dirty="0"/>
          </a:p>
        </p:txBody>
      </p:sp>
      <p:sp>
        <p:nvSpPr>
          <p:cNvPr id="3" name="Content Placeholder 2">
            <a:extLst>
              <a:ext uri="{FF2B5EF4-FFF2-40B4-BE49-F238E27FC236}">
                <a16:creationId xmlns:a16="http://schemas.microsoft.com/office/drawing/2014/main" id="{1276C43E-3B09-4D27-B64E-66A1FBB76EF7}"/>
              </a:ext>
            </a:extLst>
          </p:cNvPr>
          <p:cNvSpPr>
            <a:spLocks noGrp="1"/>
          </p:cNvSpPr>
          <p:nvPr>
            <p:ph idx="1"/>
          </p:nvPr>
        </p:nvSpPr>
        <p:spPr>
          <a:xfrm>
            <a:off x="838200" y="638174"/>
            <a:ext cx="9979152" cy="5570602"/>
          </a:xfrm>
        </p:spPr>
        <p:txBody>
          <a:bodyPr>
            <a:normAutofit lnSpcReduction="10000"/>
          </a:bodyPr>
          <a:lstStyle/>
          <a:p>
            <a:r>
              <a:rPr lang="en-US" sz="1900" b="1" dirty="0">
                <a:latin typeface="Calibri Light" panose="020F0302020204030204" pitchFamily="34" charset="0"/>
                <a:ea typeface="Calibri Light" panose="020F0302020204030204" pitchFamily="34" charset="0"/>
                <a:cs typeface="Calibri Light" panose="020F0302020204030204" pitchFamily="34" charset="0"/>
              </a:rPr>
              <a:t>Non-linearity</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Dynamic equilibrium</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Operating range and characteristics/behaviour outside the OR</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Reliability/ fault-tolerance and recovery</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Transients/Time variance/ dynamic versus static</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Size/Scale</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Elemental versus System Complexity</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Life-cycle issues for processes and products</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Evolution – Maintainability, Serviceability (RAS)</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Systems as Interconnection of parts or subsystems and interactions</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Functional and Non-functional specifications and partial specifications</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Open-endedness/in-completeness</a:t>
            </a:r>
          </a:p>
          <a:p>
            <a:r>
              <a:rPr lang="en-US" sz="1900" b="1" dirty="0">
                <a:latin typeface="Calibri Light" panose="020F0302020204030204" pitchFamily="34" charset="0"/>
                <a:ea typeface="Calibri Light" panose="020F0302020204030204" pitchFamily="34" charset="0"/>
                <a:cs typeface="Calibri Light" panose="020F0302020204030204" pitchFamily="34" charset="0"/>
              </a:rPr>
              <a:t>Have more than one (many) solutions </a:t>
            </a:r>
          </a:p>
          <a:p>
            <a:pPr marL="0" indent="0">
              <a:buNone/>
            </a:pPr>
            <a:r>
              <a:rPr lang="en-US" sz="1900" b="1" dirty="0">
                <a:latin typeface="Calibri Light" panose="020F0302020204030204" pitchFamily="34" charset="0"/>
                <a:ea typeface="Calibri Light" panose="020F0302020204030204" pitchFamily="34" charset="0"/>
                <a:cs typeface="Calibri Light" panose="020F0302020204030204" pitchFamily="34" charset="0"/>
              </a:rPr>
              <a:t> </a:t>
            </a:r>
            <a:r>
              <a:rPr lang="en-US" sz="2000" b="1" u="sng" dirty="0">
                <a:solidFill>
                  <a:srgbClr val="C00000"/>
                </a:solidFill>
                <a:latin typeface="Calibri Light" panose="020F0302020204030204" pitchFamily="34" charset="0"/>
                <a:ea typeface="Calibri Light" panose="020F0302020204030204" pitchFamily="34" charset="0"/>
                <a:cs typeface="Calibri Light" panose="020F0302020204030204" pitchFamily="34" charset="0"/>
              </a:rPr>
              <a:t>Simple-complex is not binary; it is multidimensional continuum</a:t>
            </a:r>
          </a:p>
          <a:p>
            <a:pPr marL="0" indent="0">
              <a:buNone/>
            </a:pPr>
            <a:r>
              <a:rPr lang="en-US" sz="2200" b="1" u="sng" dirty="0">
                <a:solidFill>
                  <a:srgbClr val="C00000"/>
                </a:solidFill>
                <a:latin typeface="+mj-lt"/>
              </a:rPr>
              <a:t>Essence captured in HOTS - </a:t>
            </a:r>
            <a:r>
              <a:rPr lang="en-US" sz="2600" b="1" u="sng" dirty="0">
                <a:solidFill>
                  <a:srgbClr val="C00000"/>
                </a:solidFill>
                <a:latin typeface="+mj-lt"/>
              </a:rPr>
              <a:t>higher-order thinking skills </a:t>
            </a:r>
            <a:r>
              <a:rPr lang="en-US" sz="1900" b="1" u="sng" dirty="0">
                <a:solidFill>
                  <a:srgbClr val="C00000"/>
                </a:solidFill>
                <a:latin typeface="+mj-lt"/>
              </a:rPr>
              <a:t>(BLOOMS TAXONOMY)</a:t>
            </a:r>
          </a:p>
          <a:p>
            <a:endParaRPr lang="en-US" sz="2000" b="1" dirty="0">
              <a:solidFill>
                <a:srgbClr val="C00000"/>
              </a:solidFill>
            </a:endParaRPr>
          </a:p>
          <a:p>
            <a:endParaRPr lang="en-IN" dirty="0"/>
          </a:p>
        </p:txBody>
      </p:sp>
      <p:sp>
        <p:nvSpPr>
          <p:cNvPr id="5" name="Rectangle 4">
            <a:extLst>
              <a:ext uri="{FF2B5EF4-FFF2-40B4-BE49-F238E27FC236}">
                <a16:creationId xmlns:a16="http://schemas.microsoft.com/office/drawing/2014/main" id="{1F871F87-BAD5-40CB-A372-63B2DC3A3D70}"/>
              </a:ext>
            </a:extLst>
          </p:cNvPr>
          <p:cNvSpPr/>
          <p:nvPr/>
        </p:nvSpPr>
        <p:spPr>
          <a:xfrm>
            <a:off x="553279" y="35753"/>
            <a:ext cx="10800521" cy="63205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 name="Slide Number Placeholder 3">
            <a:extLst>
              <a:ext uri="{FF2B5EF4-FFF2-40B4-BE49-F238E27FC236}">
                <a16:creationId xmlns:a16="http://schemas.microsoft.com/office/drawing/2014/main" id="{5B8005A0-D732-43EB-BF00-AF2761AADA72}"/>
              </a:ext>
            </a:extLst>
          </p:cNvPr>
          <p:cNvSpPr>
            <a:spLocks noGrp="1"/>
          </p:cNvSpPr>
          <p:nvPr>
            <p:ph type="sldNum" sz="quarter" idx="12"/>
          </p:nvPr>
        </p:nvSpPr>
        <p:spPr/>
        <p:txBody>
          <a:bodyPr/>
          <a:lstStyle/>
          <a:p>
            <a:fld id="{71EC9CE2-5AEF-428F-9B76-4FE97200EC74}" type="slidenum">
              <a:rPr lang="en-IN" smtClean="0"/>
              <a:t>18</a:t>
            </a:fld>
            <a:endParaRPr lang="en-IN" dirty="0"/>
          </a:p>
        </p:txBody>
      </p:sp>
    </p:spTree>
    <p:extLst>
      <p:ext uri="{BB962C8B-B14F-4D97-AF65-F5344CB8AC3E}">
        <p14:creationId xmlns:p14="http://schemas.microsoft.com/office/powerpoint/2010/main" val="28477453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A078B-FB9E-3FAF-D18A-341506D551E0}"/>
              </a:ext>
            </a:extLst>
          </p:cNvPr>
          <p:cNvSpPr>
            <a:spLocks noGrp="1"/>
          </p:cNvSpPr>
          <p:nvPr>
            <p:ph type="title"/>
          </p:nvPr>
        </p:nvSpPr>
        <p:spPr>
          <a:xfrm>
            <a:off x="838200" y="365126"/>
            <a:ext cx="10515600" cy="315912"/>
          </a:xfrm>
        </p:spPr>
        <p:txBody>
          <a:bodyPr>
            <a:noAutofit/>
          </a:bodyPr>
          <a:lstStyle/>
          <a:p>
            <a:pPr algn="ct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Some characteristics of complex engineering problems</a:t>
            </a:r>
            <a:endParaRPr lang="en-IN" sz="4800" dirty="0"/>
          </a:p>
        </p:txBody>
      </p:sp>
      <p:sp>
        <p:nvSpPr>
          <p:cNvPr id="3" name="Content Placeholder 2">
            <a:extLst>
              <a:ext uri="{FF2B5EF4-FFF2-40B4-BE49-F238E27FC236}">
                <a16:creationId xmlns:a16="http://schemas.microsoft.com/office/drawing/2014/main" id="{690472C8-66BE-17E4-E9CE-586581AF880A}"/>
              </a:ext>
            </a:extLst>
          </p:cNvPr>
          <p:cNvSpPr>
            <a:spLocks noGrp="1"/>
          </p:cNvSpPr>
          <p:nvPr>
            <p:ph idx="1"/>
          </p:nvPr>
        </p:nvSpPr>
        <p:spPr>
          <a:xfrm>
            <a:off x="838200" y="847288"/>
            <a:ext cx="10515600" cy="5645586"/>
          </a:xfrm>
        </p:spPr>
        <p:txBody>
          <a:bodyPr>
            <a:normAutofit/>
          </a:bodyPr>
          <a:lstStyle/>
          <a:p>
            <a:pPr marL="0" indent="0" algn="l">
              <a:buNone/>
            </a:pPr>
            <a:endParaRPr lang="en-US" sz="2400" b="0" i="0" u="none" strike="noStrike" baseline="0" dirty="0"/>
          </a:p>
          <a:p>
            <a:pPr marL="0" indent="0" algn="l">
              <a:buNone/>
            </a:pPr>
            <a:endParaRPr lang="en-US" sz="2400" b="0" i="0" u="none" strike="noStrike" baseline="0" dirty="0"/>
          </a:p>
          <a:p>
            <a:pPr marL="0" indent="0" algn="l">
              <a:buNone/>
            </a:pP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	It must require the application of in‐depth knowledge, and additionally </a:t>
            </a:r>
          </a:p>
          <a:p>
            <a:pPr marL="0" indent="0" algn="l">
              <a:buNone/>
            </a:pPr>
            <a:r>
              <a:rPr lang="en-US" sz="2400" b="1" dirty="0">
                <a:latin typeface="Calibri Light" panose="020F0302020204030204" pitchFamily="34" charset="0"/>
                <a:ea typeface="Calibri Light" panose="020F0302020204030204" pitchFamily="34" charset="0"/>
                <a:cs typeface="Calibri Light" panose="020F0302020204030204" pitchFamily="34" charset="0"/>
              </a:rPr>
              <a:t>       	</a:t>
            </a: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It must satisfy at least one of the following additional characteristics:</a:t>
            </a:r>
          </a:p>
          <a:p>
            <a:pPr marL="457200" indent="-457200" algn="l">
              <a:buFont typeface="+mj-lt"/>
              <a:buAutoNum type="arabicPeriod"/>
            </a:pPr>
            <a:r>
              <a:rPr lang="en-US" sz="2400" b="1" dirty="0">
                <a:latin typeface="Calibri Light" panose="020F0302020204030204" pitchFamily="34" charset="0"/>
                <a:ea typeface="Calibri Light" panose="020F0302020204030204" pitchFamily="34" charset="0"/>
                <a:cs typeface="Calibri Light" panose="020F0302020204030204" pitchFamily="34" charset="0"/>
              </a:rPr>
              <a:t>I</a:t>
            </a: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nvolves wide‐ranging or conflicting issues</a:t>
            </a:r>
          </a:p>
          <a:p>
            <a:pPr marL="457200" indent="-457200" algn="l">
              <a:buFont typeface="+mj-lt"/>
              <a:buAutoNum type="arabicPeriod"/>
            </a:pPr>
            <a:r>
              <a:rPr lang="en-US" sz="2400" b="1" dirty="0">
                <a:latin typeface="Calibri Light" panose="020F0302020204030204" pitchFamily="34" charset="0"/>
                <a:ea typeface="Calibri Light" panose="020F0302020204030204" pitchFamily="34" charset="0"/>
                <a:cs typeface="Calibri Light" panose="020F0302020204030204" pitchFamily="34" charset="0"/>
              </a:rPr>
              <a:t>H</a:t>
            </a: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as no obvious solution </a:t>
            </a:r>
            <a:r>
              <a:rPr lang="en-US" sz="2400" b="1" dirty="0">
                <a:latin typeface="Calibri Light" panose="020F0302020204030204" pitchFamily="34" charset="0"/>
                <a:ea typeface="Calibri Light" panose="020F0302020204030204" pitchFamily="34" charset="0"/>
                <a:cs typeface="Calibri Light" panose="020F0302020204030204" pitchFamily="34" charset="0"/>
              </a:rPr>
              <a:t>and therefore requires</a:t>
            </a: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 creativity/originality/innovation</a:t>
            </a:r>
          </a:p>
          <a:p>
            <a:pPr marL="457200" indent="-457200" algn="l">
              <a:buFont typeface="+mj-lt"/>
              <a:buAutoNum type="arabicPeriod"/>
            </a:pPr>
            <a:r>
              <a:rPr lang="en-IN" sz="2400" b="1" dirty="0">
                <a:latin typeface="Calibri Light" panose="020F0302020204030204" pitchFamily="34" charset="0"/>
                <a:ea typeface="Calibri Light" panose="020F0302020204030204" pitchFamily="34" charset="0"/>
                <a:cs typeface="Calibri Light" panose="020F0302020204030204" pitchFamily="34" charset="0"/>
              </a:rPr>
              <a:t>I</a:t>
            </a:r>
            <a:r>
              <a:rPr lang="en-IN"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nvolves some infrequently encountered issues</a:t>
            </a:r>
          </a:p>
          <a:p>
            <a:pPr marL="457200" indent="-457200" algn="l">
              <a:buFont typeface="+mj-lt"/>
              <a:buAutoNum type="arabicPeriod"/>
            </a:pPr>
            <a:r>
              <a:rPr lang="en-US" sz="2400" b="1" dirty="0">
                <a:latin typeface="Calibri Light" panose="020F0302020204030204" pitchFamily="34" charset="0"/>
                <a:ea typeface="Calibri Light" panose="020F0302020204030204" pitchFamily="34" charset="0"/>
                <a:cs typeface="Calibri Light" panose="020F0302020204030204" pitchFamily="34" charset="0"/>
              </a:rPr>
              <a:t>May be beyond </a:t>
            </a: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accepted normal practices (mildly disruptive)</a:t>
            </a:r>
          </a:p>
          <a:p>
            <a:pPr marL="457200" indent="-457200" algn="l">
              <a:buFont typeface="+mj-lt"/>
              <a:buAutoNum type="arabicPeriod"/>
            </a:pP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 </a:t>
            </a:r>
            <a:r>
              <a:rPr lang="en-US" sz="2400" b="1" dirty="0">
                <a:latin typeface="Calibri Light" panose="020F0302020204030204" pitchFamily="34" charset="0"/>
                <a:ea typeface="Calibri Light" panose="020F0302020204030204" pitchFamily="34" charset="0"/>
                <a:cs typeface="Calibri Light" panose="020F0302020204030204" pitchFamily="34" charset="0"/>
              </a:rPr>
              <a:t>I</a:t>
            </a: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nvolves </a:t>
            </a:r>
            <a:r>
              <a:rPr lang="en-US" sz="2400" b="1" dirty="0">
                <a:latin typeface="Calibri Light" panose="020F0302020204030204" pitchFamily="34" charset="0"/>
                <a:ea typeface="Calibri Light" panose="020F0302020204030204" pitchFamily="34" charset="0"/>
                <a:cs typeface="Calibri Light" panose="020F0302020204030204" pitchFamily="34" charset="0"/>
              </a:rPr>
              <a:t>interaction with </a:t>
            </a: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diverse stakeholders and their needs</a:t>
            </a:r>
          </a:p>
          <a:p>
            <a:pPr marL="457200" indent="-457200" algn="l">
              <a:buFont typeface="+mj-lt"/>
              <a:buAutoNum type="arabicPeriod"/>
            </a:pP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 </a:t>
            </a:r>
            <a:r>
              <a:rPr lang="en-US" sz="2400" b="1" dirty="0">
                <a:latin typeface="Calibri Light" panose="020F0302020204030204" pitchFamily="34" charset="0"/>
                <a:ea typeface="Calibri Light" panose="020F0302020204030204" pitchFamily="34" charset="0"/>
                <a:cs typeface="Calibri Light" panose="020F0302020204030204" pitchFamily="34" charset="0"/>
              </a:rPr>
              <a:t>P</a:t>
            </a:r>
            <a:r>
              <a:rPr lang="en-US" sz="2400" b="1" i="0" u="none" strike="noStrike" baseline="0" dirty="0">
                <a:latin typeface="Calibri Light" panose="020F0302020204030204" pitchFamily="34" charset="0"/>
                <a:ea typeface="Calibri Light" panose="020F0302020204030204" pitchFamily="34" charset="0"/>
                <a:cs typeface="Calibri Light" panose="020F0302020204030204" pitchFamily="34" charset="0"/>
              </a:rPr>
              <a:t>osed at a high‐level with many components or sub‐problems that requires a    systems approach</a:t>
            </a:r>
            <a:endParaRPr lang="en-IN" b="1" dirty="0">
              <a:latin typeface="Calibri Light" panose="020F0302020204030204" pitchFamily="34" charset="0"/>
              <a:ea typeface="Calibri Light" panose="020F0302020204030204" pitchFamily="34" charset="0"/>
              <a:cs typeface="Calibri Light" panose="020F0302020204030204" pitchFamily="34" charset="0"/>
            </a:endParaRPr>
          </a:p>
        </p:txBody>
      </p:sp>
      <p:sp>
        <p:nvSpPr>
          <p:cNvPr id="4" name="Slide Number Placeholder 3">
            <a:extLst>
              <a:ext uri="{FF2B5EF4-FFF2-40B4-BE49-F238E27FC236}">
                <a16:creationId xmlns:a16="http://schemas.microsoft.com/office/drawing/2014/main" id="{25830338-F467-6F4C-CA0C-0894E0D3EFD2}"/>
              </a:ext>
            </a:extLst>
          </p:cNvPr>
          <p:cNvSpPr>
            <a:spLocks noGrp="1"/>
          </p:cNvSpPr>
          <p:nvPr>
            <p:ph type="sldNum" sz="quarter" idx="12"/>
          </p:nvPr>
        </p:nvSpPr>
        <p:spPr/>
        <p:txBody>
          <a:bodyPr/>
          <a:lstStyle/>
          <a:p>
            <a:fld id="{71EC9CE2-5AEF-428F-9B76-4FE97200EC74}" type="slidenum">
              <a:rPr lang="en-IN" smtClean="0"/>
              <a:t>19</a:t>
            </a:fld>
            <a:endParaRPr lang="en-IN" dirty="0"/>
          </a:p>
        </p:txBody>
      </p:sp>
      <p:sp>
        <p:nvSpPr>
          <p:cNvPr id="5" name="Rectangle 4">
            <a:extLst>
              <a:ext uri="{FF2B5EF4-FFF2-40B4-BE49-F238E27FC236}">
                <a16:creationId xmlns:a16="http://schemas.microsoft.com/office/drawing/2014/main" id="{442E38D3-A8D8-BA53-BE39-FD5E87BBA3E0}"/>
              </a:ext>
            </a:extLst>
          </p:cNvPr>
          <p:cNvSpPr/>
          <p:nvPr/>
        </p:nvSpPr>
        <p:spPr>
          <a:xfrm>
            <a:off x="671119" y="365126"/>
            <a:ext cx="10846965" cy="623701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2911666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87469-B0FD-2E34-27D3-C46D97201FDF}"/>
              </a:ext>
            </a:extLst>
          </p:cNvPr>
          <p:cNvSpPr>
            <a:spLocks noGrp="1"/>
          </p:cNvSpPr>
          <p:nvPr>
            <p:ph type="title"/>
          </p:nvPr>
        </p:nvSpPr>
        <p:spPr>
          <a:xfrm>
            <a:off x="838200" y="365125"/>
            <a:ext cx="10515600" cy="487491"/>
          </a:xfrm>
        </p:spPr>
        <p:txBody>
          <a:bodyPr>
            <a:normAutofit fontScale="90000"/>
          </a:bodyPr>
          <a:lstStyle/>
          <a:p>
            <a:pPr algn="ctr"/>
            <a:r>
              <a:rPr lang="en-IN" dirty="0"/>
              <a:t>NBA documents</a:t>
            </a:r>
          </a:p>
        </p:txBody>
      </p:sp>
      <p:sp>
        <p:nvSpPr>
          <p:cNvPr id="3" name="Content Placeholder 2">
            <a:extLst>
              <a:ext uri="{FF2B5EF4-FFF2-40B4-BE49-F238E27FC236}">
                <a16:creationId xmlns:a16="http://schemas.microsoft.com/office/drawing/2014/main" id="{B8663AF3-8E14-A7CC-A51E-FA9AAED461F8}"/>
              </a:ext>
            </a:extLst>
          </p:cNvPr>
          <p:cNvSpPr>
            <a:spLocks noGrp="1"/>
          </p:cNvSpPr>
          <p:nvPr>
            <p:ph idx="1"/>
          </p:nvPr>
        </p:nvSpPr>
        <p:spPr>
          <a:xfrm>
            <a:off x="838200" y="852616"/>
            <a:ext cx="10515600" cy="5745892"/>
          </a:xfrm>
        </p:spPr>
        <p:txBody>
          <a:bodyPr/>
          <a:lstStyle/>
          <a:p>
            <a:endParaRPr lang="en-IN" dirty="0"/>
          </a:p>
          <a:p>
            <a:pPr marL="914400" lvl="2" indent="0">
              <a:buNone/>
            </a:pPr>
            <a:r>
              <a:rPr lang="en-IN" sz="2800" dirty="0"/>
              <a:t>	</a:t>
            </a:r>
            <a:r>
              <a:rPr lang="en-IN" sz="3200" dirty="0"/>
              <a:t>www.nbaind.org</a:t>
            </a:r>
          </a:p>
          <a:p>
            <a:endParaRPr lang="en-IN" sz="3200" dirty="0"/>
          </a:p>
          <a:p>
            <a:pPr marL="1428750" lvl="2" indent="-514350">
              <a:buFont typeface="+mj-lt"/>
              <a:buAutoNum type="arabicPeriod"/>
            </a:pPr>
            <a:r>
              <a:rPr lang="en-IN" sz="3200" b="1" dirty="0">
                <a:latin typeface="+mj-lt"/>
              </a:rPr>
              <a:t>SAR – Self Assessment Report </a:t>
            </a:r>
          </a:p>
          <a:p>
            <a:pPr marL="1428750" lvl="2" indent="-514350">
              <a:buFont typeface="+mj-lt"/>
              <a:buAutoNum type="arabicPeriod"/>
            </a:pPr>
            <a:r>
              <a:rPr lang="en-IN" sz="3200" b="1" dirty="0">
                <a:latin typeface="+mj-lt"/>
              </a:rPr>
              <a:t>The Institution web-site</a:t>
            </a:r>
          </a:p>
          <a:p>
            <a:pPr marL="1428750" lvl="2" indent="-514350">
              <a:buFont typeface="+mj-lt"/>
              <a:buAutoNum type="arabicPeriod"/>
            </a:pPr>
            <a:r>
              <a:rPr lang="en-IN" sz="3200" b="1" dirty="0">
                <a:latin typeface="+mj-lt"/>
              </a:rPr>
              <a:t>Evaluation Guidelines</a:t>
            </a:r>
          </a:p>
          <a:p>
            <a:pPr marL="1428750" lvl="2" indent="-514350">
              <a:buFont typeface="+mj-lt"/>
              <a:buAutoNum type="arabicPeriod"/>
            </a:pPr>
            <a:r>
              <a:rPr lang="en-IN" sz="3200" b="1" dirty="0">
                <a:latin typeface="+mj-lt"/>
              </a:rPr>
              <a:t>PE report – PART-A</a:t>
            </a:r>
          </a:p>
          <a:p>
            <a:pPr marL="1428750" lvl="2" indent="-514350">
              <a:buFont typeface="+mj-lt"/>
              <a:buAutoNum type="arabicPeriod"/>
            </a:pPr>
            <a:r>
              <a:rPr lang="en-IN" sz="3200" b="1" dirty="0">
                <a:latin typeface="+mj-lt"/>
              </a:rPr>
              <a:t>PE report – PART-B</a:t>
            </a:r>
          </a:p>
          <a:p>
            <a:pPr marL="1428750" lvl="2" indent="-514350">
              <a:buFont typeface="+mj-lt"/>
              <a:buAutoNum type="arabicPeriod"/>
            </a:pPr>
            <a:r>
              <a:rPr lang="en-IN" sz="3200" b="1" dirty="0">
                <a:latin typeface="+mj-lt"/>
              </a:rPr>
              <a:t>Previsit Report</a:t>
            </a:r>
          </a:p>
          <a:p>
            <a:pPr marL="1428750" lvl="2" indent="-514350">
              <a:buFont typeface="+mj-lt"/>
              <a:buAutoNum type="arabicPeriod"/>
            </a:pPr>
            <a:r>
              <a:rPr lang="en-IN" sz="3200" b="1" dirty="0">
                <a:latin typeface="+mj-lt"/>
              </a:rPr>
              <a:t>Team Chair Report – </a:t>
            </a:r>
            <a:r>
              <a:rPr lang="en-IN" sz="2400" b="1" dirty="0"/>
              <a:t>PART-A &amp; PART-B (criteria 8,9 and 10</a:t>
            </a:r>
            <a:r>
              <a:rPr lang="en-IN" sz="2400" b="1" dirty="0">
                <a:latin typeface="+mj-lt"/>
              </a:rPr>
              <a:t>)</a:t>
            </a:r>
            <a:endParaRPr lang="en-IN" b="1" dirty="0">
              <a:latin typeface="+mj-lt"/>
            </a:endParaRPr>
          </a:p>
        </p:txBody>
      </p:sp>
      <p:sp>
        <p:nvSpPr>
          <p:cNvPr id="4" name="Slide Number Placeholder 3">
            <a:extLst>
              <a:ext uri="{FF2B5EF4-FFF2-40B4-BE49-F238E27FC236}">
                <a16:creationId xmlns:a16="http://schemas.microsoft.com/office/drawing/2014/main" id="{E275EC82-A5B4-06BC-A41D-BB5185BE4D63}"/>
              </a:ext>
            </a:extLst>
          </p:cNvPr>
          <p:cNvSpPr>
            <a:spLocks noGrp="1"/>
          </p:cNvSpPr>
          <p:nvPr>
            <p:ph type="sldNum" sz="quarter" idx="12"/>
          </p:nvPr>
        </p:nvSpPr>
        <p:spPr/>
        <p:txBody>
          <a:bodyPr/>
          <a:lstStyle/>
          <a:p>
            <a:fld id="{71EC9CE2-5AEF-428F-9B76-4FE97200EC74}" type="slidenum">
              <a:rPr lang="en-IN" smtClean="0"/>
              <a:t>2</a:t>
            </a:fld>
            <a:endParaRPr lang="en-IN" dirty="0"/>
          </a:p>
        </p:txBody>
      </p:sp>
      <p:sp>
        <p:nvSpPr>
          <p:cNvPr id="5" name="Rectangle 4">
            <a:extLst>
              <a:ext uri="{FF2B5EF4-FFF2-40B4-BE49-F238E27FC236}">
                <a16:creationId xmlns:a16="http://schemas.microsoft.com/office/drawing/2014/main" id="{665264AB-8F56-3EA5-3CB9-9E95FDFBCF99}"/>
              </a:ext>
            </a:extLst>
          </p:cNvPr>
          <p:cNvSpPr/>
          <p:nvPr/>
        </p:nvSpPr>
        <p:spPr>
          <a:xfrm>
            <a:off x="1006679" y="268448"/>
            <a:ext cx="9487949" cy="608790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38219166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E09F1-B0D9-477D-B38C-D59CA566FC23}"/>
              </a:ext>
            </a:extLst>
          </p:cNvPr>
          <p:cNvSpPr>
            <a:spLocks noGrp="1"/>
          </p:cNvSpPr>
          <p:nvPr>
            <p:ph type="title"/>
          </p:nvPr>
        </p:nvSpPr>
        <p:spPr>
          <a:xfrm>
            <a:off x="838200" y="365126"/>
            <a:ext cx="10515600" cy="315912"/>
          </a:xfrm>
        </p:spPr>
        <p:txBody>
          <a:bodyPr>
            <a:noAutofit/>
          </a:bodyPr>
          <a:lstStyle/>
          <a:p>
            <a:r>
              <a:rPr lang="en-US" sz="3600" dirty="0"/>
              <a:t>Assessment of attainment of Outcomes – COs, POs</a:t>
            </a:r>
            <a:endParaRPr lang="en-IN" sz="3600" dirty="0"/>
          </a:p>
        </p:txBody>
      </p:sp>
      <p:sp>
        <p:nvSpPr>
          <p:cNvPr id="3" name="Content Placeholder 2">
            <a:extLst>
              <a:ext uri="{FF2B5EF4-FFF2-40B4-BE49-F238E27FC236}">
                <a16:creationId xmlns:a16="http://schemas.microsoft.com/office/drawing/2014/main" id="{6D3CDCAB-3BC6-49CE-A174-B11156FD3162}"/>
              </a:ext>
            </a:extLst>
          </p:cNvPr>
          <p:cNvSpPr>
            <a:spLocks noGrp="1"/>
          </p:cNvSpPr>
          <p:nvPr>
            <p:ph idx="1"/>
          </p:nvPr>
        </p:nvSpPr>
        <p:spPr>
          <a:xfrm>
            <a:off x="838200" y="801510"/>
            <a:ext cx="10515600" cy="6056489"/>
          </a:xfrm>
        </p:spPr>
        <p:txBody>
          <a:bodyPr>
            <a:normAutofit/>
          </a:bodyPr>
          <a:lstStyle/>
          <a:p>
            <a:r>
              <a:rPr lang="en-US" sz="2400" dirty="0"/>
              <a:t>OUTCOMES are what our students  achieve by T-L-A</a:t>
            </a:r>
          </a:p>
          <a:p>
            <a:r>
              <a:rPr lang="en-US" sz="2400" dirty="0"/>
              <a:t>We need to measure to what extent the outcomes are attained and, use the measurement  to identify doable improvements and act on these.</a:t>
            </a:r>
          </a:p>
          <a:p>
            <a:r>
              <a:rPr lang="en-US" sz="2400" dirty="0"/>
              <a:t>CO attainment  are  to be calculated by the teacher at the end of the course</a:t>
            </a:r>
          </a:p>
          <a:p>
            <a:r>
              <a:rPr lang="en-US" sz="2400" dirty="0"/>
              <a:t>POs are to be assessed at the end of the program, that is, every year for the graduating batch – may also be assessed in between (partial) for possible in-program improvement.</a:t>
            </a:r>
          </a:p>
          <a:p>
            <a:r>
              <a:rPr lang="en-US" sz="2400" dirty="0"/>
              <a:t>Since POs are achieved by COs, PO assessment will use CO assessment as input and be based on </a:t>
            </a:r>
            <a:r>
              <a:rPr lang="en-US" sz="2400" u="sng" dirty="0">
                <a:solidFill>
                  <a:srgbClr val="C00000"/>
                </a:solidFill>
              </a:rPr>
              <a:t>CO-PO matrix </a:t>
            </a:r>
            <a:r>
              <a:rPr lang="en-US" sz="2400" dirty="0"/>
              <a:t>which captures the contribution of COs to POs</a:t>
            </a:r>
          </a:p>
          <a:p>
            <a:r>
              <a:rPr lang="en-US" sz="2400" dirty="0"/>
              <a:t>CO assessment will be based on how students do in the tests/quizzes, internal/end-semester examinations, assignments/home-work and therefore, we need to capture connection between questions in the exam/test and the COs</a:t>
            </a:r>
          </a:p>
          <a:p>
            <a:r>
              <a:rPr lang="en-US" sz="2400" dirty="0"/>
              <a:t>These assessments are for an entire class (i.e., aggregate) – as distinct from individual student performance</a:t>
            </a:r>
            <a:endParaRPr lang="en-IN" sz="2400" dirty="0"/>
          </a:p>
        </p:txBody>
      </p:sp>
      <p:sp>
        <p:nvSpPr>
          <p:cNvPr id="4" name="Slide Number Placeholder 3">
            <a:extLst>
              <a:ext uri="{FF2B5EF4-FFF2-40B4-BE49-F238E27FC236}">
                <a16:creationId xmlns:a16="http://schemas.microsoft.com/office/drawing/2014/main" id="{EB81B040-60BC-4D3D-ABF7-A36E44583901}"/>
              </a:ext>
            </a:extLst>
          </p:cNvPr>
          <p:cNvSpPr>
            <a:spLocks noGrp="1"/>
          </p:cNvSpPr>
          <p:nvPr>
            <p:ph type="sldNum" sz="quarter" idx="12"/>
          </p:nvPr>
        </p:nvSpPr>
        <p:spPr/>
        <p:txBody>
          <a:bodyPr/>
          <a:lstStyle/>
          <a:p>
            <a:fld id="{71EC9CE2-5AEF-428F-9B76-4FE97200EC74}" type="slidenum">
              <a:rPr lang="en-IN" smtClean="0"/>
              <a:t>20</a:t>
            </a:fld>
            <a:endParaRPr lang="en-IN" dirty="0"/>
          </a:p>
        </p:txBody>
      </p:sp>
      <p:sp>
        <p:nvSpPr>
          <p:cNvPr id="7" name="Rectangle 6">
            <a:extLst>
              <a:ext uri="{FF2B5EF4-FFF2-40B4-BE49-F238E27FC236}">
                <a16:creationId xmlns:a16="http://schemas.microsoft.com/office/drawing/2014/main" id="{84CE7FC1-3E48-4A49-BBF6-AFCFED0C8962}"/>
              </a:ext>
            </a:extLst>
          </p:cNvPr>
          <p:cNvSpPr/>
          <p:nvPr/>
        </p:nvSpPr>
        <p:spPr>
          <a:xfrm>
            <a:off x="774357" y="197709"/>
            <a:ext cx="10747083" cy="60564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9267104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F9EEA-B13A-4405-B087-819E925B33C4}"/>
              </a:ext>
            </a:extLst>
          </p:cNvPr>
          <p:cNvSpPr>
            <a:spLocks noGrp="1"/>
          </p:cNvSpPr>
          <p:nvPr>
            <p:ph type="title"/>
          </p:nvPr>
        </p:nvSpPr>
        <p:spPr>
          <a:xfrm>
            <a:off x="838200" y="365125"/>
            <a:ext cx="10515600" cy="459123"/>
          </a:xfrm>
        </p:spPr>
        <p:txBody>
          <a:bodyPr>
            <a:normAutofit fontScale="90000"/>
          </a:bodyPr>
          <a:lstStyle/>
          <a:p>
            <a:r>
              <a:rPr lang="en-US" dirty="0"/>
              <a:t>		Example of Course Outcomes COs</a:t>
            </a:r>
            <a:endParaRPr lang="en-IN" b="1" dirty="0"/>
          </a:p>
        </p:txBody>
      </p:sp>
      <p:sp>
        <p:nvSpPr>
          <p:cNvPr id="3" name="Content Placeholder 2">
            <a:extLst>
              <a:ext uri="{FF2B5EF4-FFF2-40B4-BE49-F238E27FC236}">
                <a16:creationId xmlns:a16="http://schemas.microsoft.com/office/drawing/2014/main" id="{95F49611-DE2E-48A4-A6F3-D72A5053A66A}"/>
              </a:ext>
            </a:extLst>
          </p:cNvPr>
          <p:cNvSpPr>
            <a:spLocks noGrp="1"/>
          </p:cNvSpPr>
          <p:nvPr>
            <p:ph idx="1"/>
          </p:nvPr>
        </p:nvSpPr>
        <p:spPr>
          <a:xfrm>
            <a:off x="838200" y="914400"/>
            <a:ext cx="10515600" cy="5262563"/>
          </a:xfrm>
        </p:spPr>
        <p:txBody>
          <a:bodyPr/>
          <a:lstStyle/>
          <a:p>
            <a:pPr>
              <a:lnSpc>
                <a:spcPct val="107000"/>
              </a:lnSpc>
              <a:spcAft>
                <a:spcPts val="800"/>
              </a:spcAft>
            </a:pPr>
            <a:r>
              <a:rPr lang="en-IN" sz="2000" b="1" dirty="0">
                <a:effectLst/>
                <a:latin typeface="Calibri Light" panose="020F0302020204030204" pitchFamily="34" charset="0"/>
                <a:ea typeface="Calibri" panose="020F0502020204030204" pitchFamily="34" charset="0"/>
                <a:cs typeface="Calibri Light" panose="020F0302020204030204" pitchFamily="34" charset="0"/>
              </a:rPr>
              <a:t>Course Title: Heat &amp; Mass Transfer </a:t>
            </a:r>
          </a:p>
          <a:p>
            <a:pPr marL="0" indent="0">
              <a:lnSpc>
                <a:spcPct val="107000"/>
              </a:lnSpc>
              <a:spcAft>
                <a:spcPts val="800"/>
              </a:spcAft>
              <a:buNone/>
            </a:pPr>
            <a:r>
              <a:rPr lang="en-IN" sz="1800" b="1" dirty="0">
                <a:effectLst/>
                <a:latin typeface="Calibri Light" panose="020F0302020204030204" pitchFamily="34" charset="0"/>
                <a:ea typeface="Calibri" panose="020F0502020204030204" pitchFamily="34" charset="0"/>
                <a:cs typeface="Calibri Light" panose="020F0302020204030204" pitchFamily="34" charset="0"/>
              </a:rPr>
              <a:t>CO1 </a:t>
            </a:r>
            <a:r>
              <a:rPr lang="en-IN" sz="20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Solve </a:t>
            </a:r>
            <a:r>
              <a:rPr lang="en-IN" sz="1800" b="1" dirty="0">
                <a:effectLst/>
                <a:latin typeface="Calibri Light" panose="020F0302020204030204" pitchFamily="34" charset="0"/>
                <a:ea typeface="Calibri" panose="020F0502020204030204" pitchFamily="34" charset="0"/>
                <a:cs typeface="Calibri Light" panose="020F0302020204030204" pitchFamily="34" charset="0"/>
              </a:rPr>
              <a:t> practical engineering problems using basic concepts of heat and mass transfer.</a:t>
            </a:r>
          </a:p>
          <a:p>
            <a:pPr marL="0" indent="0">
              <a:lnSpc>
                <a:spcPct val="107000"/>
              </a:lnSpc>
              <a:spcAft>
                <a:spcPts val="800"/>
              </a:spcAft>
              <a:buNone/>
            </a:pPr>
            <a:r>
              <a:rPr lang="en-IN" sz="1800" b="1" dirty="0">
                <a:effectLst/>
                <a:latin typeface="Calibri Light" panose="020F0302020204030204" pitchFamily="34" charset="0"/>
                <a:ea typeface="Calibri" panose="020F0502020204030204" pitchFamily="34" charset="0"/>
                <a:cs typeface="Calibri Light" panose="020F0302020204030204" pitchFamily="34" charset="0"/>
              </a:rPr>
              <a:t>CO2 </a:t>
            </a:r>
            <a:r>
              <a:rPr lang="en-IN" sz="18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Evaluate</a:t>
            </a:r>
            <a:r>
              <a:rPr lang="en-IN" sz="1800" b="1" dirty="0">
                <a:effectLst/>
                <a:latin typeface="Calibri Light" panose="020F0302020204030204" pitchFamily="34" charset="0"/>
                <a:ea typeface="Calibri" panose="020F0502020204030204" pitchFamily="34" charset="0"/>
                <a:cs typeface="Calibri Light" panose="020F0302020204030204" pitchFamily="34" charset="0"/>
              </a:rPr>
              <a:t> steady and unsteady performance for insulation, fin and thermocouple. </a:t>
            </a:r>
          </a:p>
          <a:p>
            <a:pPr marL="0" indent="0">
              <a:lnSpc>
                <a:spcPct val="107000"/>
              </a:lnSpc>
              <a:spcAft>
                <a:spcPts val="800"/>
              </a:spcAft>
              <a:buNone/>
            </a:pPr>
            <a:r>
              <a:rPr lang="en-IN" sz="1800" b="1" dirty="0">
                <a:effectLst/>
                <a:latin typeface="Calibri Light" panose="020F0302020204030204" pitchFamily="34" charset="0"/>
                <a:ea typeface="Calibri" panose="020F0502020204030204" pitchFamily="34" charset="0"/>
                <a:cs typeface="Calibri Light" panose="020F0302020204030204" pitchFamily="34" charset="0"/>
              </a:rPr>
              <a:t>CO3 </a:t>
            </a:r>
            <a:r>
              <a:rPr lang="en-IN" sz="18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Analyze</a:t>
            </a:r>
            <a:r>
              <a:rPr lang="en-IN" sz="1800" b="1" dirty="0">
                <a:effectLst/>
                <a:latin typeface="Calibri Light" panose="020F0302020204030204" pitchFamily="34" charset="0"/>
                <a:ea typeface="Calibri" panose="020F0502020204030204" pitchFamily="34" charset="0"/>
                <a:cs typeface="Calibri Light" panose="020F0302020204030204" pitchFamily="34" charset="0"/>
              </a:rPr>
              <a:t> laminar and turbulent boundary layer flow on internal and external regions. </a:t>
            </a:r>
          </a:p>
          <a:p>
            <a:pPr marL="0" indent="0">
              <a:lnSpc>
                <a:spcPct val="107000"/>
              </a:lnSpc>
              <a:spcAft>
                <a:spcPts val="800"/>
              </a:spcAft>
              <a:buNone/>
            </a:pPr>
            <a:r>
              <a:rPr lang="en-IN" sz="1800" b="1" dirty="0">
                <a:effectLst/>
                <a:latin typeface="Calibri Light" panose="020F0302020204030204" pitchFamily="34" charset="0"/>
                <a:ea typeface="Calibri" panose="020F0502020204030204" pitchFamily="34" charset="0"/>
                <a:cs typeface="Calibri Light" panose="020F0302020204030204" pitchFamily="34" charset="0"/>
              </a:rPr>
              <a:t>CO4. </a:t>
            </a:r>
            <a:r>
              <a:rPr lang="en-IN" sz="18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Design </a:t>
            </a:r>
            <a:r>
              <a:rPr lang="en-IN" sz="1800" b="1" dirty="0">
                <a:effectLst/>
                <a:latin typeface="Calibri Light" panose="020F0302020204030204" pitchFamily="34" charset="0"/>
                <a:ea typeface="Calibri" panose="020F0502020204030204" pitchFamily="34" charset="0"/>
                <a:cs typeface="Calibri Light" panose="020F0302020204030204" pitchFamily="34" charset="0"/>
              </a:rPr>
              <a:t>shell and tube type heat exchangers for convective heat transfer applications.</a:t>
            </a:r>
          </a:p>
          <a:p>
            <a:pPr marL="0" indent="0">
              <a:lnSpc>
                <a:spcPct val="107000"/>
              </a:lnSpc>
              <a:spcAft>
                <a:spcPts val="800"/>
              </a:spcAft>
              <a:buNone/>
            </a:pPr>
            <a:r>
              <a:rPr lang="en-IN" sz="1800" b="1" dirty="0">
                <a:effectLst/>
                <a:latin typeface="Calibri Light" panose="020F0302020204030204" pitchFamily="34" charset="0"/>
                <a:ea typeface="Calibri" panose="020F0502020204030204" pitchFamily="34" charset="0"/>
                <a:cs typeface="Calibri Light" panose="020F0302020204030204" pitchFamily="34" charset="0"/>
              </a:rPr>
              <a:t>CO5 </a:t>
            </a:r>
            <a:r>
              <a:rPr lang="en-IN" sz="18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Analyze</a:t>
            </a:r>
            <a:r>
              <a:rPr lang="en-IN" sz="1800" b="1" dirty="0">
                <a:effectLst/>
                <a:latin typeface="Calibri Light" panose="020F0302020204030204" pitchFamily="34" charset="0"/>
                <a:ea typeface="Calibri" panose="020F0502020204030204" pitchFamily="34" charset="0"/>
                <a:cs typeface="Calibri Light" panose="020F0302020204030204" pitchFamily="34" charset="0"/>
              </a:rPr>
              <a:t> phase change heat transfer processes applied to process-heat applications</a:t>
            </a:r>
          </a:p>
          <a:p>
            <a:pPr marL="0" indent="0">
              <a:lnSpc>
                <a:spcPct val="107000"/>
              </a:lnSpc>
              <a:spcAft>
                <a:spcPts val="800"/>
              </a:spcAft>
              <a:buNone/>
            </a:pPr>
            <a:r>
              <a:rPr lang="en-IN" sz="1800" b="1" dirty="0">
                <a:effectLst/>
                <a:latin typeface="Calibri Light" panose="020F0302020204030204" pitchFamily="34" charset="0"/>
                <a:ea typeface="Calibri" panose="020F0502020204030204" pitchFamily="34" charset="0"/>
                <a:cs typeface="Calibri Light" panose="020F0302020204030204" pitchFamily="34" charset="0"/>
              </a:rPr>
              <a:t>CO6 </a:t>
            </a:r>
            <a:r>
              <a:rPr lang="en-IN" sz="18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Determine </a:t>
            </a:r>
            <a:r>
              <a:rPr lang="en-IN" sz="1800" b="1" dirty="0">
                <a:effectLst/>
                <a:latin typeface="Calibri Light" panose="020F0302020204030204" pitchFamily="34" charset="0"/>
                <a:ea typeface="Calibri" panose="020F0502020204030204" pitchFamily="34" charset="0"/>
                <a:cs typeface="Calibri Light" panose="020F0302020204030204" pitchFamily="34" charset="0"/>
              </a:rPr>
              <a:t>radiation heat transfer rates in engineering problems.</a:t>
            </a:r>
          </a:p>
          <a:p>
            <a:pPr marL="0" indent="0">
              <a:lnSpc>
                <a:spcPct val="107000"/>
              </a:lnSpc>
              <a:spcAft>
                <a:spcPts val="800"/>
              </a:spcAft>
              <a:buNone/>
            </a:pPr>
            <a:r>
              <a:rPr lang="en-IN" sz="1800" b="1" dirty="0">
                <a:effectLst/>
                <a:latin typeface="Calibri Light" panose="020F0302020204030204" pitchFamily="34" charset="0"/>
                <a:ea typeface="Calibri" panose="020F0502020204030204" pitchFamily="34" charset="0"/>
                <a:cs typeface="Calibri Light" panose="020F0302020204030204" pitchFamily="34" charset="0"/>
              </a:rPr>
              <a:t>CO7 </a:t>
            </a:r>
            <a:r>
              <a:rPr lang="en-IN" sz="18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Perform</a:t>
            </a:r>
            <a:r>
              <a:rPr lang="en-IN" sz="1800" b="1" dirty="0">
                <a:effectLst/>
                <a:latin typeface="Calibri Light" panose="020F0302020204030204" pitchFamily="34" charset="0"/>
                <a:ea typeface="Calibri" panose="020F0502020204030204" pitchFamily="34" charset="0"/>
                <a:cs typeface="Calibri Light" panose="020F0302020204030204" pitchFamily="34" charset="0"/>
              </a:rPr>
              <a:t> design calculations </a:t>
            </a:r>
            <a:r>
              <a:rPr lang="en-IN" sz="1800" b="1" dirty="0">
                <a:latin typeface="Calibri Light" panose="020F0302020204030204" pitchFamily="34" charset="0"/>
                <a:ea typeface="Calibri" panose="020F0502020204030204" pitchFamily="34" charset="0"/>
                <a:cs typeface="Calibri Light" panose="020F0302020204030204" pitchFamily="34" charset="0"/>
              </a:rPr>
              <a:t>for a </a:t>
            </a:r>
            <a:r>
              <a:rPr lang="en-IN" sz="1800" b="1" dirty="0">
                <a:effectLst/>
                <a:latin typeface="Calibri Light" panose="020F0302020204030204" pitchFamily="34" charset="0"/>
                <a:ea typeface="Calibri" panose="020F0502020204030204" pitchFamily="34" charset="0"/>
                <a:cs typeface="Calibri Light" panose="020F0302020204030204" pitchFamily="34" charset="0"/>
              </a:rPr>
              <a:t> thermal equipment and prepare technical report</a:t>
            </a:r>
          </a:p>
          <a:p>
            <a:endParaRPr lang="en-IN" dirty="0"/>
          </a:p>
        </p:txBody>
      </p:sp>
      <p:sp>
        <p:nvSpPr>
          <p:cNvPr id="4" name="Rectangle 3">
            <a:extLst>
              <a:ext uri="{FF2B5EF4-FFF2-40B4-BE49-F238E27FC236}">
                <a16:creationId xmlns:a16="http://schemas.microsoft.com/office/drawing/2014/main" id="{9D0CC7F1-AEF5-4C59-8544-7536E29E225C}"/>
              </a:ext>
            </a:extLst>
          </p:cNvPr>
          <p:cNvSpPr/>
          <p:nvPr/>
        </p:nvSpPr>
        <p:spPr>
          <a:xfrm>
            <a:off x="838200" y="247135"/>
            <a:ext cx="9887465" cy="55193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7BE8FBF7-6BFC-48AF-B0BE-1B95F97F73D3}"/>
              </a:ext>
            </a:extLst>
          </p:cNvPr>
          <p:cNvSpPr>
            <a:spLocks noGrp="1"/>
          </p:cNvSpPr>
          <p:nvPr>
            <p:ph type="sldNum" sz="quarter" idx="12"/>
          </p:nvPr>
        </p:nvSpPr>
        <p:spPr/>
        <p:txBody>
          <a:bodyPr/>
          <a:lstStyle/>
          <a:p>
            <a:fld id="{71EC9CE2-5AEF-428F-9B76-4FE97200EC74}" type="slidenum">
              <a:rPr lang="en-IN" smtClean="0"/>
              <a:t>21</a:t>
            </a:fld>
            <a:endParaRPr lang="en-IN" dirty="0"/>
          </a:p>
        </p:txBody>
      </p:sp>
    </p:spTree>
    <p:extLst>
      <p:ext uri="{BB962C8B-B14F-4D97-AF65-F5344CB8AC3E}">
        <p14:creationId xmlns:p14="http://schemas.microsoft.com/office/powerpoint/2010/main" val="18796265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06AA9-1919-4CBC-8568-D6FA4C5002AC}"/>
              </a:ext>
            </a:extLst>
          </p:cNvPr>
          <p:cNvSpPr>
            <a:spLocks noGrp="1"/>
          </p:cNvSpPr>
          <p:nvPr>
            <p:ph type="title"/>
          </p:nvPr>
        </p:nvSpPr>
        <p:spPr>
          <a:xfrm>
            <a:off x="838200" y="365125"/>
            <a:ext cx="10515600" cy="523517"/>
          </a:xfrm>
        </p:spPr>
        <p:txBody>
          <a:bodyPr>
            <a:normAutofit fontScale="90000"/>
          </a:bodyPr>
          <a:lstStyle/>
          <a:p>
            <a:r>
              <a:rPr lang="en-US" dirty="0"/>
              <a:t>CO-PO mapping (connecting COs with POs)</a:t>
            </a:r>
            <a:endParaRPr lang="en-IN" dirty="0"/>
          </a:p>
        </p:txBody>
      </p:sp>
      <p:sp>
        <p:nvSpPr>
          <p:cNvPr id="3" name="Content Placeholder 2">
            <a:extLst>
              <a:ext uri="{FF2B5EF4-FFF2-40B4-BE49-F238E27FC236}">
                <a16:creationId xmlns:a16="http://schemas.microsoft.com/office/drawing/2014/main" id="{6083DCA0-6EB2-4E70-A2C0-27919B850943}"/>
              </a:ext>
            </a:extLst>
          </p:cNvPr>
          <p:cNvSpPr>
            <a:spLocks noGrp="1"/>
          </p:cNvSpPr>
          <p:nvPr>
            <p:ph idx="1"/>
          </p:nvPr>
        </p:nvSpPr>
        <p:spPr>
          <a:xfrm>
            <a:off x="838200" y="1205345"/>
            <a:ext cx="10515600" cy="5287530"/>
          </a:xfrm>
        </p:spPr>
        <p:txBody>
          <a:bodyPr/>
          <a:lstStyle/>
          <a:p>
            <a:r>
              <a:rPr lang="en-US" dirty="0"/>
              <a:t>The mapping is a matrix with rows as COs and columns as POs</a:t>
            </a:r>
          </a:p>
          <a:p>
            <a:pPr marL="0" indent="0">
              <a:buNone/>
            </a:pPr>
            <a:r>
              <a:rPr lang="en-US" dirty="0"/>
              <a:t>	Each cell in the matrix has a value in {--, 1, 2, 3}</a:t>
            </a:r>
          </a:p>
          <a:p>
            <a:pPr marL="0" indent="0">
              <a:buNone/>
            </a:pPr>
            <a:r>
              <a:rPr lang="en-US" dirty="0"/>
              <a:t>	The meaning associated with the values are as follows:</a:t>
            </a:r>
          </a:p>
          <a:p>
            <a:pPr marL="0" indent="0">
              <a:buNone/>
            </a:pPr>
            <a:r>
              <a:rPr lang="en-US" dirty="0"/>
              <a:t>	-- this CO (row) has negligible contribution to the PO(column)</a:t>
            </a:r>
          </a:p>
          <a:p>
            <a:pPr marL="0" indent="0">
              <a:buNone/>
            </a:pPr>
            <a:r>
              <a:rPr lang="en-US" dirty="0"/>
              <a:t>	</a:t>
            </a:r>
            <a:r>
              <a:rPr lang="en-US" sz="2400" b="1" dirty="0"/>
              <a:t>1  </a:t>
            </a:r>
            <a:r>
              <a:rPr lang="en-US" sz="2400" b="1" dirty="0">
                <a:sym typeface="Wingdings" panose="05000000000000000000" pitchFamily="2" charset="2"/>
              </a:rPr>
              <a:t> relevant and small significance</a:t>
            </a:r>
          </a:p>
          <a:p>
            <a:pPr marL="0" indent="0">
              <a:buNone/>
            </a:pPr>
            <a:r>
              <a:rPr lang="en-US" sz="2400" b="1" dirty="0">
                <a:sym typeface="Wingdings" panose="05000000000000000000" pitchFamily="2" charset="2"/>
              </a:rPr>
              <a:t>	2  medium or moderate and 	</a:t>
            </a:r>
          </a:p>
          <a:p>
            <a:pPr marL="0" indent="0">
              <a:buNone/>
            </a:pPr>
            <a:r>
              <a:rPr lang="en-US" sz="2400" b="1" dirty="0">
                <a:sym typeface="Wingdings" panose="05000000000000000000" pitchFamily="2" charset="2"/>
              </a:rPr>
              <a:t>	3   strong</a:t>
            </a:r>
          </a:p>
          <a:p>
            <a:pPr marL="0" indent="0">
              <a:buNone/>
            </a:pPr>
            <a:r>
              <a:rPr lang="en-US" dirty="0">
                <a:solidFill>
                  <a:srgbClr val="C00000"/>
                </a:solidFill>
                <a:sym typeface="Wingdings" panose="05000000000000000000" pitchFamily="2" charset="2"/>
              </a:rPr>
              <a:t>	</a:t>
            </a:r>
            <a:r>
              <a:rPr lang="en-US" sz="2400" dirty="0">
                <a:solidFill>
                  <a:srgbClr val="C00000"/>
                </a:solidFill>
                <a:sym typeface="Wingdings" panose="05000000000000000000" pitchFamily="2" charset="2"/>
              </a:rPr>
              <a:t>These values have to be justified in implementation, that is, T-L-A of the 	course, in terms of the BLOOM Level of the questions/Problems</a:t>
            </a:r>
          </a:p>
          <a:p>
            <a:pPr marL="0" indent="0">
              <a:buNone/>
            </a:pPr>
            <a:endParaRPr lang="en-US" sz="2400" dirty="0"/>
          </a:p>
          <a:p>
            <a:endParaRPr lang="en-IN" dirty="0"/>
          </a:p>
        </p:txBody>
      </p:sp>
      <p:sp>
        <p:nvSpPr>
          <p:cNvPr id="7" name="Rectangle 6">
            <a:extLst>
              <a:ext uri="{FF2B5EF4-FFF2-40B4-BE49-F238E27FC236}">
                <a16:creationId xmlns:a16="http://schemas.microsoft.com/office/drawing/2014/main" id="{6DE53978-920B-4965-99F7-8D56CC5E552F}"/>
              </a:ext>
            </a:extLst>
          </p:cNvPr>
          <p:cNvSpPr/>
          <p:nvPr/>
        </p:nvSpPr>
        <p:spPr>
          <a:xfrm>
            <a:off x="838200" y="365125"/>
            <a:ext cx="10389973" cy="57061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 name="Slide Number Placeholder 3">
            <a:extLst>
              <a:ext uri="{FF2B5EF4-FFF2-40B4-BE49-F238E27FC236}">
                <a16:creationId xmlns:a16="http://schemas.microsoft.com/office/drawing/2014/main" id="{0D744C20-D589-432A-915A-970D9321612E}"/>
              </a:ext>
            </a:extLst>
          </p:cNvPr>
          <p:cNvSpPr>
            <a:spLocks noGrp="1"/>
          </p:cNvSpPr>
          <p:nvPr>
            <p:ph type="sldNum" sz="quarter" idx="12"/>
          </p:nvPr>
        </p:nvSpPr>
        <p:spPr/>
        <p:txBody>
          <a:bodyPr/>
          <a:lstStyle/>
          <a:p>
            <a:fld id="{71EC9CE2-5AEF-428F-9B76-4FE97200EC74}" type="slidenum">
              <a:rPr lang="en-IN" smtClean="0"/>
              <a:t>22</a:t>
            </a:fld>
            <a:endParaRPr lang="en-IN" dirty="0"/>
          </a:p>
        </p:txBody>
      </p:sp>
    </p:spTree>
    <p:extLst>
      <p:ext uri="{BB962C8B-B14F-4D97-AF65-F5344CB8AC3E}">
        <p14:creationId xmlns:p14="http://schemas.microsoft.com/office/powerpoint/2010/main" val="14953701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A9B05-D74D-4A0D-B48A-49CDA3C56C76}"/>
              </a:ext>
            </a:extLst>
          </p:cNvPr>
          <p:cNvSpPr>
            <a:spLocks noGrp="1"/>
          </p:cNvSpPr>
          <p:nvPr>
            <p:ph type="title"/>
          </p:nvPr>
        </p:nvSpPr>
        <p:spPr>
          <a:xfrm>
            <a:off x="838200" y="365126"/>
            <a:ext cx="10515600" cy="536396"/>
          </a:xfrm>
        </p:spPr>
        <p:txBody>
          <a:bodyPr>
            <a:noAutofit/>
          </a:bodyPr>
          <a:lstStyle/>
          <a:p>
            <a:r>
              <a:rPr lang="en-US" sz="3600" dirty="0"/>
              <a:t>	An Example CO-PO mapping (contd ..)</a:t>
            </a:r>
            <a:endParaRPr lang="en-IN" sz="3600" dirty="0"/>
          </a:p>
        </p:txBody>
      </p:sp>
      <p:sp>
        <p:nvSpPr>
          <p:cNvPr id="3" name="Content Placeholder 2">
            <a:extLst>
              <a:ext uri="{FF2B5EF4-FFF2-40B4-BE49-F238E27FC236}">
                <a16:creationId xmlns:a16="http://schemas.microsoft.com/office/drawing/2014/main" id="{C15C9FD4-1C8A-40EB-8567-A7BF483556BB}"/>
              </a:ext>
            </a:extLst>
          </p:cNvPr>
          <p:cNvSpPr>
            <a:spLocks noGrp="1"/>
          </p:cNvSpPr>
          <p:nvPr>
            <p:ph idx="1"/>
          </p:nvPr>
        </p:nvSpPr>
        <p:spPr>
          <a:xfrm>
            <a:off x="680970" y="1033766"/>
            <a:ext cx="10830059" cy="5280338"/>
          </a:xfrm>
        </p:spPr>
        <p:txBody>
          <a:bodyPr/>
          <a:lstStyle/>
          <a:p>
            <a:pPr marL="0" indent="0">
              <a:lnSpc>
                <a:spcPct val="107000"/>
              </a:lnSpc>
              <a:spcAft>
                <a:spcPts val="800"/>
              </a:spcAft>
              <a:buNone/>
            </a:pPr>
            <a:r>
              <a:rPr lang="en-IN" sz="1800" b="1" dirty="0">
                <a:effectLst/>
                <a:latin typeface="Calibri" panose="020F0502020204030204" pitchFamily="34" charset="0"/>
                <a:ea typeface="Calibri" panose="020F0502020204030204" pitchFamily="34" charset="0"/>
                <a:cs typeface="Times New Roman" panose="02020603050405020304" pitchFamily="18" charset="0"/>
              </a:rPr>
              <a:t>	</a:t>
            </a:r>
            <a:r>
              <a:rPr lang="en-IN" sz="2400" b="1" dirty="0">
                <a:effectLst/>
                <a:latin typeface="Calibri" panose="020F0502020204030204" pitchFamily="34" charset="0"/>
                <a:ea typeface="Calibri" panose="020F0502020204030204" pitchFamily="34" charset="0"/>
                <a:cs typeface="Times New Roman" panose="02020603050405020304" pitchFamily="18" charset="0"/>
              </a:rPr>
              <a:t>		</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PO1	PO2	PO3	PO4</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CO1		 2	 2</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CO2			 3</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CO3			 2	 2</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CO4			 3	 2</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CO5			 3</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CO6			 2</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pPr marL="0" indent="0">
              <a:lnSpc>
                <a:spcPct val="107000"/>
              </a:lnSpc>
              <a:spcAft>
                <a:spcPts val="800"/>
              </a:spcAft>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CO7			 	3	3</a:t>
            </a:r>
            <a:endParaRPr lang="en-IN" sz="2400" dirty="0">
              <a:effectLst/>
              <a:latin typeface="Calibri Light" panose="020F0302020204030204" pitchFamily="34" charset="0"/>
              <a:ea typeface="Calibri" panose="020F0502020204030204" pitchFamily="34" charset="0"/>
              <a:cs typeface="Calibri Light" panose="020F0302020204030204" pitchFamily="34" charset="0"/>
            </a:endParaRPr>
          </a:p>
          <a:p>
            <a:endParaRPr lang="en-IN" dirty="0"/>
          </a:p>
        </p:txBody>
      </p:sp>
      <p:graphicFrame>
        <p:nvGraphicFramePr>
          <p:cNvPr id="5" name="Table 4">
            <a:extLst>
              <a:ext uri="{FF2B5EF4-FFF2-40B4-BE49-F238E27FC236}">
                <a16:creationId xmlns:a16="http://schemas.microsoft.com/office/drawing/2014/main" id="{0A953165-4648-490E-9284-B556E49EDC23}"/>
              </a:ext>
            </a:extLst>
          </p:cNvPr>
          <p:cNvGraphicFramePr>
            <a:graphicFrameLocks noGrp="1"/>
          </p:cNvGraphicFramePr>
          <p:nvPr/>
        </p:nvGraphicFramePr>
        <p:xfrm>
          <a:off x="1382752" y="1056068"/>
          <a:ext cx="5765179" cy="5203061"/>
        </p:xfrm>
        <a:graphic>
          <a:graphicData uri="http://schemas.openxmlformats.org/drawingml/2006/table">
            <a:tbl>
              <a:tblPr/>
              <a:tblGrid>
                <a:gridCol w="5765179">
                  <a:extLst>
                    <a:ext uri="{9D8B030D-6E8A-4147-A177-3AD203B41FA5}">
                      <a16:colId xmlns:a16="http://schemas.microsoft.com/office/drawing/2014/main" val="4201089967"/>
                    </a:ext>
                  </a:extLst>
                </a:gridCol>
              </a:tblGrid>
              <a:tr h="5203061">
                <a:tc>
                  <a:txBody>
                    <a:bodyPr/>
                    <a:lstStyle/>
                    <a:p>
                      <a:endParaRPr lang="en-IN"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2265898661"/>
                  </a:ext>
                </a:extLst>
              </a:tr>
            </a:tbl>
          </a:graphicData>
        </a:graphic>
      </p:graphicFrame>
      <p:cxnSp>
        <p:nvCxnSpPr>
          <p:cNvPr id="7" name="Straight Connector 6">
            <a:extLst>
              <a:ext uri="{FF2B5EF4-FFF2-40B4-BE49-F238E27FC236}">
                <a16:creationId xmlns:a16="http://schemas.microsoft.com/office/drawing/2014/main" id="{E9F2C770-E3DE-4D44-9F82-1956B4899772}"/>
              </a:ext>
            </a:extLst>
          </p:cNvPr>
          <p:cNvCxnSpPr/>
          <p:nvPr/>
        </p:nvCxnSpPr>
        <p:spPr>
          <a:xfrm>
            <a:off x="3144644" y="1056068"/>
            <a:ext cx="0" cy="5210917"/>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468753F-0C21-423E-B52C-7C69E29AD171}"/>
              </a:ext>
            </a:extLst>
          </p:cNvPr>
          <p:cNvCxnSpPr/>
          <p:nvPr/>
        </p:nvCxnSpPr>
        <p:spPr>
          <a:xfrm>
            <a:off x="1382751" y="2196790"/>
            <a:ext cx="576518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03A05F7D-04BF-442C-B66F-E6B82D64E850}"/>
              </a:ext>
            </a:extLst>
          </p:cNvPr>
          <p:cNvCxnSpPr/>
          <p:nvPr/>
        </p:nvCxnSpPr>
        <p:spPr>
          <a:xfrm>
            <a:off x="1382751" y="2821259"/>
            <a:ext cx="576518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F44F86F-FFDA-4283-8A85-C4DE41D75DAA}"/>
              </a:ext>
            </a:extLst>
          </p:cNvPr>
          <p:cNvCxnSpPr/>
          <p:nvPr/>
        </p:nvCxnSpPr>
        <p:spPr>
          <a:xfrm>
            <a:off x="1382751" y="3429000"/>
            <a:ext cx="576518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76512E10-A265-495D-92FE-5D3D63BF2D6B}"/>
              </a:ext>
            </a:extLst>
          </p:cNvPr>
          <p:cNvCxnSpPr/>
          <p:nvPr/>
        </p:nvCxnSpPr>
        <p:spPr>
          <a:xfrm>
            <a:off x="1382751" y="4059044"/>
            <a:ext cx="576518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A14F6258-21E5-401A-B296-3CA6F534967A}"/>
              </a:ext>
            </a:extLst>
          </p:cNvPr>
          <p:cNvCxnSpPr/>
          <p:nvPr/>
        </p:nvCxnSpPr>
        <p:spPr>
          <a:xfrm>
            <a:off x="1382751" y="4694663"/>
            <a:ext cx="576518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F615CB77-1F02-4615-A401-73D193451F5D}"/>
              </a:ext>
            </a:extLst>
          </p:cNvPr>
          <p:cNvCxnSpPr/>
          <p:nvPr/>
        </p:nvCxnSpPr>
        <p:spPr>
          <a:xfrm>
            <a:off x="1382751" y="5263376"/>
            <a:ext cx="576518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C2FD0E0-8016-4F4B-AEE4-2C4F08A862C8}"/>
              </a:ext>
            </a:extLst>
          </p:cNvPr>
          <p:cNvCxnSpPr/>
          <p:nvPr/>
        </p:nvCxnSpPr>
        <p:spPr>
          <a:xfrm>
            <a:off x="4125951" y="1137424"/>
            <a:ext cx="0" cy="5029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4BF4832A-380B-40F7-B425-F62E320195CC}"/>
              </a:ext>
            </a:extLst>
          </p:cNvPr>
          <p:cNvCxnSpPr/>
          <p:nvPr/>
        </p:nvCxnSpPr>
        <p:spPr>
          <a:xfrm>
            <a:off x="5107259" y="1033766"/>
            <a:ext cx="0" cy="5233219"/>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7F975DBA-9743-40AA-AD92-DA3D1180CDA4}"/>
              </a:ext>
            </a:extLst>
          </p:cNvPr>
          <p:cNvCxnSpPr>
            <a:cxnSpLocks/>
          </p:cNvCxnSpPr>
          <p:nvPr/>
        </p:nvCxnSpPr>
        <p:spPr>
          <a:xfrm>
            <a:off x="6095999" y="1033766"/>
            <a:ext cx="0" cy="5233219"/>
          </a:xfrm>
          <a:prstGeom prst="line">
            <a:avLst/>
          </a:prstGeom>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DFA40B6E-F8D8-4F22-81E9-7A68089469CA}"/>
              </a:ext>
            </a:extLst>
          </p:cNvPr>
          <p:cNvSpPr/>
          <p:nvPr/>
        </p:nvSpPr>
        <p:spPr>
          <a:xfrm>
            <a:off x="897924" y="222422"/>
            <a:ext cx="9440562" cy="63431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 name="Slide Number Placeholder 5">
            <a:extLst>
              <a:ext uri="{FF2B5EF4-FFF2-40B4-BE49-F238E27FC236}">
                <a16:creationId xmlns:a16="http://schemas.microsoft.com/office/drawing/2014/main" id="{479F780E-8F62-43FE-82E3-EC4EFB1CF45C}"/>
              </a:ext>
            </a:extLst>
          </p:cNvPr>
          <p:cNvSpPr>
            <a:spLocks noGrp="1"/>
          </p:cNvSpPr>
          <p:nvPr>
            <p:ph type="sldNum" sz="quarter" idx="12"/>
          </p:nvPr>
        </p:nvSpPr>
        <p:spPr/>
        <p:txBody>
          <a:bodyPr/>
          <a:lstStyle/>
          <a:p>
            <a:fld id="{71EC9CE2-5AEF-428F-9B76-4FE97200EC74}" type="slidenum">
              <a:rPr lang="en-IN" smtClean="0"/>
              <a:t>23</a:t>
            </a:fld>
            <a:endParaRPr lang="en-IN" dirty="0"/>
          </a:p>
        </p:txBody>
      </p:sp>
      <p:sp>
        <p:nvSpPr>
          <p:cNvPr id="10" name="TextBox 9">
            <a:extLst>
              <a:ext uri="{FF2B5EF4-FFF2-40B4-BE49-F238E27FC236}">
                <a16:creationId xmlns:a16="http://schemas.microsoft.com/office/drawing/2014/main" id="{23EA0862-A024-C8C3-7850-350EB1532481}"/>
              </a:ext>
            </a:extLst>
          </p:cNvPr>
          <p:cNvSpPr txBox="1"/>
          <p:nvPr/>
        </p:nvSpPr>
        <p:spPr>
          <a:xfrm>
            <a:off x="7713579" y="4319983"/>
            <a:ext cx="2059259" cy="1703030"/>
          </a:xfrm>
          <a:prstGeom prst="rect">
            <a:avLst/>
          </a:prstGeom>
          <a:noFill/>
        </p:spPr>
        <p:txBody>
          <a:bodyPr wrap="square">
            <a:spAutoFit/>
          </a:bodyPr>
          <a:lstStyle/>
          <a:p>
            <a:pPr algn="l">
              <a:lnSpc>
                <a:spcPct val="150000"/>
              </a:lnSpc>
            </a:pPr>
            <a:r>
              <a:rPr lang="it-IT" b="0" i="0" dirty="0">
                <a:solidFill>
                  <a:srgbClr val="222222"/>
                </a:solidFill>
                <a:effectLst/>
                <a:latin typeface="Arial" panose="020B0604020202020204" pitchFamily="34" charset="0"/>
              </a:rPr>
              <a:t>PO1 Apply</a:t>
            </a:r>
          </a:p>
          <a:p>
            <a:pPr algn="l">
              <a:lnSpc>
                <a:spcPct val="150000"/>
              </a:lnSpc>
            </a:pPr>
            <a:r>
              <a:rPr lang="it-IT" b="0" i="0" dirty="0">
                <a:solidFill>
                  <a:srgbClr val="222222"/>
                </a:solidFill>
                <a:effectLst/>
                <a:latin typeface="Arial" panose="020B0604020202020204" pitchFamily="34" charset="0"/>
              </a:rPr>
              <a:t>PO2 Analyze</a:t>
            </a:r>
          </a:p>
          <a:p>
            <a:pPr algn="l">
              <a:lnSpc>
                <a:spcPct val="150000"/>
              </a:lnSpc>
            </a:pPr>
            <a:r>
              <a:rPr lang="it-IT" b="0" i="0" dirty="0">
                <a:solidFill>
                  <a:srgbClr val="222222"/>
                </a:solidFill>
                <a:effectLst/>
                <a:latin typeface="Arial" panose="020B0604020202020204" pitchFamily="34" charset="0"/>
              </a:rPr>
              <a:t>PO3  Design</a:t>
            </a:r>
          </a:p>
          <a:p>
            <a:pPr algn="l">
              <a:lnSpc>
                <a:spcPct val="150000"/>
              </a:lnSpc>
            </a:pPr>
            <a:r>
              <a:rPr lang="it-IT" b="0" i="0" dirty="0">
                <a:solidFill>
                  <a:srgbClr val="222222"/>
                </a:solidFill>
                <a:effectLst/>
                <a:latin typeface="Arial" panose="020B0604020202020204" pitchFamily="34" charset="0"/>
              </a:rPr>
              <a:t>PO4 Investigate</a:t>
            </a:r>
          </a:p>
        </p:txBody>
      </p:sp>
    </p:spTree>
    <p:extLst>
      <p:ext uri="{BB962C8B-B14F-4D97-AF65-F5344CB8AC3E}">
        <p14:creationId xmlns:p14="http://schemas.microsoft.com/office/powerpoint/2010/main" val="16542590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677334" y="403741"/>
          <a:ext cx="13545318" cy="5353592"/>
        </p:xfrm>
        <a:graphic>
          <a:graphicData uri="http://schemas.openxmlformats.org/drawingml/2006/table">
            <a:tbl>
              <a:tblPr firstRow="1">
                <a:tableStyleId>{5C22544A-7EE6-4342-B048-85BDC9FD1C3A}</a:tableStyleId>
              </a:tblPr>
              <a:tblGrid>
                <a:gridCol w="1090816">
                  <a:extLst>
                    <a:ext uri="{9D8B030D-6E8A-4147-A177-3AD203B41FA5}">
                      <a16:colId xmlns:a16="http://schemas.microsoft.com/office/drawing/2014/main" val="20000"/>
                    </a:ext>
                  </a:extLst>
                </a:gridCol>
                <a:gridCol w="587365">
                  <a:extLst>
                    <a:ext uri="{9D8B030D-6E8A-4147-A177-3AD203B41FA5}">
                      <a16:colId xmlns:a16="http://schemas.microsoft.com/office/drawing/2014/main" val="20001"/>
                    </a:ext>
                  </a:extLst>
                </a:gridCol>
                <a:gridCol w="295975">
                  <a:extLst>
                    <a:ext uri="{9D8B030D-6E8A-4147-A177-3AD203B41FA5}">
                      <a16:colId xmlns:a16="http://schemas.microsoft.com/office/drawing/2014/main" val="20002"/>
                    </a:ext>
                  </a:extLst>
                </a:gridCol>
                <a:gridCol w="272023">
                  <a:extLst>
                    <a:ext uri="{9D8B030D-6E8A-4147-A177-3AD203B41FA5}">
                      <a16:colId xmlns:a16="http://schemas.microsoft.com/office/drawing/2014/main" val="1963075880"/>
                    </a:ext>
                  </a:extLst>
                </a:gridCol>
                <a:gridCol w="631510">
                  <a:extLst>
                    <a:ext uri="{9D8B030D-6E8A-4147-A177-3AD203B41FA5}">
                      <a16:colId xmlns:a16="http://schemas.microsoft.com/office/drawing/2014/main" val="20003"/>
                    </a:ext>
                  </a:extLst>
                </a:gridCol>
                <a:gridCol w="158312">
                  <a:extLst>
                    <a:ext uri="{9D8B030D-6E8A-4147-A177-3AD203B41FA5}">
                      <a16:colId xmlns:a16="http://schemas.microsoft.com/office/drawing/2014/main" val="20004"/>
                    </a:ext>
                  </a:extLst>
                </a:gridCol>
                <a:gridCol w="783325">
                  <a:extLst>
                    <a:ext uri="{9D8B030D-6E8A-4147-A177-3AD203B41FA5}">
                      <a16:colId xmlns:a16="http://schemas.microsoft.com/office/drawing/2014/main" val="20005"/>
                    </a:ext>
                  </a:extLst>
                </a:gridCol>
                <a:gridCol w="939690">
                  <a:extLst>
                    <a:ext uri="{9D8B030D-6E8A-4147-A177-3AD203B41FA5}">
                      <a16:colId xmlns:a16="http://schemas.microsoft.com/office/drawing/2014/main" val="20006"/>
                    </a:ext>
                  </a:extLst>
                </a:gridCol>
                <a:gridCol w="397958">
                  <a:extLst>
                    <a:ext uri="{9D8B030D-6E8A-4147-A177-3AD203B41FA5}">
                      <a16:colId xmlns:a16="http://schemas.microsoft.com/office/drawing/2014/main" val="3849112896"/>
                    </a:ext>
                  </a:extLst>
                </a:gridCol>
                <a:gridCol w="753117">
                  <a:extLst>
                    <a:ext uri="{9D8B030D-6E8A-4147-A177-3AD203B41FA5}">
                      <a16:colId xmlns:a16="http://schemas.microsoft.com/office/drawing/2014/main" val="1255647929"/>
                    </a:ext>
                  </a:extLst>
                </a:gridCol>
                <a:gridCol w="770475">
                  <a:extLst>
                    <a:ext uri="{9D8B030D-6E8A-4147-A177-3AD203B41FA5}">
                      <a16:colId xmlns:a16="http://schemas.microsoft.com/office/drawing/2014/main" val="1711196735"/>
                    </a:ext>
                  </a:extLst>
                </a:gridCol>
                <a:gridCol w="2434739">
                  <a:extLst>
                    <a:ext uri="{9D8B030D-6E8A-4147-A177-3AD203B41FA5}">
                      <a16:colId xmlns:a16="http://schemas.microsoft.com/office/drawing/2014/main" val="3942986371"/>
                    </a:ext>
                  </a:extLst>
                </a:gridCol>
                <a:gridCol w="228358">
                  <a:extLst>
                    <a:ext uri="{9D8B030D-6E8A-4147-A177-3AD203B41FA5}">
                      <a16:colId xmlns:a16="http://schemas.microsoft.com/office/drawing/2014/main" val="3893141934"/>
                    </a:ext>
                  </a:extLst>
                </a:gridCol>
                <a:gridCol w="451814">
                  <a:extLst>
                    <a:ext uri="{9D8B030D-6E8A-4147-A177-3AD203B41FA5}">
                      <a16:colId xmlns:a16="http://schemas.microsoft.com/office/drawing/2014/main" val="20008"/>
                    </a:ext>
                  </a:extLst>
                </a:gridCol>
                <a:gridCol w="141759">
                  <a:extLst>
                    <a:ext uri="{9D8B030D-6E8A-4147-A177-3AD203B41FA5}">
                      <a16:colId xmlns:a16="http://schemas.microsoft.com/office/drawing/2014/main" val="20009"/>
                    </a:ext>
                  </a:extLst>
                </a:gridCol>
                <a:gridCol w="335636">
                  <a:extLst>
                    <a:ext uri="{9D8B030D-6E8A-4147-A177-3AD203B41FA5}">
                      <a16:colId xmlns:a16="http://schemas.microsoft.com/office/drawing/2014/main" val="2607387170"/>
                    </a:ext>
                  </a:extLst>
                </a:gridCol>
                <a:gridCol w="251727">
                  <a:extLst>
                    <a:ext uri="{9D8B030D-6E8A-4147-A177-3AD203B41FA5}">
                      <a16:colId xmlns:a16="http://schemas.microsoft.com/office/drawing/2014/main" val="20010"/>
                    </a:ext>
                  </a:extLst>
                </a:gridCol>
                <a:gridCol w="774540">
                  <a:extLst>
                    <a:ext uri="{9D8B030D-6E8A-4147-A177-3AD203B41FA5}">
                      <a16:colId xmlns:a16="http://schemas.microsoft.com/office/drawing/2014/main" val="1913243630"/>
                    </a:ext>
                  </a:extLst>
                </a:gridCol>
                <a:gridCol w="748727">
                  <a:extLst>
                    <a:ext uri="{9D8B030D-6E8A-4147-A177-3AD203B41FA5}">
                      <a16:colId xmlns:a16="http://schemas.microsoft.com/office/drawing/2014/main" val="20011"/>
                    </a:ext>
                  </a:extLst>
                </a:gridCol>
                <a:gridCol w="154914">
                  <a:extLst>
                    <a:ext uri="{9D8B030D-6E8A-4147-A177-3AD203B41FA5}">
                      <a16:colId xmlns:a16="http://schemas.microsoft.com/office/drawing/2014/main" val="20012"/>
                    </a:ext>
                  </a:extLst>
                </a:gridCol>
                <a:gridCol w="671272">
                  <a:extLst>
                    <a:ext uri="{9D8B030D-6E8A-4147-A177-3AD203B41FA5}">
                      <a16:colId xmlns:a16="http://schemas.microsoft.com/office/drawing/2014/main" val="20013"/>
                    </a:ext>
                  </a:extLst>
                </a:gridCol>
                <a:gridCol w="671266">
                  <a:extLst>
                    <a:ext uri="{9D8B030D-6E8A-4147-A177-3AD203B41FA5}">
                      <a16:colId xmlns:a16="http://schemas.microsoft.com/office/drawing/2014/main" val="20014"/>
                    </a:ext>
                  </a:extLst>
                </a:gridCol>
              </a:tblGrid>
              <a:tr h="496395">
                <a:tc>
                  <a:txBody>
                    <a:bodyPr/>
                    <a:lstStyle/>
                    <a:p>
                      <a:endParaRPr lang="en-US" sz="1200" dirty="0">
                        <a:solidFill>
                          <a:schemeClr val="tx1">
                            <a:lumMod val="95000"/>
                            <a:lumOff val="5000"/>
                          </a:schemeClr>
                        </a:solidFill>
                      </a:endParaRPr>
                    </a:p>
                  </a:txBody>
                  <a:tcPr>
                    <a:noFill/>
                  </a:tcPr>
                </a:tc>
                <a:tc>
                  <a:txBody>
                    <a:bodyPr/>
                    <a:lstStyle/>
                    <a:p>
                      <a:r>
                        <a:rPr lang="en-US" sz="1200" dirty="0">
                          <a:solidFill>
                            <a:schemeClr val="tx1">
                              <a:lumMod val="95000"/>
                              <a:lumOff val="5000"/>
                            </a:schemeClr>
                          </a:solidFill>
                        </a:rPr>
                        <a:t>  PO1</a:t>
                      </a:r>
                    </a:p>
                  </a:txBody>
                  <a:tcPr>
                    <a:noFill/>
                  </a:tcPr>
                </a:tc>
                <a:tc gridSpan="2">
                  <a:txBody>
                    <a:bodyPr/>
                    <a:lstStyle/>
                    <a:p>
                      <a:endParaRPr lang="en-US" sz="1200" dirty="0">
                        <a:solidFill>
                          <a:schemeClr val="tx1">
                            <a:lumMod val="95000"/>
                            <a:lumOff val="5000"/>
                          </a:schemeClr>
                        </a:solidFill>
                      </a:endParaRPr>
                    </a:p>
                  </a:txBody>
                  <a:tcPr>
                    <a:noFill/>
                  </a:tcPr>
                </a:tc>
                <a:tc hMerge="1">
                  <a:txBody>
                    <a:bodyPr/>
                    <a:lstStyle/>
                    <a:p>
                      <a:endParaRPr lang="en-US" sz="1200" dirty="0">
                        <a:solidFill>
                          <a:schemeClr val="tx1">
                            <a:lumMod val="95000"/>
                            <a:lumOff val="5000"/>
                          </a:schemeClr>
                        </a:solidFill>
                      </a:endParaRPr>
                    </a:p>
                  </a:txBody>
                  <a:tcPr>
                    <a:noFill/>
                  </a:tcPr>
                </a:tc>
                <a:tc gridSpan="2">
                  <a:txBody>
                    <a:bodyPr/>
                    <a:lstStyle/>
                    <a:p>
                      <a:r>
                        <a:rPr lang="en-US" sz="1200" dirty="0">
                          <a:solidFill>
                            <a:schemeClr val="tx1">
                              <a:lumMod val="95000"/>
                              <a:lumOff val="5000"/>
                            </a:schemeClr>
                          </a:solidFill>
                        </a:rPr>
                        <a:t>PO2</a:t>
                      </a:r>
                    </a:p>
                  </a:txBody>
                  <a:tcPr>
                    <a:noFill/>
                  </a:tcPr>
                </a:tc>
                <a:tc hMerge="1">
                  <a:txBody>
                    <a:bodyPr/>
                    <a:lstStyle/>
                    <a:p>
                      <a:endParaRPr lang="en-US"/>
                    </a:p>
                  </a:txBody>
                  <a:tcPr/>
                </a:tc>
                <a:tc>
                  <a:txBody>
                    <a:bodyPr/>
                    <a:lstStyle/>
                    <a:p>
                      <a:r>
                        <a:rPr lang="en-US" sz="1200" dirty="0">
                          <a:solidFill>
                            <a:schemeClr val="tx1">
                              <a:lumMod val="95000"/>
                              <a:lumOff val="5000"/>
                            </a:schemeClr>
                          </a:solidFill>
                        </a:rPr>
                        <a:t>PO3</a:t>
                      </a:r>
                    </a:p>
                  </a:txBody>
                  <a:tcPr>
                    <a:noFill/>
                  </a:tcPr>
                </a:tc>
                <a:tc gridSpan="4">
                  <a:txBody>
                    <a:bodyPr/>
                    <a:lstStyle/>
                    <a:p>
                      <a:r>
                        <a:rPr lang="en-US" sz="1200" dirty="0">
                          <a:solidFill>
                            <a:schemeClr val="tx1">
                              <a:lumMod val="95000"/>
                              <a:lumOff val="5000"/>
                            </a:schemeClr>
                          </a:solidFill>
                        </a:rPr>
                        <a:t>     PO4                               PO5</a:t>
                      </a:r>
                    </a:p>
                  </a:txBody>
                  <a:tcPr>
                    <a:noFill/>
                  </a:tcPr>
                </a:tc>
                <a:tc hMerge="1">
                  <a:txBody>
                    <a:bodyPr/>
                    <a:lstStyle/>
                    <a:p>
                      <a:endParaRPr lang="en-US" sz="1200" dirty="0">
                        <a:solidFill>
                          <a:schemeClr val="tx1">
                            <a:lumMod val="95000"/>
                            <a:lumOff val="5000"/>
                          </a:schemeClr>
                        </a:solidFill>
                      </a:endParaRPr>
                    </a:p>
                  </a:txBody>
                  <a:tcPr>
                    <a:noFill/>
                  </a:tcPr>
                </a:tc>
                <a:tc hMerge="1">
                  <a:txBody>
                    <a:bodyPr/>
                    <a:lstStyle/>
                    <a:p>
                      <a:endParaRPr lang="en-IN"/>
                    </a:p>
                  </a:txBody>
                  <a:tcPr/>
                </a:tc>
                <a:tc hMerge="1">
                  <a:txBody>
                    <a:bodyPr/>
                    <a:lstStyle/>
                    <a:p>
                      <a:endParaRPr lang="en-US" sz="1200" dirty="0">
                        <a:solidFill>
                          <a:schemeClr val="tx1">
                            <a:lumMod val="95000"/>
                            <a:lumOff val="5000"/>
                          </a:schemeClr>
                        </a:solidFill>
                      </a:endParaRPr>
                    </a:p>
                  </a:txBody>
                  <a:tcPr>
                    <a:noFill/>
                  </a:tcPr>
                </a:tc>
                <a:tc gridSpan="2">
                  <a:txBody>
                    <a:bodyPr/>
                    <a:lstStyle/>
                    <a:p>
                      <a:endParaRPr lang="en-IN" dirty="0"/>
                    </a:p>
                  </a:txBody>
                  <a:tcPr>
                    <a:noFill/>
                  </a:tcPr>
                </a:tc>
                <a:tc hMerge="1">
                  <a:txBody>
                    <a:bodyPr/>
                    <a:lstStyle/>
                    <a:p>
                      <a:endParaRPr lang="en-US" sz="1200" dirty="0">
                        <a:solidFill>
                          <a:schemeClr val="tx1">
                            <a:lumMod val="95000"/>
                            <a:lumOff val="5000"/>
                          </a:schemeClr>
                        </a:solidFill>
                      </a:endParaRPr>
                    </a:p>
                  </a:txBody>
                  <a:tcPr>
                    <a:noFill/>
                  </a:tcPr>
                </a:tc>
                <a:tc gridSpan="2">
                  <a:txBody>
                    <a:bodyPr/>
                    <a:lstStyle/>
                    <a:p>
                      <a:r>
                        <a:rPr lang="en-US" sz="1200" dirty="0">
                          <a:solidFill>
                            <a:schemeClr val="tx1">
                              <a:lumMod val="95000"/>
                              <a:lumOff val="5000"/>
                            </a:schemeClr>
                          </a:solidFill>
                        </a:rPr>
                        <a:t>                                                </a:t>
                      </a:r>
                    </a:p>
                  </a:txBody>
                  <a:tcPr>
                    <a:noFill/>
                  </a:tcPr>
                </a:tc>
                <a:tc hMerge="1">
                  <a:txBody>
                    <a:bodyPr/>
                    <a:lstStyle/>
                    <a:p>
                      <a:r>
                        <a:rPr lang="en-US" sz="1200" dirty="0"/>
                        <a:t>PO8</a:t>
                      </a:r>
                    </a:p>
                  </a:txBody>
                  <a:tcPr/>
                </a:tc>
                <a:tc gridSpan="2">
                  <a:txBody>
                    <a:bodyPr/>
                    <a:lstStyle/>
                    <a:p>
                      <a:endParaRPr lang="en-IN" dirty="0">
                        <a:solidFill>
                          <a:schemeClr val="tx1">
                            <a:lumMod val="95000"/>
                            <a:lumOff val="5000"/>
                          </a:schemeClr>
                        </a:solidFill>
                      </a:endParaRPr>
                    </a:p>
                  </a:txBody>
                  <a:tcPr>
                    <a:noFill/>
                  </a:tcPr>
                </a:tc>
                <a:tc hMerge="1">
                  <a:txBody>
                    <a:bodyPr/>
                    <a:lstStyle/>
                    <a:p>
                      <a:r>
                        <a:rPr lang="en-US" sz="1200" dirty="0"/>
                        <a:t>PO9</a:t>
                      </a:r>
                    </a:p>
                  </a:txBody>
                  <a:tcPr/>
                </a:tc>
                <a:tc>
                  <a:txBody>
                    <a:bodyPr/>
                    <a:lstStyle/>
                    <a:p>
                      <a:endParaRPr lang="en-US" sz="1200" dirty="0">
                        <a:solidFill>
                          <a:schemeClr val="tx1">
                            <a:lumMod val="95000"/>
                            <a:lumOff val="5000"/>
                          </a:schemeClr>
                        </a:solidFill>
                      </a:endParaRPr>
                    </a:p>
                  </a:txBody>
                  <a:tcPr>
                    <a:noFill/>
                  </a:tcPr>
                </a:tc>
                <a:tc gridSpan="2">
                  <a:txBody>
                    <a:bodyPr/>
                    <a:lstStyle/>
                    <a:p>
                      <a:endParaRPr lang="en-US" sz="1200" dirty="0">
                        <a:solidFill>
                          <a:schemeClr val="tx1">
                            <a:lumMod val="95000"/>
                            <a:lumOff val="5000"/>
                          </a:schemeClr>
                        </a:solidFill>
                      </a:endParaRPr>
                    </a:p>
                  </a:txBody>
                  <a:tcPr>
                    <a:noFill/>
                  </a:tcPr>
                </a:tc>
                <a:tc hMerge="1">
                  <a:txBody>
                    <a:bodyPr/>
                    <a:lstStyle/>
                    <a:p>
                      <a:endParaRPr lang="en-US" sz="1200" dirty="0"/>
                    </a:p>
                  </a:txBody>
                  <a:tcPr/>
                </a:tc>
                <a:tc>
                  <a:txBody>
                    <a:bodyPr/>
                    <a:lstStyle/>
                    <a:p>
                      <a:endParaRPr lang="en-US" sz="1200" dirty="0">
                        <a:solidFill>
                          <a:schemeClr val="tx1">
                            <a:lumMod val="95000"/>
                            <a:lumOff val="5000"/>
                          </a:schemeClr>
                        </a:solidFill>
                      </a:endParaRPr>
                    </a:p>
                  </a:txBody>
                  <a:tcPr>
                    <a:noFill/>
                  </a:tcPr>
                </a:tc>
                <a:tc>
                  <a:txBody>
                    <a:bodyPr/>
                    <a:lstStyle/>
                    <a:p>
                      <a:endParaRPr lang="en-US" sz="1200" dirty="0">
                        <a:solidFill>
                          <a:schemeClr val="tx1">
                            <a:lumMod val="95000"/>
                            <a:lumOff val="5000"/>
                          </a:schemeClr>
                        </a:solidFill>
                      </a:endParaRPr>
                    </a:p>
                  </a:txBody>
                  <a:tcPr>
                    <a:noFill/>
                  </a:tcPr>
                </a:tc>
                <a:extLst>
                  <a:ext uri="{0D108BD9-81ED-4DB2-BD59-A6C34878D82A}">
                    <a16:rowId xmlns:a16="http://schemas.microsoft.com/office/drawing/2014/main" val="10000"/>
                  </a:ext>
                </a:extLst>
              </a:tr>
              <a:tr h="750040">
                <a:tc>
                  <a:txBody>
                    <a:bodyPr/>
                    <a:lstStyle/>
                    <a:p>
                      <a:r>
                        <a:rPr lang="en-US" sz="1100" b="1" dirty="0">
                          <a:latin typeface="Calibri Light" panose="020F0302020204030204" pitchFamily="34" charset="0"/>
                          <a:cs typeface="Calibri Light" panose="020F0302020204030204" pitchFamily="34" charset="0"/>
                        </a:rPr>
                        <a:t>CO1</a:t>
                      </a:r>
                      <a:r>
                        <a:rPr lang="en-US" sz="1100" b="1" baseline="0" dirty="0">
                          <a:latin typeface="Calibri Light" panose="020F0302020204030204" pitchFamily="34" charset="0"/>
                          <a:cs typeface="Calibri Light" panose="020F0302020204030204" pitchFamily="34" charset="0"/>
                        </a:rPr>
                        <a:t> :</a:t>
                      </a:r>
                      <a:endParaRPr lang="en-US" sz="1100" b="1" dirty="0">
                        <a:latin typeface="Calibri Light" panose="020F0302020204030204" pitchFamily="34" charset="0"/>
                        <a:cs typeface="Calibri Light" panose="020F0302020204030204" pitchFamily="34" charset="0"/>
                      </a:endParaRPr>
                    </a:p>
                  </a:txBody>
                  <a:tcPr>
                    <a:noFill/>
                  </a:tcPr>
                </a:tc>
                <a:tc gridSpan="20">
                  <a:txBody>
                    <a:bodyPr/>
                    <a:lstStyle/>
                    <a:p>
                      <a:r>
                        <a:rPr lang="en-US" sz="1100" b="1" baseline="0" dirty="0">
                          <a:latin typeface="Calibri Light" panose="020F0302020204030204" pitchFamily="34" charset="0"/>
                          <a:cs typeface="Calibri Light" panose="020F0302020204030204" pitchFamily="34" charset="0"/>
                        </a:rPr>
                        <a:t>Apply concepts of List ADT in linear and non-linear data structures</a:t>
                      </a:r>
                      <a:endParaRPr lang="en-US" sz="1100" b="1" dirty="0">
                        <a:latin typeface="Calibri Light" panose="020F0302020204030204" pitchFamily="34" charset="0"/>
                        <a:cs typeface="Calibri Light" panose="020F0302020204030204" pitchFamily="34" charset="0"/>
                      </a:endParaRPr>
                    </a:p>
                  </a:txBody>
                  <a:tcPr>
                    <a:noFill/>
                  </a:tcPr>
                </a:tc>
                <a:tc hMerge="1">
                  <a:txBody>
                    <a:bodyPr/>
                    <a:lstStyle/>
                    <a:p>
                      <a:endParaRPr lang="en-US"/>
                    </a:p>
                  </a:txBody>
                  <a:tcPr/>
                </a:tc>
                <a:tc hMerge="1">
                  <a:txBody>
                    <a:bodyPr/>
                    <a:lstStyle/>
                    <a:p>
                      <a:endParaRPr lang="en-IN"/>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US"/>
                    </a:p>
                  </a:txBody>
                  <a:tcPr/>
                </a:tc>
                <a:tc hMerge="1">
                  <a:txBody>
                    <a:bodyPr/>
                    <a:lstStyle/>
                    <a:p>
                      <a:endParaRPr lang="en-US" dirty="0"/>
                    </a:p>
                  </a:txBody>
                  <a:tcPr/>
                </a:tc>
                <a:tc hMerge="1">
                  <a:txBody>
                    <a:bodyPr/>
                    <a:lstStyle/>
                    <a:p>
                      <a:endParaRPr lang="en-IN"/>
                    </a:p>
                  </a:txBody>
                  <a:tcPr/>
                </a:tc>
                <a:tc hMerge="1">
                  <a:txBody>
                    <a:bodyPr/>
                    <a:lstStyle/>
                    <a:p>
                      <a:endParaRPr lang="en-US"/>
                    </a:p>
                  </a:txBody>
                  <a:tcPr/>
                </a:tc>
                <a:tc hMerge="1">
                  <a:txBody>
                    <a:bodyPr/>
                    <a:lstStyle/>
                    <a:p>
                      <a:endParaRPr lang="en-IN"/>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a:txBody>
                    <a:bodyPr/>
                    <a:lstStyle/>
                    <a:p>
                      <a:endParaRPr lang="en-US" dirty="0"/>
                    </a:p>
                  </a:txBody>
                  <a:tcPr>
                    <a:noFill/>
                  </a:tcPr>
                </a:tc>
                <a:extLst>
                  <a:ext uri="{0D108BD9-81ED-4DB2-BD59-A6C34878D82A}">
                    <a16:rowId xmlns:a16="http://schemas.microsoft.com/office/drawing/2014/main" val="10001"/>
                  </a:ext>
                </a:extLst>
              </a:tr>
              <a:tr h="1693182">
                <a:tc>
                  <a:txBody>
                    <a:bodyPr/>
                    <a:lstStyle/>
                    <a:p>
                      <a:r>
                        <a:rPr lang="en-US" sz="1100" b="1" dirty="0">
                          <a:latin typeface="Calibri Light" panose="020F0302020204030204" pitchFamily="34" charset="0"/>
                          <a:cs typeface="Calibri Light" panose="020F0302020204030204" pitchFamily="34" charset="0"/>
                        </a:rPr>
                        <a:t>Mapping &amp; Justification</a:t>
                      </a:r>
                    </a:p>
                  </a:txBody>
                  <a:tcPr>
                    <a:noFill/>
                  </a:tcPr>
                </a:tc>
                <a:tc gridSpan="2">
                  <a:txBody>
                    <a:bodyPr/>
                    <a:lstStyle/>
                    <a:p>
                      <a:r>
                        <a:rPr lang="en-US" sz="1100" b="1" dirty="0">
                          <a:latin typeface="Calibri Light" panose="020F0302020204030204" pitchFamily="34" charset="0"/>
                          <a:cs typeface="Calibri Light" panose="020F0302020204030204" pitchFamily="34" charset="0"/>
                        </a:rPr>
                        <a:t>   2</a:t>
                      </a:r>
                    </a:p>
                    <a:p>
                      <a:r>
                        <a:rPr lang="en-US" sz="1100" b="1" dirty="0">
                          <a:latin typeface="Calibri Light" panose="020F0302020204030204" pitchFamily="34" charset="0"/>
                          <a:cs typeface="Calibri Light" panose="020F0302020204030204" pitchFamily="34" charset="0"/>
                        </a:rPr>
                        <a:t>Basic</a:t>
                      </a:r>
                      <a:r>
                        <a:rPr lang="en-US" sz="1100" b="1" baseline="0" dirty="0">
                          <a:latin typeface="Calibri Light" panose="020F0302020204030204" pitchFamily="34" charset="0"/>
                          <a:cs typeface="Calibri Light" panose="020F0302020204030204" pitchFamily="34" charset="0"/>
                        </a:rPr>
                        <a:t> concepts of Data structures  introduced</a:t>
                      </a:r>
                      <a:endParaRPr lang="en-US" sz="1100" b="1" dirty="0">
                        <a:latin typeface="Calibri Light" panose="020F0302020204030204" pitchFamily="34" charset="0"/>
                        <a:cs typeface="Calibri Light" panose="020F0302020204030204" pitchFamily="34" charset="0"/>
                      </a:endParaRPr>
                    </a:p>
                  </a:txBody>
                  <a:tcPr>
                    <a:noFill/>
                  </a:tcPr>
                </a:tc>
                <a:tc hMerge="1">
                  <a:txBody>
                    <a:bodyPr/>
                    <a:lstStyle/>
                    <a:p>
                      <a:r>
                        <a:rPr lang="en-US" sz="1100" b="1" dirty="0">
                          <a:latin typeface="Calibri Light" panose="020F0302020204030204" pitchFamily="34" charset="0"/>
                          <a:cs typeface="Calibri Light" panose="020F0302020204030204" pitchFamily="34" charset="0"/>
                        </a:rPr>
                        <a:t>2</a:t>
                      </a:r>
                    </a:p>
                    <a:p>
                      <a:r>
                        <a:rPr lang="en-US" sz="1100" b="1" dirty="0">
                          <a:latin typeface="Calibri Light" panose="020F0302020204030204" pitchFamily="34" charset="0"/>
                          <a:cs typeface="Calibri Light" panose="020F0302020204030204" pitchFamily="34" charset="0"/>
                        </a:rPr>
                        <a:t>Various problem</a:t>
                      </a:r>
                      <a:r>
                        <a:rPr lang="en-US" sz="1100" b="1" baseline="0" dirty="0">
                          <a:latin typeface="Calibri Light" panose="020F0302020204030204" pitchFamily="34" charset="0"/>
                          <a:cs typeface="Calibri Light" panose="020F0302020204030204" pitchFamily="34" charset="0"/>
                        </a:rPr>
                        <a:t> domains for which Lists can be used will be discussed</a:t>
                      </a:r>
                      <a:endParaRPr lang="en-US" sz="1100" b="1" dirty="0">
                        <a:latin typeface="Calibri Light" panose="020F0302020204030204" pitchFamily="34" charset="0"/>
                        <a:cs typeface="Calibri Light" panose="020F0302020204030204" pitchFamily="34" charset="0"/>
                      </a:endParaRPr>
                    </a:p>
                  </a:txBody>
                  <a:tcPr>
                    <a:noFill/>
                  </a:tcPr>
                </a:tc>
                <a:tc gridSpan="2">
                  <a:txBody>
                    <a:bodyPr/>
                    <a:lstStyle/>
                    <a:p>
                      <a:r>
                        <a:rPr lang="en-US" sz="1100" b="1" dirty="0">
                          <a:latin typeface="Calibri Light" panose="020F0302020204030204" pitchFamily="34" charset="0"/>
                          <a:cs typeface="Calibri Light" panose="020F0302020204030204" pitchFamily="34" charset="0"/>
                        </a:rPr>
                        <a:t>   2</a:t>
                      </a:r>
                    </a:p>
                    <a:p>
                      <a:r>
                        <a:rPr lang="en-US" sz="1100" b="1" dirty="0">
                          <a:latin typeface="Calibri Light" panose="020F0302020204030204" pitchFamily="34" charset="0"/>
                          <a:cs typeface="Calibri Light" panose="020F0302020204030204" pitchFamily="34" charset="0"/>
                        </a:rPr>
                        <a:t>Problem</a:t>
                      </a:r>
                      <a:r>
                        <a:rPr lang="en-US" sz="1100" b="1" baseline="0" dirty="0">
                          <a:latin typeface="Calibri Light" panose="020F0302020204030204" pitchFamily="34" charset="0"/>
                          <a:cs typeface="Calibri Light" panose="020F0302020204030204" pitchFamily="34" charset="0"/>
                        </a:rPr>
                        <a:t>s</a:t>
                      </a:r>
                    </a:p>
                    <a:p>
                      <a:r>
                        <a:rPr lang="en-US" sz="1100" b="1" baseline="0" dirty="0">
                          <a:latin typeface="Calibri Light" panose="020F0302020204030204" pitchFamily="34" charset="0"/>
                          <a:cs typeface="Calibri Light" panose="020F0302020204030204" pitchFamily="34" charset="0"/>
                        </a:rPr>
                        <a:t>for which Lists are used will be discussed</a:t>
                      </a:r>
                      <a:endParaRPr lang="en-IN" dirty="0"/>
                    </a:p>
                  </a:txBody>
                  <a:tcPr>
                    <a:noFill/>
                  </a:tcPr>
                </a:tc>
                <a:tc hMerge="1">
                  <a:txBody>
                    <a:bodyPr/>
                    <a:lstStyle/>
                    <a:p>
                      <a:endParaRPr lang="en-US" sz="1200" dirty="0"/>
                    </a:p>
                  </a:txBody>
                  <a:tcPr/>
                </a:tc>
                <a:tc gridSpan="2">
                  <a:txBody>
                    <a:bodyPr/>
                    <a:lstStyle/>
                    <a:p>
                      <a:r>
                        <a:rPr lang="en-US" sz="1100" b="1" dirty="0">
                          <a:latin typeface="Calibri Light" panose="020F0302020204030204" pitchFamily="34" charset="0"/>
                          <a:cs typeface="Calibri Light" panose="020F0302020204030204" pitchFamily="34" charset="0"/>
                        </a:rPr>
                        <a:t>3</a:t>
                      </a:r>
                    </a:p>
                    <a:p>
                      <a:r>
                        <a:rPr lang="en-US" sz="1100" b="1" dirty="0">
                          <a:latin typeface="Calibri Light" panose="020F0302020204030204" pitchFamily="34" charset="0"/>
                          <a:cs typeface="Calibri Light" panose="020F0302020204030204" pitchFamily="34" charset="0"/>
                        </a:rPr>
                        <a:t>solutions using</a:t>
                      </a:r>
                      <a:r>
                        <a:rPr lang="en-US" sz="1100" b="1" baseline="0" dirty="0">
                          <a:latin typeface="Calibri Light" panose="020F0302020204030204" pitchFamily="34" charset="0"/>
                          <a:cs typeface="Calibri Light" panose="020F0302020204030204" pitchFamily="34" charset="0"/>
                        </a:rPr>
                        <a:t> List ADT - implement and analyse</a:t>
                      </a:r>
                      <a:endParaRPr lang="en-US" sz="1100" b="1" dirty="0">
                        <a:latin typeface="Calibri Light" panose="020F0302020204030204" pitchFamily="34" charset="0"/>
                        <a:cs typeface="Calibri Light" panose="020F0302020204030204" pitchFamily="34" charset="0"/>
                      </a:endParaRPr>
                    </a:p>
                  </a:txBody>
                  <a:tcPr>
                    <a:noFill/>
                  </a:tcPr>
                </a:tc>
                <a:tc hMerge="1">
                  <a:txBody>
                    <a:bodyPr/>
                    <a:lstStyle/>
                    <a:p>
                      <a:r>
                        <a:rPr lang="en-US" sz="1100" b="1" dirty="0">
                          <a:latin typeface="Calibri Light" panose="020F0302020204030204" pitchFamily="34" charset="0"/>
                          <a:cs typeface="Calibri Light" panose="020F0302020204030204" pitchFamily="34" charset="0"/>
                        </a:rPr>
                        <a:t>1</a:t>
                      </a:r>
                    </a:p>
                    <a:p>
                      <a:r>
                        <a:rPr lang="en-US" sz="1100" b="1" dirty="0">
                          <a:latin typeface="Calibri Light" panose="020F0302020204030204" pitchFamily="34" charset="0"/>
                          <a:cs typeface="Calibri Light" panose="020F0302020204030204" pitchFamily="34" charset="0"/>
                        </a:rPr>
                        <a:t>Usage of</a:t>
                      </a:r>
                      <a:r>
                        <a:rPr lang="en-US" sz="1100" b="1" baseline="0" dirty="0">
                          <a:latin typeface="Calibri Light" panose="020F0302020204030204" pitchFamily="34" charset="0"/>
                          <a:cs typeface="Calibri Light" panose="020F0302020204030204" pitchFamily="34" charset="0"/>
                        </a:rPr>
                        <a:t> List ADT in various domains will be evaluated </a:t>
                      </a:r>
                      <a:endParaRPr lang="en-US" sz="1100" b="1" dirty="0">
                        <a:latin typeface="Calibri Light" panose="020F0302020204030204" pitchFamily="34" charset="0"/>
                        <a:cs typeface="Calibri Light" panose="020F0302020204030204" pitchFamily="34" charset="0"/>
                      </a:endParaRPr>
                    </a:p>
                  </a:txBody>
                  <a:tcPr>
                    <a:noFill/>
                  </a:tcPr>
                </a:tc>
                <a:tc gridSpan="2">
                  <a:txBody>
                    <a:bodyPr/>
                    <a:lstStyle/>
                    <a:p>
                      <a:r>
                        <a:rPr lang="en-US" sz="1100" b="1" dirty="0">
                          <a:latin typeface="Calibri Light" panose="020F0302020204030204" pitchFamily="34" charset="0"/>
                          <a:cs typeface="Calibri Light" panose="020F0302020204030204" pitchFamily="34" charset="0"/>
                        </a:rPr>
                        <a:t>          1</a:t>
                      </a:r>
                    </a:p>
                    <a:p>
                      <a:r>
                        <a:rPr lang="en-US" sz="1100" b="1" dirty="0">
                          <a:latin typeface="Calibri Light" panose="020F0302020204030204" pitchFamily="34" charset="0"/>
                          <a:cs typeface="Calibri Light" panose="020F0302020204030204" pitchFamily="34" charset="0"/>
                        </a:rPr>
                        <a:t>Use of</a:t>
                      </a:r>
                      <a:r>
                        <a:rPr lang="en-US" sz="1100" b="1" baseline="0" dirty="0">
                          <a:latin typeface="Calibri Light" panose="020F0302020204030204" pitchFamily="34" charset="0"/>
                          <a:cs typeface="Calibri Light" panose="020F0302020204030204" pitchFamily="34" charset="0"/>
                        </a:rPr>
                        <a:t> List ADT in various requirements will be evaluated </a:t>
                      </a:r>
                      <a:endParaRPr lang="en-US" sz="1100" b="1" dirty="0">
                        <a:latin typeface="Calibri Light" panose="020F0302020204030204" pitchFamily="34" charset="0"/>
                        <a:cs typeface="Calibri Light" panose="020F0302020204030204" pitchFamily="34" charset="0"/>
                      </a:endParaRPr>
                    </a:p>
                  </a:txBody>
                  <a:tcPr>
                    <a:noFill/>
                  </a:tcPr>
                </a:tc>
                <a:tc hMerge="1">
                  <a:txBody>
                    <a:bodyPr/>
                    <a:lstStyle/>
                    <a:p>
                      <a:endParaRPr lang="en-IN"/>
                    </a:p>
                  </a:txBody>
                  <a:tcPr/>
                </a:tc>
                <a:tc gridSpan="3">
                  <a:txBody>
                    <a:bodyPr/>
                    <a:lstStyle/>
                    <a:p>
                      <a:r>
                        <a:rPr lang="en-US" sz="1100" b="1" dirty="0">
                          <a:latin typeface="Calibri Light" panose="020F0302020204030204" pitchFamily="34" charset="0"/>
                          <a:cs typeface="Calibri Light" panose="020F0302020204030204" pitchFamily="34" charset="0"/>
                        </a:rPr>
                        <a:t>          2</a:t>
                      </a:r>
                    </a:p>
                    <a:p>
                      <a:r>
                        <a:rPr lang="en-US" sz="1100" b="1" dirty="0">
                          <a:latin typeface="Calibri Light" panose="020F0302020204030204" pitchFamily="34" charset="0"/>
                          <a:cs typeface="Calibri Light" panose="020F0302020204030204" pitchFamily="34" charset="0"/>
                        </a:rPr>
                        <a:t>Programs  to </a:t>
                      </a:r>
                    </a:p>
                    <a:p>
                      <a:r>
                        <a:rPr lang="en-US" sz="1100" b="1" dirty="0">
                          <a:latin typeface="Calibri Light" panose="020F0302020204030204" pitchFamily="34" charset="0"/>
                          <a:cs typeface="Calibri Light" panose="020F0302020204030204" pitchFamily="34" charset="0"/>
                        </a:rPr>
                        <a:t>implement solutions </a:t>
                      </a:r>
                    </a:p>
                    <a:p>
                      <a:r>
                        <a:rPr lang="en-US" sz="1100" b="1" dirty="0">
                          <a:latin typeface="Calibri Light" panose="020F0302020204030204" pitchFamily="34" charset="0"/>
                          <a:cs typeface="Calibri Light" panose="020F0302020204030204" pitchFamily="34" charset="0"/>
                        </a:rPr>
                        <a:t>will be taught </a:t>
                      </a:r>
                      <a:endParaRPr lang="en-IN" dirty="0"/>
                    </a:p>
                  </a:txBody>
                  <a:tcPr>
                    <a:noFill/>
                  </a:tcPr>
                </a:tc>
                <a:tc hMerge="1">
                  <a:txBody>
                    <a:bodyPr/>
                    <a:lstStyle/>
                    <a:p>
                      <a:endParaRPr lang="en-IN"/>
                    </a:p>
                  </a:txBody>
                  <a:tcPr/>
                </a:tc>
                <a:tc hMerge="1">
                  <a:txBody>
                    <a:bodyPr/>
                    <a:lstStyle/>
                    <a:p>
                      <a:endParaRPr lang="en-IN" dirty="0"/>
                    </a:p>
                  </a:txBody>
                  <a:tcPr>
                    <a:noFill/>
                  </a:tcPr>
                </a:tc>
                <a:tc>
                  <a:txBody>
                    <a:bodyPr/>
                    <a:lstStyle/>
                    <a:p>
                      <a:endParaRPr lang="en-US" sz="1100" b="1" kern="1200" dirty="0">
                        <a:solidFill>
                          <a:schemeClr val="dk1"/>
                        </a:solidFill>
                        <a:latin typeface="Calibri Light" panose="020F0302020204030204" pitchFamily="34" charset="0"/>
                        <a:ea typeface="+mn-ea"/>
                        <a:cs typeface="Calibri Light" panose="020F0302020204030204" pitchFamily="34" charset="0"/>
                      </a:endParaRPr>
                    </a:p>
                    <a:p>
                      <a:endParaRPr lang="en-US" sz="1100" b="1" kern="1200" dirty="0">
                        <a:solidFill>
                          <a:schemeClr val="dk1"/>
                        </a:solidFill>
                        <a:latin typeface="Calibri Light" panose="020F0302020204030204" pitchFamily="34" charset="0"/>
                        <a:ea typeface="+mn-ea"/>
                        <a:cs typeface="Calibri Light" panose="020F0302020204030204" pitchFamily="34" charset="0"/>
                      </a:endParaRPr>
                    </a:p>
                  </a:txBody>
                  <a:tcPr>
                    <a:noFill/>
                  </a:tcPr>
                </a:tc>
                <a:tc>
                  <a:txBody>
                    <a:bodyPr/>
                    <a:lstStyle/>
                    <a:p>
                      <a:endParaRPr lang="en-US" sz="1600" b="1" dirty="0">
                        <a:latin typeface="Calibri Light" panose="020F0302020204030204" pitchFamily="34" charset="0"/>
                        <a:cs typeface="Calibri Light" panose="020F0302020204030204" pitchFamily="34" charset="0"/>
                      </a:endParaRPr>
                    </a:p>
                  </a:txBody>
                  <a:tcPr>
                    <a:noFill/>
                  </a:tcPr>
                </a:tc>
                <a:tc gridSpan="2">
                  <a:txBody>
                    <a:bodyPr/>
                    <a:lstStyle/>
                    <a:p>
                      <a:endParaRPr lang="en-US" sz="1600" b="1" dirty="0">
                        <a:latin typeface="Calibri Light" panose="020F0302020204030204" pitchFamily="34" charset="0"/>
                        <a:cs typeface="Calibri Light" panose="020F0302020204030204" pitchFamily="34" charset="0"/>
                      </a:endParaRPr>
                    </a:p>
                  </a:txBody>
                  <a:tcPr>
                    <a:noFill/>
                  </a:tcPr>
                </a:tc>
                <a:tc hMerge="1">
                  <a:txBody>
                    <a:bodyPr/>
                    <a:lstStyle/>
                    <a:p>
                      <a:endParaRPr lang="en-US"/>
                    </a:p>
                  </a:txBody>
                  <a:tcPr/>
                </a:tc>
                <a:tc gridSpan="2">
                  <a:txBody>
                    <a:bodyPr/>
                    <a:lstStyle/>
                    <a:p>
                      <a:endParaRPr lang="en-US" sz="1100" b="1" kern="1200" baseline="0" dirty="0">
                        <a:solidFill>
                          <a:schemeClr val="dk1"/>
                        </a:solidFill>
                        <a:latin typeface="Calibri Light" panose="020F0302020204030204" pitchFamily="34" charset="0"/>
                        <a:ea typeface="+mn-ea"/>
                        <a:cs typeface="Calibri Light" panose="020F0302020204030204" pitchFamily="34" charset="0"/>
                      </a:endParaRPr>
                    </a:p>
                  </a:txBody>
                  <a:tcPr>
                    <a:noFill/>
                  </a:tcPr>
                </a:tc>
                <a:tc hMerge="1">
                  <a:txBody>
                    <a:bodyPr/>
                    <a:lstStyle/>
                    <a:p>
                      <a:endParaRPr lang="en-US" sz="1200" kern="1200" baseline="0" dirty="0">
                        <a:solidFill>
                          <a:schemeClr val="dk1"/>
                        </a:solidFill>
                        <a:latin typeface="+mn-lt"/>
                        <a:ea typeface="+mn-ea"/>
                        <a:cs typeface="+mn-cs"/>
                      </a:endParaRPr>
                    </a:p>
                  </a:txBody>
                  <a:tcPr/>
                </a:tc>
                <a:tc gridSpan="2">
                  <a:txBody>
                    <a:bodyPr/>
                    <a:lstStyle/>
                    <a:p>
                      <a:endParaRPr lang="en-US" sz="1100" b="1" kern="1200" baseline="0" dirty="0">
                        <a:solidFill>
                          <a:schemeClr val="dk1"/>
                        </a:solidFill>
                        <a:latin typeface="Calibri Light" panose="020F0302020204030204" pitchFamily="34" charset="0"/>
                        <a:ea typeface="+mn-ea"/>
                        <a:cs typeface="Calibri Light" panose="020F0302020204030204" pitchFamily="34" charset="0"/>
                      </a:endParaRPr>
                    </a:p>
                  </a:txBody>
                  <a:tcPr>
                    <a:noFill/>
                  </a:tcPr>
                </a:tc>
                <a:tc hMerge="1">
                  <a:txBody>
                    <a:bodyPr/>
                    <a:lstStyle/>
                    <a:p>
                      <a:endParaRPr lang="en-US" dirty="0"/>
                    </a:p>
                  </a:txBody>
                  <a:tcPr/>
                </a:tc>
                <a:tc>
                  <a:txBody>
                    <a:bodyPr/>
                    <a:lstStyle/>
                    <a:p>
                      <a:endParaRPr lang="en-US" sz="1600" b="1" dirty="0">
                        <a:latin typeface="Calibri Light" panose="020F0302020204030204" pitchFamily="34" charset="0"/>
                        <a:cs typeface="Calibri Light" panose="020F0302020204030204" pitchFamily="34" charset="0"/>
                      </a:endParaRPr>
                    </a:p>
                  </a:txBody>
                  <a:tcPr>
                    <a:noFill/>
                  </a:tcPr>
                </a:tc>
                <a:tc>
                  <a:txBody>
                    <a:bodyPr/>
                    <a:lstStyle/>
                    <a:p>
                      <a:endParaRPr lang="en-US" dirty="0"/>
                    </a:p>
                  </a:txBody>
                  <a:tcPr>
                    <a:noFill/>
                  </a:tcPr>
                </a:tc>
                <a:extLst>
                  <a:ext uri="{0D108BD9-81ED-4DB2-BD59-A6C34878D82A}">
                    <a16:rowId xmlns:a16="http://schemas.microsoft.com/office/drawing/2014/main" val="10002"/>
                  </a:ext>
                </a:extLst>
              </a:tr>
              <a:tr h="496395">
                <a:tc>
                  <a:txBody>
                    <a:bodyPr/>
                    <a:lstStyle/>
                    <a:p>
                      <a:r>
                        <a:rPr lang="en-US" sz="1100" b="1" dirty="0">
                          <a:latin typeface="Calibri Light" panose="020F0302020204030204" pitchFamily="34" charset="0"/>
                          <a:cs typeface="Calibri Light" panose="020F0302020204030204" pitchFamily="34" charset="0"/>
                        </a:rPr>
                        <a:t>CO2:</a:t>
                      </a:r>
                    </a:p>
                  </a:txBody>
                  <a:tcPr>
                    <a:noFill/>
                  </a:tcPr>
                </a:tc>
                <a:tc gridSpan="20">
                  <a:txBody>
                    <a:bodyPr/>
                    <a:lstStyle/>
                    <a:p>
                      <a:r>
                        <a:rPr lang="en-US" sz="1100" b="1" kern="1200" baseline="0" dirty="0">
                          <a:solidFill>
                            <a:schemeClr val="dk1"/>
                          </a:solidFill>
                          <a:latin typeface="Calibri Light" panose="020F0302020204030204" pitchFamily="34" charset="0"/>
                          <a:ea typeface="+mn-ea"/>
                          <a:cs typeface="Calibri Light" panose="020F0302020204030204" pitchFamily="34" charset="0"/>
                        </a:rPr>
                        <a:t>Implement stacks and queues in applications</a:t>
                      </a:r>
                    </a:p>
                  </a:txBody>
                  <a:tcPr>
                    <a:noFill/>
                  </a:tcPr>
                </a:tc>
                <a:tc hMerge="1">
                  <a:txBody>
                    <a:bodyPr/>
                    <a:lstStyle/>
                    <a:p>
                      <a:endParaRPr lang="en-US"/>
                    </a:p>
                  </a:txBody>
                  <a:tcPr/>
                </a:tc>
                <a:tc hMerge="1">
                  <a:txBody>
                    <a:bodyPr/>
                    <a:lstStyle/>
                    <a:p>
                      <a:endParaRPr lang="en-IN"/>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US"/>
                    </a:p>
                  </a:txBody>
                  <a:tcPr/>
                </a:tc>
                <a:tc hMerge="1">
                  <a:txBody>
                    <a:bodyPr/>
                    <a:lstStyle/>
                    <a:p>
                      <a:endParaRPr lang="en-US" dirty="0"/>
                    </a:p>
                  </a:txBody>
                  <a:tcPr/>
                </a:tc>
                <a:tc hMerge="1">
                  <a:txBody>
                    <a:bodyPr/>
                    <a:lstStyle/>
                    <a:p>
                      <a:endParaRPr lang="en-IN"/>
                    </a:p>
                  </a:txBody>
                  <a:tcPr/>
                </a:tc>
                <a:tc hMerge="1">
                  <a:txBody>
                    <a:bodyPr/>
                    <a:lstStyle/>
                    <a:p>
                      <a:endParaRPr lang="en-US"/>
                    </a:p>
                  </a:txBody>
                  <a:tcPr/>
                </a:tc>
                <a:tc hMerge="1">
                  <a:txBody>
                    <a:bodyPr/>
                    <a:lstStyle/>
                    <a:p>
                      <a:endParaRPr lang="en-IN"/>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a:txBody>
                    <a:bodyPr/>
                    <a:lstStyle/>
                    <a:p>
                      <a:endParaRPr lang="en-US" b="1" dirty="0">
                        <a:latin typeface="Calibri Light" panose="020F0302020204030204" pitchFamily="34" charset="0"/>
                        <a:cs typeface="Calibri Light" panose="020F0302020204030204" pitchFamily="34" charset="0"/>
                      </a:endParaRPr>
                    </a:p>
                  </a:txBody>
                  <a:tcPr>
                    <a:noFill/>
                  </a:tcPr>
                </a:tc>
                <a:extLst>
                  <a:ext uri="{0D108BD9-81ED-4DB2-BD59-A6C34878D82A}">
                    <a16:rowId xmlns:a16="http://schemas.microsoft.com/office/drawing/2014/main" val="10003"/>
                  </a:ext>
                </a:extLst>
              </a:tr>
              <a:tr h="1917580">
                <a:tc>
                  <a:txBody>
                    <a:bodyPr/>
                    <a:lstStyle/>
                    <a:p>
                      <a:endParaRPr lang="en-US" sz="1100" b="1" dirty="0">
                        <a:latin typeface="Calibri Light" panose="020F0302020204030204" pitchFamily="34" charset="0"/>
                        <a:cs typeface="Calibri Light" panose="020F0302020204030204" pitchFamily="34" charset="0"/>
                      </a:endParaRPr>
                    </a:p>
                  </a:txBody>
                  <a:tcPr>
                    <a:noFill/>
                  </a:tcPr>
                </a:tc>
                <a:tc gridSpan="2">
                  <a:txBody>
                    <a:bodyPr/>
                    <a:lstStyle/>
                    <a:p>
                      <a:r>
                        <a:rPr lang="en-US" sz="1100" b="1" dirty="0">
                          <a:latin typeface="Calibri Light" panose="020F0302020204030204" pitchFamily="34" charset="0"/>
                          <a:cs typeface="Calibri Light" panose="020F0302020204030204" pitchFamily="34" charset="0"/>
                        </a:rPr>
                        <a:t>1</a:t>
                      </a:r>
                    </a:p>
                    <a:p>
                      <a:r>
                        <a:rPr lang="en-US" sz="1100" b="1" dirty="0">
                          <a:latin typeface="Calibri Light" panose="020F0302020204030204" pitchFamily="34" charset="0"/>
                          <a:cs typeface="Calibri Light" panose="020F0302020204030204" pitchFamily="34" charset="0"/>
                        </a:rPr>
                        <a:t>Fundamentals</a:t>
                      </a:r>
                      <a:r>
                        <a:rPr lang="en-US" sz="1100" b="1" baseline="0" dirty="0">
                          <a:latin typeface="Calibri Light" panose="020F0302020204030204" pitchFamily="34" charset="0"/>
                          <a:cs typeface="Calibri Light" panose="020F0302020204030204" pitchFamily="34" charset="0"/>
                        </a:rPr>
                        <a:t> of stacks and queues will be discussed</a:t>
                      </a:r>
                      <a:endParaRPr lang="en-US" sz="1100" b="1" dirty="0">
                        <a:latin typeface="Calibri Light" panose="020F0302020204030204" pitchFamily="34" charset="0"/>
                        <a:cs typeface="Calibri Light" panose="020F0302020204030204" pitchFamily="34" charset="0"/>
                      </a:endParaRPr>
                    </a:p>
                  </a:txBody>
                  <a:tcPr>
                    <a:noFill/>
                  </a:tcPr>
                </a:tc>
                <a:tc hMerge="1">
                  <a:txBody>
                    <a:bodyPr/>
                    <a:lstStyle/>
                    <a:p>
                      <a:r>
                        <a:rPr lang="en-US" sz="1100" b="1" dirty="0">
                          <a:latin typeface="Calibri Light" panose="020F0302020204030204" pitchFamily="34" charset="0"/>
                          <a:cs typeface="Calibri Light" panose="020F0302020204030204" pitchFamily="34" charset="0"/>
                        </a:rPr>
                        <a:t>2</a:t>
                      </a:r>
                    </a:p>
                    <a:p>
                      <a:r>
                        <a:rPr lang="en-US" sz="1100" b="1" dirty="0">
                          <a:latin typeface="Calibri Light" panose="020F0302020204030204" pitchFamily="34" charset="0"/>
                          <a:cs typeface="Calibri Light" panose="020F0302020204030204" pitchFamily="34" charset="0"/>
                        </a:rPr>
                        <a:t>Problem analysis</a:t>
                      </a:r>
                      <a:r>
                        <a:rPr lang="en-US" sz="1100" b="1" baseline="0" dirty="0">
                          <a:latin typeface="Calibri Light" panose="020F0302020204030204" pitchFamily="34" charset="0"/>
                          <a:cs typeface="Calibri Light" panose="020F0302020204030204" pitchFamily="34" charset="0"/>
                        </a:rPr>
                        <a:t> to use stacks and queues </a:t>
                      </a:r>
                      <a:endParaRPr lang="en-US" sz="1100" b="1" dirty="0">
                        <a:latin typeface="Calibri Light" panose="020F0302020204030204" pitchFamily="34" charset="0"/>
                        <a:cs typeface="Calibri Light" panose="020F0302020204030204" pitchFamily="34" charset="0"/>
                      </a:endParaRPr>
                    </a:p>
                  </a:txBody>
                  <a:tcPr>
                    <a:noFill/>
                  </a:tcPr>
                </a:tc>
                <a:tc gridSpan="2">
                  <a:txBody>
                    <a:bodyPr/>
                    <a:lstStyle/>
                    <a:p>
                      <a:r>
                        <a:rPr lang="en-US" sz="1100" b="1" dirty="0">
                          <a:latin typeface="Calibri Light" panose="020F0302020204030204" pitchFamily="34" charset="0"/>
                          <a:cs typeface="Calibri Light" panose="020F0302020204030204" pitchFamily="34" charset="0"/>
                        </a:rPr>
                        <a:t>2</a:t>
                      </a:r>
                    </a:p>
                    <a:p>
                      <a:r>
                        <a:rPr lang="en-US" sz="1100" b="1" dirty="0">
                          <a:latin typeface="Calibri Light" panose="020F0302020204030204" pitchFamily="34" charset="0"/>
                          <a:cs typeface="Calibri Light" panose="020F0302020204030204" pitchFamily="34" charset="0"/>
                        </a:rPr>
                        <a:t>Problem analysis</a:t>
                      </a:r>
                      <a:r>
                        <a:rPr lang="en-US" sz="1100" b="1" baseline="0" dirty="0">
                          <a:latin typeface="Calibri Light" panose="020F0302020204030204" pitchFamily="34" charset="0"/>
                          <a:cs typeface="Calibri Light" panose="020F0302020204030204" pitchFamily="34" charset="0"/>
                        </a:rPr>
                        <a:t> to use stacks and queues </a:t>
                      </a:r>
                      <a:endParaRPr lang="en-US" sz="1100" b="1" dirty="0">
                        <a:latin typeface="Calibri Light" panose="020F0302020204030204" pitchFamily="34" charset="0"/>
                        <a:cs typeface="Calibri Light" panose="020F0302020204030204" pitchFamily="34" charset="0"/>
                      </a:endParaRPr>
                    </a:p>
                  </a:txBody>
                  <a:tcPr>
                    <a:noFill/>
                  </a:tcPr>
                </a:tc>
                <a:tc hMerge="1">
                  <a:txBody>
                    <a:bodyPr/>
                    <a:lstStyle/>
                    <a:p>
                      <a:r>
                        <a:rPr lang="en-US" sz="1100" b="1" dirty="0">
                          <a:latin typeface="Calibri Light" panose="020F0302020204030204" pitchFamily="34" charset="0"/>
                          <a:cs typeface="Calibri Light" panose="020F0302020204030204" pitchFamily="34" charset="0"/>
                        </a:rPr>
                        <a:t>    3</a:t>
                      </a:r>
                    </a:p>
                    <a:p>
                      <a:r>
                        <a:rPr lang="en-US" sz="1100" b="1" dirty="0">
                          <a:latin typeface="Calibri Light" panose="020F0302020204030204" pitchFamily="34" charset="0"/>
                          <a:cs typeface="Calibri Light" panose="020F0302020204030204" pitchFamily="34" charset="0"/>
                        </a:rPr>
                        <a:t>Implementation of solutions u</a:t>
                      </a:r>
                      <a:r>
                        <a:rPr lang="en-US" sz="1100" b="1" baseline="0" dirty="0">
                          <a:latin typeface="Calibri Light" panose="020F0302020204030204" pitchFamily="34" charset="0"/>
                          <a:cs typeface="Calibri Light" panose="020F0302020204030204" pitchFamily="34" charset="0"/>
                        </a:rPr>
                        <a:t>sing stacks and queues for various problems</a:t>
                      </a:r>
                      <a:endParaRPr lang="en-US" sz="1100" b="1" dirty="0">
                        <a:latin typeface="Calibri Light" panose="020F0302020204030204" pitchFamily="34" charset="0"/>
                        <a:cs typeface="Calibri Light" panose="020F0302020204030204" pitchFamily="34" charset="0"/>
                      </a:endParaRPr>
                    </a:p>
                  </a:txBody>
                  <a:tcPr>
                    <a:noFill/>
                  </a:tcPr>
                </a:tc>
                <a:tc gridSpan="2">
                  <a:txBody>
                    <a:bodyPr/>
                    <a:lstStyle/>
                    <a:p>
                      <a:r>
                        <a:rPr lang="en-US" sz="1100" b="1" dirty="0">
                          <a:latin typeface="Calibri Light" panose="020F0302020204030204" pitchFamily="34" charset="0"/>
                          <a:cs typeface="Calibri Light" panose="020F0302020204030204" pitchFamily="34" charset="0"/>
                        </a:rPr>
                        <a:t>    3</a:t>
                      </a:r>
                    </a:p>
                    <a:p>
                      <a:r>
                        <a:rPr lang="en-US" sz="1100" b="1" dirty="0">
                          <a:latin typeface="Calibri Light" panose="020F0302020204030204" pitchFamily="34" charset="0"/>
                          <a:cs typeface="Calibri Light" panose="020F0302020204030204" pitchFamily="34" charset="0"/>
                        </a:rPr>
                        <a:t>Implementation of solutions u</a:t>
                      </a:r>
                      <a:r>
                        <a:rPr lang="en-US" sz="1100" b="1" baseline="0" dirty="0">
                          <a:latin typeface="Calibri Light" panose="020F0302020204030204" pitchFamily="34" charset="0"/>
                          <a:cs typeface="Calibri Light" panose="020F0302020204030204" pitchFamily="34" charset="0"/>
                        </a:rPr>
                        <a:t>sing stacks and queues for various problems</a:t>
                      </a:r>
                      <a:endParaRPr lang="en-US" dirty="0"/>
                    </a:p>
                  </a:txBody>
                  <a:tcPr>
                    <a:noFill/>
                  </a:tcPr>
                </a:tc>
                <a:tc hMerge="1">
                  <a:txBody>
                    <a:bodyPr/>
                    <a:lstStyle/>
                    <a:p>
                      <a:r>
                        <a:rPr lang="en-US" sz="1100" b="1" dirty="0">
                          <a:latin typeface="Calibri Light" panose="020F0302020204030204" pitchFamily="34" charset="0"/>
                          <a:cs typeface="Calibri Light" panose="020F0302020204030204" pitchFamily="34" charset="0"/>
                        </a:rPr>
                        <a:t>       1</a:t>
                      </a:r>
                    </a:p>
                    <a:p>
                      <a:r>
                        <a:rPr lang="en-US" sz="1100" b="1" dirty="0">
                          <a:latin typeface="Calibri Light" panose="020F0302020204030204" pitchFamily="34" charset="0"/>
                          <a:cs typeface="Calibri Light" panose="020F0302020204030204" pitchFamily="34" charset="0"/>
                        </a:rPr>
                        <a:t>Applications of Stacks and queues</a:t>
                      </a:r>
                      <a:r>
                        <a:rPr lang="en-US" sz="1100" b="1" baseline="0" dirty="0">
                          <a:latin typeface="Calibri Light" panose="020F0302020204030204" pitchFamily="34" charset="0"/>
                          <a:cs typeface="Calibri Light" panose="020F0302020204030204" pitchFamily="34" charset="0"/>
                        </a:rPr>
                        <a:t> will be evaluated</a:t>
                      </a:r>
                      <a:endParaRPr lang="en-US" sz="1100" b="1" dirty="0">
                        <a:latin typeface="Calibri Light" panose="020F0302020204030204" pitchFamily="34" charset="0"/>
                        <a:cs typeface="Calibri Light" panose="020F0302020204030204" pitchFamily="34" charset="0"/>
                      </a:endParaRPr>
                    </a:p>
                    <a:p>
                      <a:endParaRPr lang="en-US" sz="1100" b="1" dirty="0">
                        <a:latin typeface="Calibri Light" panose="020F0302020204030204" pitchFamily="34" charset="0"/>
                        <a:cs typeface="Calibri Light" panose="020F0302020204030204" pitchFamily="34" charset="0"/>
                      </a:endParaRPr>
                    </a:p>
                  </a:txBody>
                  <a:tcPr>
                    <a:noFill/>
                  </a:tcPr>
                </a:tc>
                <a:tc>
                  <a:txBody>
                    <a:bodyPr/>
                    <a:lstStyle/>
                    <a:p>
                      <a:r>
                        <a:rPr lang="en-US" sz="1100" b="1" dirty="0">
                          <a:latin typeface="Calibri Light" panose="020F0302020204030204" pitchFamily="34" charset="0"/>
                          <a:cs typeface="Calibri Light" panose="020F0302020204030204" pitchFamily="34" charset="0"/>
                        </a:rPr>
                        <a:t>       1</a:t>
                      </a:r>
                    </a:p>
                    <a:p>
                      <a:r>
                        <a:rPr lang="en-US" sz="1100" b="1" dirty="0">
                          <a:latin typeface="Calibri Light" panose="020F0302020204030204" pitchFamily="34" charset="0"/>
                          <a:cs typeface="Calibri Light" panose="020F0302020204030204" pitchFamily="34" charset="0"/>
                        </a:rPr>
                        <a:t>Applications of Stacks and queues</a:t>
                      </a:r>
                      <a:r>
                        <a:rPr lang="en-US" sz="1100" b="1" baseline="0" dirty="0">
                          <a:latin typeface="Calibri Light" panose="020F0302020204030204" pitchFamily="34" charset="0"/>
                          <a:cs typeface="Calibri Light" panose="020F0302020204030204" pitchFamily="34" charset="0"/>
                        </a:rPr>
                        <a:t>  evaluated</a:t>
                      </a:r>
                      <a:endParaRPr lang="en-US" sz="1100" b="1" dirty="0">
                        <a:latin typeface="Calibri Light" panose="020F0302020204030204" pitchFamily="34" charset="0"/>
                        <a:cs typeface="Calibri Light" panose="020F0302020204030204" pitchFamily="34" charset="0"/>
                      </a:endParaRPr>
                    </a:p>
                  </a:txBody>
                  <a:tcPr>
                    <a:noFill/>
                  </a:tcPr>
                </a:tc>
                <a:tc gridSpan="2">
                  <a:txBody>
                    <a:bodyPr/>
                    <a:lstStyle/>
                    <a:p>
                      <a:r>
                        <a:rPr lang="en-US" sz="1100" b="1" dirty="0">
                          <a:latin typeface="Calibri Light" panose="020F0302020204030204" pitchFamily="34" charset="0"/>
                          <a:cs typeface="Calibri Light" panose="020F0302020204030204" pitchFamily="34" charset="0"/>
                        </a:rPr>
                        <a:t>       2</a:t>
                      </a:r>
                    </a:p>
                    <a:p>
                      <a:r>
                        <a:rPr lang="en-US" sz="1100" b="1" dirty="0">
                          <a:latin typeface="Calibri Light" panose="020F0302020204030204" pitchFamily="34" charset="0"/>
                          <a:cs typeface="Calibri Light" panose="020F0302020204030204" pitchFamily="34" charset="0"/>
                        </a:rPr>
                        <a:t>Programming implementations of solutions </a:t>
                      </a:r>
                      <a:endParaRPr lang="en-IN" dirty="0"/>
                    </a:p>
                  </a:txBody>
                  <a:tcPr>
                    <a:noFill/>
                  </a:tcPr>
                </a:tc>
                <a:tc hMerge="1">
                  <a:txBody>
                    <a:bodyPr/>
                    <a:lstStyle/>
                    <a:p>
                      <a:endParaRPr lang="en-IN" dirty="0"/>
                    </a:p>
                  </a:txBody>
                  <a:tcPr>
                    <a:noFill/>
                  </a:tcPr>
                </a:tc>
                <a:tc gridSpan="3">
                  <a:txBody>
                    <a:bodyPr/>
                    <a:lstStyle/>
                    <a:p>
                      <a:endParaRPr lang="en-IN" dirty="0"/>
                    </a:p>
                  </a:txBody>
                  <a:tcPr>
                    <a:noFill/>
                  </a:tcPr>
                </a:tc>
                <a:tc hMerge="1">
                  <a:txBody>
                    <a:bodyPr/>
                    <a:lstStyle/>
                    <a:p>
                      <a:endParaRPr lang="en-IN"/>
                    </a:p>
                  </a:txBody>
                  <a:tcPr/>
                </a:tc>
                <a:tc hMerge="1">
                  <a:txBody>
                    <a:bodyPr/>
                    <a:lstStyle/>
                    <a:p>
                      <a:endParaRPr lang="en-US" sz="1600" b="1" dirty="0">
                        <a:latin typeface="Calibri Light" panose="020F0302020204030204" pitchFamily="34" charset="0"/>
                        <a:cs typeface="Calibri Light" panose="020F0302020204030204" pitchFamily="34" charset="0"/>
                      </a:endParaRPr>
                    </a:p>
                  </a:txBody>
                  <a:tcPr>
                    <a:noFill/>
                  </a:tcPr>
                </a:tc>
                <a:tc>
                  <a:txBody>
                    <a:bodyPr/>
                    <a:lstStyle/>
                    <a:p>
                      <a:endParaRPr lang="en-US" sz="1600" b="1" dirty="0">
                        <a:latin typeface="Calibri Light" panose="020F0302020204030204" pitchFamily="34" charset="0"/>
                        <a:cs typeface="Calibri Light" panose="020F0302020204030204" pitchFamily="34" charset="0"/>
                      </a:endParaRPr>
                    </a:p>
                  </a:txBody>
                  <a:tcPr>
                    <a:noFill/>
                  </a:tcPr>
                </a:tc>
                <a:tc gridSpan="2">
                  <a:txBody>
                    <a:bodyPr/>
                    <a:lstStyle/>
                    <a:p>
                      <a:endParaRPr lang="en-US" sz="1600" b="1" dirty="0">
                        <a:latin typeface="Calibri Light" panose="020F0302020204030204" pitchFamily="34" charset="0"/>
                        <a:cs typeface="Calibri Light" panose="020F0302020204030204" pitchFamily="34" charset="0"/>
                      </a:endParaRPr>
                    </a:p>
                  </a:txBody>
                  <a:tcPr>
                    <a:noFill/>
                  </a:tcPr>
                </a:tc>
                <a:tc hMerge="1">
                  <a:txBody>
                    <a:bodyPr/>
                    <a:lstStyle/>
                    <a:p>
                      <a:endParaRPr lang="en-US"/>
                    </a:p>
                  </a:txBody>
                  <a:tcPr/>
                </a:tc>
                <a:tc gridSpan="2">
                  <a:txBody>
                    <a:bodyPr/>
                    <a:lstStyle/>
                    <a:p>
                      <a:endParaRPr lang="en-US" sz="1100" b="1" kern="1200" baseline="0" dirty="0">
                        <a:solidFill>
                          <a:schemeClr val="dk1"/>
                        </a:solidFill>
                        <a:latin typeface="Calibri Light" panose="020F0302020204030204" pitchFamily="34" charset="0"/>
                        <a:ea typeface="+mn-ea"/>
                        <a:cs typeface="Calibri Light" panose="020F0302020204030204" pitchFamily="34" charset="0"/>
                      </a:endParaRPr>
                    </a:p>
                  </a:txBody>
                  <a:tcPr>
                    <a:noFill/>
                  </a:tcPr>
                </a:tc>
                <a:tc hMerge="1">
                  <a:txBody>
                    <a:bodyPr/>
                    <a:lstStyle/>
                    <a:p>
                      <a:endParaRPr lang="en-US" sz="1200" kern="1200" baseline="0" dirty="0">
                        <a:solidFill>
                          <a:schemeClr val="dk1"/>
                        </a:solidFill>
                        <a:latin typeface="+mn-lt"/>
                        <a:ea typeface="+mn-ea"/>
                        <a:cs typeface="+mn-cs"/>
                      </a:endParaRPr>
                    </a:p>
                  </a:txBody>
                  <a:tcPr/>
                </a:tc>
                <a:tc>
                  <a:txBody>
                    <a:bodyPr/>
                    <a:lstStyle/>
                    <a:p>
                      <a:endParaRPr lang="en-US" sz="1100" b="1" kern="1200" baseline="0" dirty="0">
                        <a:solidFill>
                          <a:schemeClr val="dk1"/>
                        </a:solidFill>
                        <a:latin typeface="Calibri Light" panose="020F0302020204030204" pitchFamily="34" charset="0"/>
                        <a:ea typeface="+mn-ea"/>
                        <a:cs typeface="Calibri Light" panose="020F0302020204030204" pitchFamily="34" charset="0"/>
                      </a:endParaRPr>
                    </a:p>
                  </a:txBody>
                  <a:tcPr>
                    <a:noFill/>
                  </a:tcPr>
                </a:tc>
                <a:tc gridSpan="2">
                  <a:txBody>
                    <a:bodyPr/>
                    <a:lstStyle/>
                    <a:p>
                      <a:endParaRPr lang="en-US" sz="1600" b="1" dirty="0">
                        <a:latin typeface="Calibri Light" panose="020F0302020204030204" pitchFamily="34" charset="0"/>
                        <a:cs typeface="Calibri Light" panose="020F0302020204030204" pitchFamily="34" charset="0"/>
                      </a:endParaRPr>
                    </a:p>
                  </a:txBody>
                  <a:tcPr>
                    <a:noFill/>
                  </a:tcPr>
                </a:tc>
                <a:tc hMerge="1">
                  <a:txBody>
                    <a:bodyPr/>
                    <a:lstStyle/>
                    <a:p>
                      <a:endParaRPr lang="en-US"/>
                    </a:p>
                  </a:txBody>
                  <a:tcPr/>
                </a:tc>
                <a:tc>
                  <a:txBody>
                    <a:bodyPr/>
                    <a:lstStyle/>
                    <a:p>
                      <a:endParaRPr lang="en-US" b="1" dirty="0">
                        <a:latin typeface="Calibri Light" panose="020F0302020204030204" pitchFamily="34" charset="0"/>
                        <a:cs typeface="Calibri Light" panose="020F0302020204030204" pitchFamily="34" charset="0"/>
                      </a:endParaRPr>
                    </a:p>
                  </a:txBody>
                  <a:tcPr>
                    <a:noFill/>
                  </a:tcPr>
                </a:tc>
                <a:extLst>
                  <a:ext uri="{0D108BD9-81ED-4DB2-BD59-A6C34878D82A}">
                    <a16:rowId xmlns:a16="http://schemas.microsoft.com/office/drawing/2014/main" val="10004"/>
                  </a:ext>
                </a:extLst>
              </a:tr>
            </a:tbl>
          </a:graphicData>
        </a:graphic>
      </p:graphicFrame>
      <p:sp>
        <p:nvSpPr>
          <p:cNvPr id="5" name="TextBox 4"/>
          <p:cNvSpPr txBox="1"/>
          <p:nvPr/>
        </p:nvSpPr>
        <p:spPr>
          <a:xfrm>
            <a:off x="2133600" y="34409"/>
            <a:ext cx="6863644" cy="369332"/>
          </a:xfrm>
          <a:prstGeom prst="rect">
            <a:avLst/>
          </a:prstGeom>
          <a:noFill/>
        </p:spPr>
        <p:txBody>
          <a:bodyPr wrap="square" rtlCol="0">
            <a:spAutoFit/>
          </a:bodyPr>
          <a:lstStyle/>
          <a:p>
            <a:r>
              <a:rPr lang="en-US" dirty="0"/>
              <a:t>	Course : Data Structures and Algorithms</a:t>
            </a:r>
          </a:p>
        </p:txBody>
      </p:sp>
      <p:sp>
        <p:nvSpPr>
          <p:cNvPr id="2" name="Slide Number Placeholder 1">
            <a:extLst>
              <a:ext uri="{FF2B5EF4-FFF2-40B4-BE49-F238E27FC236}">
                <a16:creationId xmlns:a16="http://schemas.microsoft.com/office/drawing/2014/main" id="{33786D87-CD26-4AF7-A8E0-75DAE786AD27}"/>
              </a:ext>
            </a:extLst>
          </p:cNvPr>
          <p:cNvSpPr>
            <a:spLocks noGrp="1"/>
          </p:cNvSpPr>
          <p:nvPr>
            <p:ph type="sldNum" sz="quarter" idx="12"/>
          </p:nvPr>
        </p:nvSpPr>
        <p:spPr/>
        <p:txBody>
          <a:bodyPr/>
          <a:lstStyle/>
          <a:p>
            <a:fld id="{E1456C33-0AA6-4E76-B4F5-76CC9D49CDD1}" type="slidenum">
              <a:rPr lang="en-IN" smtClean="0"/>
              <a:t>24</a:t>
            </a:fld>
            <a:endParaRPr lang="en-IN" dirty="0"/>
          </a:p>
        </p:txBody>
      </p:sp>
      <p:sp>
        <p:nvSpPr>
          <p:cNvPr id="7" name="Rectangle 6">
            <a:extLst>
              <a:ext uri="{FF2B5EF4-FFF2-40B4-BE49-F238E27FC236}">
                <a16:creationId xmlns:a16="http://schemas.microsoft.com/office/drawing/2014/main" id="{58C45AFA-B63E-4E24-881A-03C21A07F2C3}"/>
              </a:ext>
            </a:extLst>
          </p:cNvPr>
          <p:cNvSpPr/>
          <p:nvPr/>
        </p:nvSpPr>
        <p:spPr>
          <a:xfrm>
            <a:off x="778933" y="403741"/>
            <a:ext cx="6863644" cy="51052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12542919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676400" y="121920"/>
          <a:ext cx="12891807" cy="6434560"/>
        </p:xfrm>
        <a:graphic>
          <a:graphicData uri="http://schemas.openxmlformats.org/drawingml/2006/table">
            <a:tbl>
              <a:tblPr firstRow="1" bandRow="1">
                <a:tableStyleId>{5C22544A-7EE6-4342-B048-85BDC9FD1C3A}</a:tableStyleId>
              </a:tblPr>
              <a:tblGrid>
                <a:gridCol w="763737">
                  <a:extLst>
                    <a:ext uri="{9D8B030D-6E8A-4147-A177-3AD203B41FA5}">
                      <a16:colId xmlns:a16="http://schemas.microsoft.com/office/drawing/2014/main" val="20000"/>
                    </a:ext>
                  </a:extLst>
                </a:gridCol>
                <a:gridCol w="763737">
                  <a:extLst>
                    <a:ext uri="{9D8B030D-6E8A-4147-A177-3AD203B41FA5}">
                      <a16:colId xmlns:a16="http://schemas.microsoft.com/office/drawing/2014/main" val="20001"/>
                    </a:ext>
                  </a:extLst>
                </a:gridCol>
                <a:gridCol w="317493">
                  <a:extLst>
                    <a:ext uri="{9D8B030D-6E8A-4147-A177-3AD203B41FA5}">
                      <a16:colId xmlns:a16="http://schemas.microsoft.com/office/drawing/2014/main" val="20002"/>
                    </a:ext>
                  </a:extLst>
                </a:gridCol>
                <a:gridCol w="446244">
                  <a:extLst>
                    <a:ext uri="{9D8B030D-6E8A-4147-A177-3AD203B41FA5}">
                      <a16:colId xmlns:a16="http://schemas.microsoft.com/office/drawing/2014/main" val="1799054147"/>
                    </a:ext>
                  </a:extLst>
                </a:gridCol>
                <a:gridCol w="529787">
                  <a:extLst>
                    <a:ext uri="{9D8B030D-6E8A-4147-A177-3AD203B41FA5}">
                      <a16:colId xmlns:a16="http://schemas.microsoft.com/office/drawing/2014/main" val="20003"/>
                    </a:ext>
                  </a:extLst>
                </a:gridCol>
                <a:gridCol w="233949">
                  <a:extLst>
                    <a:ext uri="{9D8B030D-6E8A-4147-A177-3AD203B41FA5}">
                      <a16:colId xmlns:a16="http://schemas.microsoft.com/office/drawing/2014/main" val="2705076860"/>
                    </a:ext>
                  </a:extLst>
                </a:gridCol>
                <a:gridCol w="763737">
                  <a:extLst>
                    <a:ext uri="{9D8B030D-6E8A-4147-A177-3AD203B41FA5}">
                      <a16:colId xmlns:a16="http://schemas.microsoft.com/office/drawing/2014/main" val="20004"/>
                    </a:ext>
                  </a:extLst>
                </a:gridCol>
                <a:gridCol w="143874">
                  <a:extLst>
                    <a:ext uri="{9D8B030D-6E8A-4147-A177-3AD203B41FA5}">
                      <a16:colId xmlns:a16="http://schemas.microsoft.com/office/drawing/2014/main" val="20005"/>
                    </a:ext>
                  </a:extLst>
                </a:gridCol>
                <a:gridCol w="711303">
                  <a:extLst>
                    <a:ext uri="{9D8B030D-6E8A-4147-A177-3AD203B41FA5}">
                      <a16:colId xmlns:a16="http://schemas.microsoft.com/office/drawing/2014/main" val="418836517"/>
                    </a:ext>
                  </a:extLst>
                </a:gridCol>
                <a:gridCol w="347176">
                  <a:extLst>
                    <a:ext uri="{9D8B030D-6E8A-4147-A177-3AD203B41FA5}">
                      <a16:colId xmlns:a16="http://schemas.microsoft.com/office/drawing/2014/main" val="20006"/>
                    </a:ext>
                  </a:extLst>
                </a:gridCol>
                <a:gridCol w="809674">
                  <a:extLst>
                    <a:ext uri="{9D8B030D-6E8A-4147-A177-3AD203B41FA5}">
                      <a16:colId xmlns:a16="http://schemas.microsoft.com/office/drawing/2014/main" val="3544959180"/>
                    </a:ext>
                  </a:extLst>
                </a:gridCol>
                <a:gridCol w="857956">
                  <a:extLst>
                    <a:ext uri="{9D8B030D-6E8A-4147-A177-3AD203B41FA5}">
                      <a16:colId xmlns:a16="http://schemas.microsoft.com/office/drawing/2014/main" val="3051941423"/>
                    </a:ext>
                  </a:extLst>
                </a:gridCol>
                <a:gridCol w="1620718">
                  <a:extLst>
                    <a:ext uri="{9D8B030D-6E8A-4147-A177-3AD203B41FA5}">
                      <a16:colId xmlns:a16="http://schemas.microsoft.com/office/drawing/2014/main" val="3269741339"/>
                    </a:ext>
                  </a:extLst>
                </a:gridCol>
                <a:gridCol w="763737">
                  <a:extLst>
                    <a:ext uri="{9D8B030D-6E8A-4147-A177-3AD203B41FA5}">
                      <a16:colId xmlns:a16="http://schemas.microsoft.com/office/drawing/2014/main" val="20007"/>
                    </a:ext>
                  </a:extLst>
                </a:gridCol>
                <a:gridCol w="763737">
                  <a:extLst>
                    <a:ext uri="{9D8B030D-6E8A-4147-A177-3AD203B41FA5}">
                      <a16:colId xmlns:a16="http://schemas.microsoft.com/office/drawing/2014/main" val="20008"/>
                    </a:ext>
                  </a:extLst>
                </a:gridCol>
                <a:gridCol w="763737">
                  <a:extLst>
                    <a:ext uri="{9D8B030D-6E8A-4147-A177-3AD203B41FA5}">
                      <a16:colId xmlns:a16="http://schemas.microsoft.com/office/drawing/2014/main" val="20009"/>
                    </a:ext>
                  </a:extLst>
                </a:gridCol>
                <a:gridCol w="616605">
                  <a:extLst>
                    <a:ext uri="{9D8B030D-6E8A-4147-A177-3AD203B41FA5}">
                      <a16:colId xmlns:a16="http://schemas.microsoft.com/office/drawing/2014/main" val="20010"/>
                    </a:ext>
                  </a:extLst>
                </a:gridCol>
                <a:gridCol w="147132">
                  <a:extLst>
                    <a:ext uri="{9D8B030D-6E8A-4147-A177-3AD203B41FA5}">
                      <a16:colId xmlns:a16="http://schemas.microsoft.com/office/drawing/2014/main" val="1181468065"/>
                    </a:ext>
                  </a:extLst>
                </a:gridCol>
                <a:gridCol w="763737">
                  <a:extLst>
                    <a:ext uri="{9D8B030D-6E8A-4147-A177-3AD203B41FA5}">
                      <a16:colId xmlns:a16="http://schemas.microsoft.com/office/drawing/2014/main" val="20011"/>
                    </a:ext>
                  </a:extLst>
                </a:gridCol>
                <a:gridCol w="763737">
                  <a:extLst>
                    <a:ext uri="{9D8B030D-6E8A-4147-A177-3AD203B41FA5}">
                      <a16:colId xmlns:a16="http://schemas.microsoft.com/office/drawing/2014/main" val="20012"/>
                    </a:ext>
                  </a:extLst>
                </a:gridCol>
              </a:tblGrid>
              <a:tr h="271072">
                <a:tc>
                  <a:txBody>
                    <a:bodyPr/>
                    <a:lstStyle/>
                    <a:p>
                      <a:endParaRPr lang="en-US" sz="12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t>PO1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dirty="0"/>
                        <a:t>PO2</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sz="12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dirty="0"/>
                        <a:t>PO3</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sz="12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t>PO4</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dirty="0"/>
                        <a:t>PO5</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IN"/>
                    </a:p>
                  </a:txBody>
                  <a:tcPr/>
                </a:tc>
                <a:tc gridSpan="4">
                  <a:txBody>
                    <a:bodyPr/>
                    <a:lstStyle/>
                    <a:p>
                      <a:r>
                        <a:rPr lang="en-US" sz="1200" dirty="0"/>
                        <a:t>PO6</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IN"/>
                    </a:p>
                  </a:txBody>
                  <a:tcPr/>
                </a:tc>
                <a:tc hMerge="1">
                  <a:txBody>
                    <a:bodyPr/>
                    <a:lstStyle/>
                    <a:p>
                      <a:endParaRPr lang="en-IN"/>
                    </a:p>
                  </a:txBody>
                  <a:tcPr/>
                </a:tc>
                <a:tc hMerge="1">
                  <a:txBody>
                    <a:bodyPr/>
                    <a:lstStyle/>
                    <a:p>
                      <a:endParaRPr lang="en-US" sz="12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t>PO7</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t>PO8</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t>PO9</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dirty="0"/>
                        <a:t>PO10</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sz="12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t>PO11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t>PO12</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45579">
                <a:tc>
                  <a:txBody>
                    <a:bodyPr/>
                    <a:lstStyle/>
                    <a:p>
                      <a:r>
                        <a:rPr lang="en-US" sz="1200" b="1" dirty="0">
                          <a:latin typeface="Calibri Light" panose="020F0302020204030204" pitchFamily="34" charset="0"/>
                          <a:cs typeface="Calibri Light" panose="020F0302020204030204" pitchFamily="34" charset="0"/>
                        </a:rPr>
                        <a:t>CO3:</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gridSpan="17">
                  <a:txBody>
                    <a:bodyPr/>
                    <a:lstStyle/>
                    <a:p>
                      <a:r>
                        <a:rPr lang="en-US" sz="1200" b="1" dirty="0">
                          <a:latin typeface="Calibri Light" panose="020F0302020204030204" pitchFamily="34" charset="0"/>
                          <a:cs typeface="Calibri Light" panose="020F0302020204030204" pitchFamily="34" charset="0"/>
                        </a:rPr>
                        <a:t>Analyse</a:t>
                      </a:r>
                      <a:r>
                        <a:rPr lang="en-US" sz="1200" b="1" baseline="0" dirty="0">
                          <a:latin typeface="Calibri Light" panose="020F0302020204030204" pitchFamily="34" charset="0"/>
                          <a:cs typeface="Calibri Light" panose="020F0302020204030204" pitchFamily="34" charset="0"/>
                        </a:rPr>
                        <a:t> and use concepts of tree data structure</a:t>
                      </a:r>
                      <a:endParaRPr lang="en-US" sz="1200" b="1" dirty="0">
                        <a:latin typeface="Calibri Light" panose="020F0302020204030204" pitchFamily="34" charset="0"/>
                        <a:cs typeface="Calibri Light" panose="020F0302020204030204" pitchFamily="34" charset="0"/>
                      </a:endParaRPr>
                    </a:p>
                  </a:txBody>
                  <a:tcPr>
                    <a:lnL w="12700" cmpd="sng">
                      <a:noFill/>
                    </a:lnL>
                    <a:lnR w="12700" cap="flat" cmpd="sng" algn="ctr">
                      <a:no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hMerge="1">
                  <a:txBody>
                    <a:bodyPr/>
                    <a:lstStyle/>
                    <a:p>
                      <a:endParaRPr lang="en-US" dirty="0"/>
                    </a:p>
                  </a:txBody>
                  <a:tcPr/>
                </a:tc>
                <a:tc hMerge="1">
                  <a:txBody>
                    <a:bodyPr/>
                    <a:lstStyle/>
                    <a:p>
                      <a:endParaRPr lang="en-IN"/>
                    </a:p>
                  </a:txBody>
                  <a:tcPr/>
                </a:tc>
                <a:tc hMerge="1">
                  <a:txBody>
                    <a:bodyPr/>
                    <a:lstStyle/>
                    <a:p>
                      <a:endParaRPr lang="en-US" dirty="0"/>
                    </a:p>
                  </a:txBody>
                  <a:tcPr/>
                </a:tc>
                <a:tc hMerge="1">
                  <a:txBody>
                    <a:bodyPr/>
                    <a:lstStyle/>
                    <a:p>
                      <a:endParaRPr lang="en-IN"/>
                    </a:p>
                  </a:txBody>
                  <a:tcPr>
                    <a:lnL w="12700" cmpd="sng">
                      <a:noFill/>
                    </a:lnL>
                    <a:lnT w="38100" cmpd="sng">
                      <a:noFill/>
                    </a:lnT>
                  </a:tcPr>
                </a:tc>
                <a:tc hMerge="1">
                  <a:txBody>
                    <a:bodyPr/>
                    <a:lstStyle/>
                    <a:p>
                      <a:endParaRPr lang="en-US" dirty="0"/>
                    </a:p>
                  </a:txBody>
                  <a:tcPr/>
                </a:tc>
                <a:tc hMerge="1">
                  <a:txBody>
                    <a:bodyPr/>
                    <a:lstStyle/>
                    <a:p>
                      <a:endParaRPr lang="en-US" dirty="0"/>
                    </a:p>
                  </a:txBody>
                  <a:tcPr>
                    <a:lnL w="12700" cmpd="sng">
                      <a:noFill/>
                    </a:lnL>
                    <a:lnT w="38100" cmpd="sng">
                      <a:noFill/>
                    </a:lnT>
                  </a:tcPr>
                </a:tc>
                <a:tc hMerge="1">
                  <a:txBody>
                    <a:bodyPr/>
                    <a:lstStyle/>
                    <a:p>
                      <a:endParaRPr lang="en-IN"/>
                    </a:p>
                  </a:txBody>
                  <a:tcPr/>
                </a:tc>
                <a:tc hMerge="1">
                  <a:txBody>
                    <a:bodyPr/>
                    <a:lstStyle/>
                    <a:p>
                      <a:endParaRPr lang="en-US" dirty="0"/>
                    </a:p>
                  </a:txBody>
                  <a:tcPr>
                    <a:lnL w="12700" cmpd="sng">
                      <a:noFill/>
                    </a:lnL>
                    <a:lnT w="38100" cmpd="sng">
                      <a:noFill/>
                    </a:lnT>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US" dirty="0"/>
                    </a:p>
                  </a:txBody>
                  <a:tcPr>
                    <a:lnL w="12700" cmpd="sng">
                      <a:noFill/>
                    </a:lnL>
                    <a:lnT w="38100" cmpd="sng">
                      <a:noFill/>
                    </a:lnT>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ap="flat" cmpd="sng" algn="ctr">
                      <a:no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ap="flat" cmpd="sng" algn="ctr">
                      <a:noFill/>
                      <a:prstDash val="solid"/>
                      <a:round/>
                      <a:headEnd type="none" w="med" len="med"/>
                      <a:tailEnd type="none" w="med" len="med"/>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230364">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1</a:t>
                      </a:r>
                    </a:p>
                    <a:p>
                      <a:r>
                        <a:rPr lang="en-US" sz="1200" b="1" dirty="0">
                          <a:latin typeface="Calibri Light" panose="020F0302020204030204" pitchFamily="34" charset="0"/>
                          <a:cs typeface="Calibri Light" panose="020F0302020204030204" pitchFamily="34" charset="0"/>
                        </a:rPr>
                        <a:t>Fundamental</a:t>
                      </a:r>
                      <a:r>
                        <a:rPr lang="en-US" sz="1200" b="1" baseline="0" dirty="0">
                          <a:latin typeface="Calibri Light" panose="020F0302020204030204" pitchFamily="34" charset="0"/>
                          <a:cs typeface="Calibri Light" panose="020F0302020204030204" pitchFamily="34" charset="0"/>
                        </a:rPr>
                        <a:t> concepts of Trees will be discussed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2</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latin typeface="Calibri Light" panose="020F0302020204030204" pitchFamily="34" charset="0"/>
                          <a:cs typeface="Calibri Light" panose="020F0302020204030204" pitchFamily="34" charset="0"/>
                        </a:rPr>
                        <a:t>Various problem</a:t>
                      </a:r>
                      <a:r>
                        <a:rPr lang="en-US" sz="1200" b="1" baseline="0" dirty="0">
                          <a:latin typeface="Calibri Light" panose="020F0302020204030204" pitchFamily="34" charset="0"/>
                          <a:cs typeface="Calibri Light" panose="020F0302020204030204" pitchFamily="34" charset="0"/>
                        </a:rPr>
                        <a:t> domains for which Lists can be used will be discussed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2</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latin typeface="Calibri Light" panose="020F0302020204030204" pitchFamily="34" charset="0"/>
                          <a:cs typeface="Calibri Light" panose="020F0302020204030204" pitchFamily="34" charset="0"/>
                        </a:rPr>
                        <a:t>problems</a:t>
                      </a:r>
                      <a:r>
                        <a:rPr lang="en-US" sz="1200" b="1" baseline="0" dirty="0">
                          <a:latin typeface="Calibri Light" panose="020F0302020204030204" pitchFamily="34" charset="0"/>
                          <a:cs typeface="Calibri Light" panose="020F0302020204030204" pitchFamily="34" charset="0"/>
                        </a:rPr>
                        <a:t> for which trees can be used will be discussed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3</a:t>
                      </a:r>
                    </a:p>
                    <a:p>
                      <a:r>
                        <a:rPr lang="en-US" sz="1200" b="1" dirty="0">
                          <a:latin typeface="Calibri Light" panose="020F0302020204030204" pitchFamily="34" charset="0"/>
                          <a:cs typeface="Calibri Light" panose="020F0302020204030204" pitchFamily="34" charset="0"/>
                        </a:rPr>
                        <a:t>Development</a:t>
                      </a:r>
                      <a:r>
                        <a:rPr lang="en-US" sz="1200" b="1" baseline="0" dirty="0">
                          <a:latin typeface="Calibri Light" panose="020F0302020204030204" pitchFamily="34" charset="0"/>
                          <a:cs typeface="Calibri Light" panose="020F0302020204030204" pitchFamily="34" charset="0"/>
                        </a:rPr>
                        <a:t> of s</a:t>
                      </a:r>
                      <a:r>
                        <a:rPr lang="en-US" sz="1200" b="1" dirty="0">
                          <a:latin typeface="Calibri Light" panose="020F0302020204030204" pitchFamily="34" charset="0"/>
                          <a:cs typeface="Calibri Light" panose="020F0302020204030204" pitchFamily="34" charset="0"/>
                        </a:rPr>
                        <a:t>olutions using</a:t>
                      </a:r>
                      <a:r>
                        <a:rPr lang="en-US" sz="1200" b="1" baseline="0" dirty="0">
                          <a:latin typeface="Calibri Light" panose="020F0302020204030204" pitchFamily="34" charset="0"/>
                          <a:cs typeface="Calibri Light" panose="020F0302020204030204" pitchFamily="34" charset="0"/>
                        </a:rPr>
                        <a:t> Trees will be implemented and analysed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3">
                  <a:txBody>
                    <a:bodyPr/>
                    <a:lstStyle/>
                    <a:p>
                      <a:r>
                        <a:rPr lang="en-US" sz="1200" b="1" dirty="0">
                          <a:latin typeface="Calibri Light" panose="020F0302020204030204" pitchFamily="34" charset="0"/>
                          <a:cs typeface="Calibri Light" panose="020F0302020204030204" pitchFamily="34" charset="0"/>
                        </a:rPr>
                        <a:t>      3</a:t>
                      </a:r>
                    </a:p>
                    <a:p>
                      <a:r>
                        <a:rPr lang="en-US" sz="1200" b="1" dirty="0">
                          <a:latin typeface="Calibri Light" panose="020F0302020204030204" pitchFamily="34" charset="0"/>
                          <a:cs typeface="Calibri Light" panose="020F0302020204030204" pitchFamily="34" charset="0"/>
                        </a:rPr>
                        <a:t>Development</a:t>
                      </a:r>
                      <a:r>
                        <a:rPr lang="en-US" sz="1200" b="1" baseline="0" dirty="0">
                          <a:latin typeface="Calibri Light" panose="020F0302020204030204" pitchFamily="34" charset="0"/>
                          <a:cs typeface="Calibri Light" panose="020F0302020204030204" pitchFamily="34" charset="0"/>
                        </a:rPr>
                        <a:t> of s</a:t>
                      </a:r>
                      <a:r>
                        <a:rPr lang="en-US" sz="1200" b="1" dirty="0">
                          <a:latin typeface="Calibri Light" panose="020F0302020204030204" pitchFamily="34" charset="0"/>
                          <a:cs typeface="Calibri Light" panose="020F0302020204030204" pitchFamily="34" charset="0"/>
                        </a:rPr>
                        <a:t>olutions using</a:t>
                      </a:r>
                      <a:r>
                        <a:rPr lang="en-US" sz="1200" b="1" baseline="0" dirty="0">
                          <a:latin typeface="Calibri Light" panose="020F0302020204030204" pitchFamily="34" charset="0"/>
                          <a:cs typeface="Calibri Light" panose="020F0302020204030204" pitchFamily="34" charset="0"/>
                        </a:rPr>
                        <a:t> Trees will be implemented and analysed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B w="127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1</a:t>
                      </a:r>
                    </a:p>
                    <a:p>
                      <a:r>
                        <a:rPr lang="en-US" sz="1200" b="1" dirty="0">
                          <a:latin typeface="Calibri Light" panose="020F0302020204030204" pitchFamily="34" charset="0"/>
                          <a:cs typeface="Calibri Light" panose="020F0302020204030204" pitchFamily="34" charset="0"/>
                        </a:rPr>
                        <a:t>Usage of</a:t>
                      </a:r>
                      <a:r>
                        <a:rPr lang="en-US" sz="1200" b="1" baseline="0" dirty="0">
                          <a:latin typeface="Calibri Light" panose="020F0302020204030204" pitchFamily="34" charset="0"/>
                          <a:cs typeface="Calibri Light" panose="020F0302020204030204" pitchFamily="34" charset="0"/>
                        </a:rPr>
                        <a:t> Trees in various domains will be evaluated </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2</a:t>
                      </a:r>
                    </a:p>
                    <a:p>
                      <a:r>
                        <a:rPr lang="en-US" sz="1200" b="1" dirty="0">
                          <a:latin typeface="Calibri Light" panose="020F0302020204030204" pitchFamily="34" charset="0"/>
                          <a:cs typeface="Calibri Light" panose="020F0302020204030204" pitchFamily="34" charset="0"/>
                        </a:rPr>
                        <a:t>Programming language to implement solutions will be taught </a:t>
                      </a:r>
                    </a:p>
                  </a:txBody>
                  <a:tcPr>
                    <a:lnL w="12700" cmpd="sng">
                      <a:noFill/>
                    </a:lnL>
                    <a:lnR w="12700" cmpd="sng">
                      <a:noFill/>
                    </a:lnR>
                    <a:lnB w="127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1</a:t>
                      </a:r>
                    </a:p>
                    <a:p>
                      <a:r>
                        <a:rPr lang="en-US" sz="1200" b="1" dirty="0">
                          <a:latin typeface="Calibri Light" panose="020F0302020204030204" pitchFamily="34" charset="0"/>
                          <a:cs typeface="Calibri Light" panose="020F0302020204030204" pitchFamily="34" charset="0"/>
                        </a:rPr>
                        <a:t>Use of</a:t>
                      </a:r>
                      <a:r>
                        <a:rPr lang="en-US" sz="1200" b="1" baseline="0" dirty="0">
                          <a:latin typeface="Calibri Light" panose="020F0302020204030204" pitchFamily="34" charset="0"/>
                          <a:cs typeface="Calibri Light" panose="020F0302020204030204" pitchFamily="34" charset="0"/>
                        </a:rPr>
                        <a:t> Trees for various applications  will be evaluated </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sz="1200" b="1" kern="120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B w="12700" cmpd="sng">
                      <a:noFill/>
                    </a:lnB>
                    <a:lnTlToBr w="12700" cmpd="sng">
                      <a:noFill/>
                      <a:prstDash val="solid"/>
                    </a:lnTlToBr>
                    <a:lnBlToTr w="12700" cmpd="sng">
                      <a:noFill/>
                      <a:prstDash val="solid"/>
                    </a:lnBlToTr>
                    <a:noFill/>
                  </a:tcPr>
                </a:tc>
                <a:tc gridSpan="2">
                  <a:txBody>
                    <a:bodyPr/>
                    <a:lstStyle/>
                    <a:p>
                      <a:pPr lvl="1"/>
                      <a:r>
                        <a:rPr lang="en-US" sz="1200" b="1" dirty="0">
                          <a:latin typeface="Calibri Light" panose="020F0302020204030204" pitchFamily="34" charset="0"/>
                          <a:cs typeface="Calibri Light" panose="020F0302020204030204" pitchFamily="34" charset="0"/>
                        </a:rPr>
                        <a:t>2</a:t>
                      </a:r>
                    </a:p>
                    <a:p>
                      <a:r>
                        <a:rPr lang="en-US" sz="1200" b="1" dirty="0">
                          <a:latin typeface="Calibri Light" panose="020F0302020204030204" pitchFamily="34" charset="0"/>
                          <a:cs typeface="Calibri Light" panose="020F0302020204030204" pitchFamily="34" charset="0"/>
                        </a:rPr>
                        <a:t>Programs to </a:t>
                      </a:r>
                    </a:p>
                    <a:p>
                      <a:r>
                        <a:rPr lang="en-US" sz="1200" b="1" dirty="0">
                          <a:latin typeface="Calibri Light" panose="020F0302020204030204" pitchFamily="34" charset="0"/>
                          <a:cs typeface="Calibri Light" panose="020F0302020204030204" pitchFamily="34" charset="0"/>
                        </a:rPr>
                        <a:t>implement </a:t>
                      </a:r>
                    </a:p>
                    <a:p>
                      <a:r>
                        <a:rPr lang="en-US" sz="1200" b="1" dirty="0">
                          <a:latin typeface="Calibri Light" panose="020F0302020204030204" pitchFamily="34" charset="0"/>
                          <a:cs typeface="Calibri Light" panose="020F0302020204030204" pitchFamily="34" charset="0"/>
                        </a:rPr>
                        <a:t>solutions </a:t>
                      </a:r>
                    </a:p>
                    <a:p>
                      <a:r>
                        <a:rPr lang="en-US" sz="1200" b="1" dirty="0">
                          <a:latin typeface="Calibri Light" panose="020F0302020204030204" pitchFamily="34" charset="0"/>
                          <a:cs typeface="Calibri Light" panose="020F0302020204030204" pitchFamily="34" charset="0"/>
                        </a:rPr>
                        <a:t>will be taught </a:t>
                      </a:r>
                      <a:endParaRPr lang="en-IN"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IN"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b="1" kern="120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B w="127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hMerge="1">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71072">
                <a:tc>
                  <a:txBody>
                    <a:bodyPr/>
                    <a:lstStyle/>
                    <a:p>
                      <a:r>
                        <a:rPr lang="en-US" sz="1200" b="1" dirty="0">
                          <a:latin typeface="Calibri Light" panose="020F0302020204030204" pitchFamily="34" charset="0"/>
                          <a:cs typeface="Calibri Light" panose="020F0302020204030204" pitchFamily="34" charset="0"/>
                        </a:rPr>
                        <a:t>CO4:</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18">
                  <a:txBody>
                    <a:bodyPr/>
                    <a:lstStyle/>
                    <a:p>
                      <a:r>
                        <a:rPr lang="en-US" sz="1200" b="1" dirty="0">
                          <a:latin typeface="Calibri Light" panose="020F0302020204030204" pitchFamily="34" charset="0"/>
                          <a:cs typeface="Calibri Light" panose="020F0302020204030204" pitchFamily="34" charset="0"/>
                        </a:rPr>
                        <a:t>Implement</a:t>
                      </a:r>
                      <a:r>
                        <a:rPr lang="en-US" sz="1200" b="1" baseline="0" dirty="0">
                          <a:latin typeface="Calibri Light" panose="020F0302020204030204" pitchFamily="34" charset="0"/>
                          <a:cs typeface="Calibri Light" panose="020F0302020204030204" pitchFamily="34" charset="0"/>
                        </a:rPr>
                        <a:t> graph for problem solving</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dirty="0"/>
                    </a:p>
                  </a:txBody>
                  <a:tcPr/>
                </a:tc>
                <a:tc hMerge="1">
                  <a:txBody>
                    <a:bodyPr/>
                    <a:lstStyle/>
                    <a:p>
                      <a:endParaRPr lang="en-IN"/>
                    </a:p>
                  </a:txBody>
                  <a:tcPr/>
                </a:tc>
                <a:tc hMerge="1">
                  <a:txBody>
                    <a:bodyPr/>
                    <a:lstStyle/>
                    <a:p>
                      <a:endParaRPr lang="en-US" dirty="0"/>
                    </a:p>
                  </a:txBody>
                  <a:tcPr/>
                </a:tc>
                <a:tc hMerge="1">
                  <a:txBody>
                    <a:bodyPr/>
                    <a:lstStyle/>
                    <a:p>
                      <a:endParaRPr lang="en-IN"/>
                    </a:p>
                  </a:txBody>
                  <a:tcPr>
                    <a:lnL w="12700" cmpd="sng">
                      <a:noFill/>
                    </a:lnL>
                    <a:lnT w="12700" cmpd="sng">
                      <a:noFill/>
                    </a:lnT>
                  </a:tcPr>
                </a:tc>
                <a:tc hMerge="1">
                  <a:txBody>
                    <a:bodyPr/>
                    <a:lstStyle/>
                    <a:p>
                      <a:endParaRPr lang="en-US" dirty="0"/>
                    </a:p>
                  </a:txBody>
                  <a:tcPr/>
                </a:tc>
                <a:tc hMerge="1">
                  <a:txBody>
                    <a:bodyPr/>
                    <a:lstStyle/>
                    <a:p>
                      <a:endParaRPr lang="en-US" dirty="0"/>
                    </a:p>
                  </a:txBody>
                  <a:tcPr>
                    <a:lnL w="12700" cmpd="sng">
                      <a:noFill/>
                    </a:lnL>
                    <a:lnT w="12700" cmpd="sng">
                      <a:noFill/>
                    </a:lnT>
                  </a:tcPr>
                </a:tc>
                <a:tc hMerge="1">
                  <a:txBody>
                    <a:bodyPr/>
                    <a:lstStyle/>
                    <a:p>
                      <a:endParaRPr lang="en-IN"/>
                    </a:p>
                  </a:txBody>
                  <a:tcPr/>
                </a:tc>
                <a:tc hMerge="1">
                  <a:txBody>
                    <a:bodyPr/>
                    <a:lstStyle/>
                    <a:p>
                      <a:endParaRPr lang="en-US" dirty="0"/>
                    </a:p>
                  </a:txBody>
                  <a:tcPr>
                    <a:lnL w="12700" cmpd="sng">
                      <a:noFill/>
                    </a:lnL>
                    <a:lnT w="12700" cmpd="sng">
                      <a:noFill/>
                    </a:lnT>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US" dirty="0"/>
                    </a:p>
                  </a:txBody>
                  <a:tcPr>
                    <a:lnL w="12700" cmpd="sng">
                      <a:noFill/>
                    </a:lnL>
                    <a:lnT w="12700" cmpd="sng">
                      <a:noFill/>
                    </a:lnT>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IN"/>
                    </a:p>
                  </a:txBody>
                  <a:tcPr/>
                </a:tc>
                <a:tc hMerge="1">
                  <a:txBody>
                    <a:bodyPr/>
                    <a:lstStyle/>
                    <a:p>
                      <a:endParaRPr lang="en-US" dirty="0"/>
                    </a:p>
                  </a:txBody>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395577">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1</a:t>
                      </a:r>
                    </a:p>
                    <a:p>
                      <a:r>
                        <a:rPr lang="en-US" sz="1200" b="1" dirty="0">
                          <a:latin typeface="Calibri Light" panose="020F0302020204030204" pitchFamily="34" charset="0"/>
                          <a:cs typeface="Calibri Light" panose="020F0302020204030204" pitchFamily="34" charset="0"/>
                        </a:rPr>
                        <a:t>Fundamental</a:t>
                      </a:r>
                      <a:r>
                        <a:rPr lang="en-US" sz="1200" b="1" baseline="0" dirty="0">
                          <a:latin typeface="Calibri Light" panose="020F0302020204030204" pitchFamily="34" charset="0"/>
                          <a:cs typeface="Calibri Light" panose="020F0302020204030204" pitchFamily="34" charset="0"/>
                        </a:rPr>
                        <a:t> concepts of Graphs will be discussed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3</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latin typeface="Calibri Light" panose="020F0302020204030204" pitchFamily="34" charset="0"/>
                          <a:cs typeface="Calibri Light" panose="020F0302020204030204" pitchFamily="34" charset="0"/>
                        </a:rPr>
                        <a:t>Problem modelling and solutions</a:t>
                      </a:r>
                      <a:r>
                        <a:rPr lang="en-US" sz="1200" b="1" baseline="0" dirty="0">
                          <a:latin typeface="Calibri Light" panose="020F0302020204030204" pitchFamily="34" charset="0"/>
                          <a:cs typeface="Calibri Light" panose="020F0302020204030204" pitchFamily="34" charset="0"/>
                        </a:rPr>
                        <a:t> using</a:t>
                      </a:r>
                      <a:r>
                        <a:rPr lang="en-US" sz="1200" b="1" dirty="0">
                          <a:latin typeface="Calibri Light" panose="020F0302020204030204" pitchFamily="34" charset="0"/>
                          <a:cs typeface="Calibri Light" panose="020F0302020204030204" pitchFamily="34" charset="0"/>
                        </a:rPr>
                        <a:t> Graphs will</a:t>
                      </a:r>
                      <a:r>
                        <a:rPr lang="en-US" sz="1200" b="1" baseline="0" dirty="0">
                          <a:latin typeface="Calibri Light" panose="020F0302020204030204" pitchFamily="34" charset="0"/>
                          <a:cs typeface="Calibri Light" panose="020F0302020204030204" pitchFamily="34" charset="0"/>
                        </a:rPr>
                        <a:t> be developed </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3</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latin typeface="Calibri Light" panose="020F0302020204030204" pitchFamily="34" charset="0"/>
                          <a:cs typeface="Calibri Light" panose="020F0302020204030204" pitchFamily="34" charset="0"/>
                        </a:rPr>
                        <a:t>Problem modeling </a:t>
                      </a:r>
                      <a:r>
                        <a:rPr lang="en-US" sz="1200" b="1" baseline="0" dirty="0">
                          <a:latin typeface="Calibri Light" panose="020F0302020204030204" pitchFamily="34" charset="0"/>
                          <a:cs typeface="Calibri Light" panose="020F0302020204030204" pitchFamily="34" charset="0"/>
                        </a:rPr>
                        <a:t>using</a:t>
                      </a:r>
                      <a:r>
                        <a:rPr lang="en-US" sz="1200" b="1" dirty="0">
                          <a:latin typeface="Calibri Light" panose="020F0302020204030204" pitchFamily="34" charset="0"/>
                          <a:cs typeface="Calibri Light" panose="020F0302020204030204" pitchFamily="34" charset="0"/>
                        </a:rPr>
                        <a:t> Graphs and  solutions  will</a:t>
                      </a:r>
                      <a:r>
                        <a:rPr lang="en-US" sz="1200" b="1" baseline="0" dirty="0">
                          <a:latin typeface="Calibri Light" panose="020F0302020204030204" pitchFamily="34" charset="0"/>
                          <a:cs typeface="Calibri Light" panose="020F0302020204030204" pitchFamily="34" charset="0"/>
                        </a:rPr>
                        <a:t> be developed </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3</a:t>
                      </a:r>
                    </a:p>
                    <a:p>
                      <a:r>
                        <a:rPr lang="en-US" sz="1200" b="1" dirty="0">
                          <a:latin typeface="Calibri Light" panose="020F0302020204030204" pitchFamily="34" charset="0"/>
                          <a:cs typeface="Calibri Light" panose="020F0302020204030204" pitchFamily="34" charset="0"/>
                        </a:rPr>
                        <a:t>Solutions using</a:t>
                      </a:r>
                      <a:r>
                        <a:rPr lang="en-US" sz="1200" b="1" baseline="0" dirty="0">
                          <a:latin typeface="Calibri Light" panose="020F0302020204030204" pitchFamily="34" charset="0"/>
                          <a:cs typeface="Calibri Light" panose="020F0302020204030204" pitchFamily="34" charset="0"/>
                        </a:rPr>
                        <a:t> Graphs will be analysed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3</a:t>
                      </a:r>
                    </a:p>
                    <a:p>
                      <a:r>
                        <a:rPr lang="en-US" sz="1200" b="1" dirty="0">
                          <a:latin typeface="Calibri Light" panose="020F0302020204030204" pitchFamily="34" charset="0"/>
                          <a:cs typeface="Calibri Light" panose="020F0302020204030204" pitchFamily="34" charset="0"/>
                        </a:rPr>
                        <a:t>Solutions using</a:t>
                      </a:r>
                      <a:r>
                        <a:rPr lang="en-US" sz="1200" b="1" baseline="0" dirty="0">
                          <a:latin typeface="Calibri Light" panose="020F0302020204030204" pitchFamily="34" charset="0"/>
                          <a:cs typeface="Calibri Light" panose="020F0302020204030204" pitchFamily="34" charset="0"/>
                        </a:rPr>
                        <a:t> Graphs will be analysed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B w="127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1</a:t>
                      </a:r>
                    </a:p>
                    <a:p>
                      <a:r>
                        <a:rPr lang="en-US" sz="1200" b="1" dirty="0">
                          <a:latin typeface="Calibri Light" panose="020F0302020204030204" pitchFamily="34" charset="0"/>
                          <a:cs typeface="Calibri Light" panose="020F0302020204030204" pitchFamily="34" charset="0"/>
                        </a:rPr>
                        <a:t>Usage of</a:t>
                      </a:r>
                      <a:r>
                        <a:rPr lang="en-US" sz="1200" b="1" baseline="0" dirty="0">
                          <a:latin typeface="Calibri Light" panose="020F0302020204030204" pitchFamily="34" charset="0"/>
                          <a:cs typeface="Calibri Light" panose="020F0302020204030204" pitchFamily="34" charset="0"/>
                        </a:rPr>
                        <a:t> Graphs in various domains will be evaluated </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1</a:t>
                      </a:r>
                    </a:p>
                    <a:p>
                      <a:r>
                        <a:rPr lang="en-US" sz="1200" b="1" dirty="0">
                          <a:latin typeface="Calibri Light" panose="020F0302020204030204" pitchFamily="34" charset="0"/>
                          <a:cs typeface="Calibri Light" panose="020F0302020204030204" pitchFamily="34" charset="0"/>
                        </a:rPr>
                        <a:t>Usage of</a:t>
                      </a:r>
                      <a:r>
                        <a:rPr lang="en-US" sz="1200" b="1" baseline="0" dirty="0">
                          <a:latin typeface="Calibri Light" panose="020F0302020204030204" pitchFamily="34" charset="0"/>
                          <a:cs typeface="Calibri Light" panose="020F0302020204030204" pitchFamily="34" charset="0"/>
                        </a:rPr>
                        <a:t> Graphs in various domains will be evaluated </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B w="12700" cmpd="sng">
                      <a:noFill/>
                    </a:lnB>
                    <a:lnTlToBr w="12700" cmpd="sng">
                      <a:noFill/>
                      <a:prstDash val="solid"/>
                    </a:lnTlToBr>
                    <a:lnBlToTr w="12700" cmpd="sng">
                      <a:noFill/>
                      <a:prstDash val="solid"/>
                    </a:lnBlToTr>
                    <a:noFill/>
                  </a:tcPr>
                </a:tc>
                <a:tc hMerge="1">
                  <a:txBody>
                    <a:bodyPr/>
                    <a:lstStyle/>
                    <a:p>
                      <a:endParaRPr lang="en-IN"/>
                    </a:p>
                  </a:txBody>
                  <a:tcPr/>
                </a:tc>
                <a:tc gridSpan="2">
                  <a:txBody>
                    <a:bodyPr/>
                    <a:lstStyle/>
                    <a:p>
                      <a:r>
                        <a:rPr lang="en-US" sz="1200" b="1" dirty="0">
                          <a:latin typeface="Calibri Light" panose="020F0302020204030204" pitchFamily="34" charset="0"/>
                          <a:cs typeface="Calibri Light" panose="020F0302020204030204" pitchFamily="34" charset="0"/>
                        </a:rPr>
                        <a:t>     2</a:t>
                      </a:r>
                    </a:p>
                    <a:p>
                      <a:r>
                        <a:rPr lang="en-US" sz="1200" b="1" dirty="0">
                          <a:latin typeface="Calibri Light" panose="020F0302020204030204" pitchFamily="34" charset="0"/>
                          <a:cs typeface="Calibri Light" panose="020F0302020204030204" pitchFamily="34" charset="0"/>
                        </a:rPr>
                        <a:t>Programming language to implement solutions will be taught </a:t>
                      </a:r>
                      <a:endParaRPr lang="en-US" sz="1200" b="1" kern="120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B w="12700" cmpd="sng">
                      <a:noFill/>
                    </a:lnB>
                    <a:lnTlToBr w="12700" cmpd="sng">
                      <a:noFill/>
                      <a:prstDash val="solid"/>
                    </a:lnTlToBr>
                    <a:lnBlToTr w="12700" cmpd="sng">
                      <a:noFill/>
                      <a:prstDash val="solid"/>
                    </a:lnBlToTr>
                    <a:noFill/>
                  </a:tcPr>
                </a:tc>
                <a:tc hMerge="1">
                  <a:txBody>
                    <a:bodyPr/>
                    <a:lstStyle/>
                    <a:p>
                      <a:endParaRPr lang="en-IN"/>
                    </a:p>
                  </a:txBody>
                  <a:tcPr/>
                </a:tc>
                <a:tc gridSpan="2">
                  <a:txBody>
                    <a:bodyPr/>
                    <a:lstStyle/>
                    <a:p>
                      <a:endParaRPr lang="en-IN" dirty="0"/>
                    </a:p>
                  </a:txBody>
                  <a:tcPr>
                    <a:lnL w="12700" cmpd="sng">
                      <a:noFill/>
                    </a:lnL>
                    <a:lnR w="12700" cmpd="sng">
                      <a:noFill/>
                    </a:lnR>
                    <a:lnB w="12700" cmpd="sng">
                      <a:noFill/>
                    </a:lnB>
                    <a:lnTlToBr w="12700" cmpd="sng">
                      <a:noFill/>
                      <a:prstDash val="solid"/>
                    </a:lnTlToBr>
                    <a:lnBlToTr w="12700" cmpd="sng">
                      <a:noFill/>
                      <a:prstDash val="solid"/>
                    </a:lnBlToTr>
                    <a:noFill/>
                  </a:tcPr>
                </a:tc>
                <a:tc hMerge="1">
                  <a:txBody>
                    <a:bodyPr/>
                    <a:lstStyle/>
                    <a:p>
                      <a:endParaRPr lang="en-US" sz="1200" b="1" kern="120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B w="127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71072">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IN"/>
                    </a:p>
                  </a:txBody>
                  <a:tcPr/>
                </a:tc>
                <a:tc gridSpan="2">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IN"/>
                    </a:p>
                  </a:txBody>
                  <a:tcPr/>
                </a:tc>
                <a:tc gridSpan="2">
                  <a:txBody>
                    <a:bodyPr/>
                    <a:lstStyle/>
                    <a:p>
                      <a:endParaRPr lang="en-IN"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2">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71072">
                <a:tc>
                  <a:txBody>
                    <a:bodyPr/>
                    <a:lstStyle/>
                    <a:p>
                      <a:r>
                        <a:rPr lang="en-US" sz="1200" dirty="0"/>
                        <a: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18">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US" dirty="0"/>
                    </a:p>
                  </a:txBody>
                  <a:tcPr/>
                </a:tc>
                <a:tc hMerge="1">
                  <a:txBody>
                    <a:bodyPr/>
                    <a:lstStyle/>
                    <a:p>
                      <a:endParaRPr lang="en-IN"/>
                    </a:p>
                  </a:txBody>
                  <a:tcPr/>
                </a:tc>
                <a:tc hMerge="1">
                  <a:txBody>
                    <a:bodyPr/>
                    <a:lstStyle/>
                    <a:p>
                      <a:endParaRPr lang="en-US" dirty="0"/>
                    </a:p>
                  </a:txBody>
                  <a:tcPr/>
                </a:tc>
                <a:tc hMerge="1">
                  <a:txBody>
                    <a:bodyPr/>
                    <a:lstStyle/>
                    <a:p>
                      <a:endParaRPr lang="en-IN"/>
                    </a:p>
                  </a:txBody>
                  <a:tcPr>
                    <a:lnL w="12700" cmpd="sng">
                      <a:noFill/>
                    </a:lnL>
                    <a:lnT w="12700" cmpd="sng">
                      <a:noFill/>
                    </a:lnT>
                  </a:tcPr>
                </a:tc>
                <a:tc hMerge="1">
                  <a:txBody>
                    <a:bodyPr/>
                    <a:lstStyle/>
                    <a:p>
                      <a:endParaRPr lang="en-US" dirty="0"/>
                    </a:p>
                  </a:txBody>
                  <a:tcPr/>
                </a:tc>
                <a:tc hMerge="1">
                  <a:txBody>
                    <a:bodyPr/>
                    <a:lstStyle/>
                    <a:p>
                      <a:endParaRPr lang="en-US" dirty="0"/>
                    </a:p>
                  </a:txBody>
                  <a:tcPr>
                    <a:lnL w="12700" cmpd="sng">
                      <a:noFill/>
                    </a:lnL>
                    <a:lnT w="12700" cmpd="sng">
                      <a:noFill/>
                    </a:lnT>
                  </a:tcPr>
                </a:tc>
                <a:tc hMerge="1">
                  <a:txBody>
                    <a:bodyPr/>
                    <a:lstStyle/>
                    <a:p>
                      <a:endParaRPr lang="en-IN"/>
                    </a:p>
                  </a:txBody>
                  <a:tcPr/>
                </a:tc>
                <a:tc hMerge="1">
                  <a:txBody>
                    <a:bodyPr/>
                    <a:lstStyle/>
                    <a:p>
                      <a:endParaRPr lang="en-US" dirty="0"/>
                    </a:p>
                  </a:txBody>
                  <a:tcPr>
                    <a:lnL w="12700" cmpd="sng">
                      <a:noFill/>
                    </a:lnL>
                    <a:lnT w="12700" cmpd="sng">
                      <a:noFill/>
                    </a:lnT>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US" dirty="0"/>
                    </a:p>
                  </a:txBody>
                  <a:tcPr>
                    <a:lnL w="12700" cmpd="sng">
                      <a:noFill/>
                    </a:lnL>
                    <a:lnT w="12700" cmpd="sng">
                      <a:noFill/>
                    </a:lnT>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IN"/>
                    </a:p>
                  </a:txBody>
                  <a:tcPr/>
                </a:tc>
                <a:tc hMerge="1">
                  <a:txBody>
                    <a:bodyPr/>
                    <a:lstStyle/>
                    <a:p>
                      <a:endParaRPr lang="en-US" dirty="0"/>
                    </a:p>
                  </a:txBody>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71072">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18">
                  <a:txBody>
                    <a:bodyPr/>
                    <a:lstStyle/>
                    <a:p>
                      <a:endParaRPr lang="en-US" sz="12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IN"/>
                    </a:p>
                  </a:txBody>
                  <a:tcPr/>
                </a:tc>
                <a:tc hMerge="1">
                  <a:txBody>
                    <a:bodyPr/>
                    <a:lstStyle/>
                    <a:p>
                      <a:endParaRPr lang="en-US"/>
                    </a:p>
                  </a:txBody>
                  <a:tcPr/>
                </a:tc>
                <a:tc hMerge="1">
                  <a:txBody>
                    <a:bodyPr/>
                    <a:lstStyle/>
                    <a:p>
                      <a:endParaRPr lang="en-IN"/>
                    </a:p>
                  </a:txBody>
                  <a:tcPr>
                    <a:lnL w="12700" cmpd="sng">
                      <a:noFill/>
                    </a:lnL>
                  </a:tcPr>
                </a:tc>
                <a:tc hMerge="1">
                  <a:txBody>
                    <a:bodyPr/>
                    <a:lstStyle/>
                    <a:p>
                      <a:endParaRPr lang="en-US"/>
                    </a:p>
                  </a:txBody>
                  <a:tcPr/>
                </a:tc>
                <a:tc hMerge="1">
                  <a:txBody>
                    <a:bodyPr/>
                    <a:lstStyle/>
                    <a:p>
                      <a:endParaRPr lang="en-US"/>
                    </a:p>
                  </a:txBody>
                  <a:tcPr>
                    <a:lnL w="12700" cmpd="sng">
                      <a:noFill/>
                    </a:lnL>
                  </a:tcPr>
                </a:tc>
                <a:tc hMerge="1">
                  <a:txBody>
                    <a:bodyPr/>
                    <a:lstStyle/>
                    <a:p>
                      <a:endParaRPr lang="en-IN"/>
                    </a:p>
                  </a:txBody>
                  <a:tcPr/>
                </a:tc>
                <a:tc hMerge="1">
                  <a:txBody>
                    <a:bodyPr/>
                    <a:lstStyle/>
                    <a:p>
                      <a:endParaRPr lang="en-US"/>
                    </a:p>
                  </a:txBody>
                  <a:tcPr>
                    <a:lnL w="12700" cmpd="sng">
                      <a:noFill/>
                    </a:ln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US"/>
                    </a:p>
                  </a:txBody>
                  <a:tcPr>
                    <a:lnL w="12700" cmpd="sng">
                      <a:noFill/>
                    </a:ln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IN"/>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7"/>
                  </a:ext>
                </a:extLst>
              </a:tr>
            </a:tbl>
          </a:graphicData>
        </a:graphic>
      </p:graphicFrame>
      <p:sp>
        <p:nvSpPr>
          <p:cNvPr id="3" name="Slide Number Placeholder 2">
            <a:extLst>
              <a:ext uri="{FF2B5EF4-FFF2-40B4-BE49-F238E27FC236}">
                <a16:creationId xmlns:a16="http://schemas.microsoft.com/office/drawing/2014/main" id="{BB72E2A9-B5D5-4D93-9132-5665CAA9E64B}"/>
              </a:ext>
            </a:extLst>
          </p:cNvPr>
          <p:cNvSpPr>
            <a:spLocks noGrp="1"/>
          </p:cNvSpPr>
          <p:nvPr>
            <p:ph type="sldNum" sz="quarter" idx="12"/>
          </p:nvPr>
        </p:nvSpPr>
        <p:spPr/>
        <p:txBody>
          <a:bodyPr/>
          <a:lstStyle/>
          <a:p>
            <a:fld id="{E1456C33-0AA6-4E76-B4F5-76CC9D49CDD1}" type="slidenum">
              <a:rPr lang="en-IN" smtClean="0"/>
              <a:t>25</a:t>
            </a:fld>
            <a:endParaRPr lang="en-IN" dirty="0"/>
          </a:p>
        </p:txBody>
      </p:sp>
      <p:sp>
        <p:nvSpPr>
          <p:cNvPr id="4" name="Rectangle 3">
            <a:extLst>
              <a:ext uri="{FF2B5EF4-FFF2-40B4-BE49-F238E27FC236}">
                <a16:creationId xmlns:a16="http://schemas.microsoft.com/office/drawing/2014/main" id="{941CBEB1-F6C4-49CC-B7AF-DD1FCE6BBADA}"/>
              </a:ext>
            </a:extLst>
          </p:cNvPr>
          <p:cNvSpPr/>
          <p:nvPr/>
        </p:nvSpPr>
        <p:spPr>
          <a:xfrm>
            <a:off x="1467556" y="214489"/>
            <a:ext cx="7337777" cy="56670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3813976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676400" y="282222"/>
          <a:ext cx="8597615" cy="8961820"/>
        </p:xfrm>
        <a:graphic>
          <a:graphicData uri="http://schemas.openxmlformats.org/drawingml/2006/table">
            <a:tbl>
              <a:tblPr firstRow="1" bandRow="1">
                <a:tableStyleId>{5C22544A-7EE6-4342-B048-85BDC9FD1C3A}</a:tableStyleId>
              </a:tblPr>
              <a:tblGrid>
                <a:gridCol w="647467">
                  <a:extLst>
                    <a:ext uri="{9D8B030D-6E8A-4147-A177-3AD203B41FA5}">
                      <a16:colId xmlns:a16="http://schemas.microsoft.com/office/drawing/2014/main" val="20000"/>
                    </a:ext>
                  </a:extLst>
                </a:gridCol>
                <a:gridCol w="647467">
                  <a:extLst>
                    <a:ext uri="{9D8B030D-6E8A-4147-A177-3AD203B41FA5}">
                      <a16:colId xmlns:a16="http://schemas.microsoft.com/office/drawing/2014/main" val="20001"/>
                    </a:ext>
                  </a:extLst>
                </a:gridCol>
                <a:gridCol w="344408">
                  <a:extLst>
                    <a:ext uri="{9D8B030D-6E8A-4147-A177-3AD203B41FA5}">
                      <a16:colId xmlns:a16="http://schemas.microsoft.com/office/drawing/2014/main" val="20002"/>
                    </a:ext>
                  </a:extLst>
                </a:gridCol>
                <a:gridCol w="303059">
                  <a:extLst>
                    <a:ext uri="{9D8B030D-6E8A-4147-A177-3AD203B41FA5}">
                      <a16:colId xmlns:a16="http://schemas.microsoft.com/office/drawing/2014/main" val="2727547916"/>
                    </a:ext>
                  </a:extLst>
                </a:gridCol>
                <a:gridCol w="647465">
                  <a:extLst>
                    <a:ext uri="{9D8B030D-6E8A-4147-A177-3AD203B41FA5}">
                      <a16:colId xmlns:a16="http://schemas.microsoft.com/office/drawing/2014/main" val="20003"/>
                    </a:ext>
                  </a:extLst>
                </a:gridCol>
                <a:gridCol w="647467">
                  <a:extLst>
                    <a:ext uri="{9D8B030D-6E8A-4147-A177-3AD203B41FA5}">
                      <a16:colId xmlns:a16="http://schemas.microsoft.com/office/drawing/2014/main" val="20004"/>
                    </a:ext>
                  </a:extLst>
                </a:gridCol>
                <a:gridCol w="423813">
                  <a:extLst>
                    <a:ext uri="{9D8B030D-6E8A-4147-A177-3AD203B41FA5}">
                      <a16:colId xmlns:a16="http://schemas.microsoft.com/office/drawing/2014/main" val="20005"/>
                    </a:ext>
                  </a:extLst>
                </a:gridCol>
                <a:gridCol w="251247">
                  <a:extLst>
                    <a:ext uri="{9D8B030D-6E8A-4147-A177-3AD203B41FA5}">
                      <a16:colId xmlns:a16="http://schemas.microsoft.com/office/drawing/2014/main" val="2964415122"/>
                    </a:ext>
                  </a:extLst>
                </a:gridCol>
                <a:gridCol w="647467">
                  <a:extLst>
                    <a:ext uri="{9D8B030D-6E8A-4147-A177-3AD203B41FA5}">
                      <a16:colId xmlns:a16="http://schemas.microsoft.com/office/drawing/2014/main" val="20006"/>
                    </a:ext>
                  </a:extLst>
                </a:gridCol>
                <a:gridCol w="208280">
                  <a:extLst>
                    <a:ext uri="{9D8B030D-6E8A-4147-A177-3AD203B41FA5}">
                      <a16:colId xmlns:a16="http://schemas.microsoft.com/office/drawing/2014/main" val="20007"/>
                    </a:ext>
                  </a:extLst>
                </a:gridCol>
                <a:gridCol w="500700">
                  <a:extLst>
                    <a:ext uri="{9D8B030D-6E8A-4147-A177-3AD203B41FA5}">
                      <a16:colId xmlns:a16="http://schemas.microsoft.com/office/drawing/2014/main" val="1026865413"/>
                    </a:ext>
                  </a:extLst>
                </a:gridCol>
                <a:gridCol w="322347">
                  <a:extLst>
                    <a:ext uri="{9D8B030D-6E8A-4147-A177-3AD203B41FA5}">
                      <a16:colId xmlns:a16="http://schemas.microsoft.com/office/drawing/2014/main" val="20008"/>
                    </a:ext>
                  </a:extLst>
                </a:gridCol>
                <a:gridCol w="208280">
                  <a:extLst>
                    <a:ext uri="{9D8B030D-6E8A-4147-A177-3AD203B41FA5}">
                      <a16:colId xmlns:a16="http://schemas.microsoft.com/office/drawing/2014/main" val="1280966708"/>
                    </a:ext>
                  </a:extLst>
                </a:gridCol>
                <a:gridCol w="208280">
                  <a:extLst>
                    <a:ext uri="{9D8B030D-6E8A-4147-A177-3AD203B41FA5}">
                      <a16:colId xmlns:a16="http://schemas.microsoft.com/office/drawing/2014/main" val="1502183850"/>
                    </a:ext>
                  </a:extLst>
                </a:gridCol>
                <a:gridCol w="647467">
                  <a:extLst>
                    <a:ext uri="{9D8B030D-6E8A-4147-A177-3AD203B41FA5}">
                      <a16:colId xmlns:a16="http://schemas.microsoft.com/office/drawing/2014/main" val="20009"/>
                    </a:ext>
                  </a:extLst>
                </a:gridCol>
                <a:gridCol w="647467">
                  <a:extLst>
                    <a:ext uri="{9D8B030D-6E8A-4147-A177-3AD203B41FA5}">
                      <a16:colId xmlns:a16="http://schemas.microsoft.com/office/drawing/2014/main" val="20010"/>
                    </a:ext>
                  </a:extLst>
                </a:gridCol>
                <a:gridCol w="537452">
                  <a:extLst>
                    <a:ext uri="{9D8B030D-6E8A-4147-A177-3AD203B41FA5}">
                      <a16:colId xmlns:a16="http://schemas.microsoft.com/office/drawing/2014/main" val="20011"/>
                    </a:ext>
                  </a:extLst>
                </a:gridCol>
                <a:gridCol w="757482">
                  <a:extLst>
                    <a:ext uri="{9D8B030D-6E8A-4147-A177-3AD203B41FA5}">
                      <a16:colId xmlns:a16="http://schemas.microsoft.com/office/drawing/2014/main" val="20012"/>
                    </a:ext>
                  </a:extLst>
                </a:gridCol>
              </a:tblGrid>
              <a:tr h="271711">
                <a:tc>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solidFill>
                            <a:schemeClr val="tx1">
                              <a:lumMod val="95000"/>
                              <a:lumOff val="5000"/>
                            </a:schemeClr>
                          </a:solidFill>
                          <a:latin typeface="Calibri Light" panose="020F0302020204030204" pitchFamily="34" charset="0"/>
                          <a:cs typeface="Calibri Light" panose="020F0302020204030204" pitchFamily="34" charset="0"/>
                        </a:rPr>
                        <a:t>     PO1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dirty="0">
                          <a:solidFill>
                            <a:schemeClr val="tx1">
                              <a:lumMod val="95000"/>
                              <a:lumOff val="5000"/>
                            </a:schemeClr>
                          </a:solidFill>
                          <a:latin typeface="Calibri Light" panose="020F0302020204030204" pitchFamily="34" charset="0"/>
                          <a:cs typeface="Calibri Light" panose="020F0302020204030204" pitchFamily="34" charset="0"/>
                        </a:rPr>
                        <a:t> </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solidFill>
                            <a:schemeClr val="tx1">
                              <a:lumMod val="95000"/>
                              <a:lumOff val="5000"/>
                            </a:schemeClr>
                          </a:solidFill>
                          <a:latin typeface="Calibri Light" panose="020F0302020204030204" pitchFamily="34" charset="0"/>
                          <a:cs typeface="Calibri Light" panose="020F0302020204030204" pitchFamily="34" charset="0"/>
                        </a:rPr>
                        <a:t>PO2</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solidFill>
                            <a:schemeClr val="tx1">
                              <a:lumMod val="95000"/>
                              <a:lumOff val="5000"/>
                            </a:schemeClr>
                          </a:solidFill>
                          <a:latin typeface="Calibri Light" panose="020F0302020204030204" pitchFamily="34" charset="0"/>
                          <a:cs typeface="Calibri Light" panose="020F0302020204030204" pitchFamily="34" charset="0"/>
                        </a:rPr>
                        <a:t>   PO3</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r>
                        <a:rPr lang="en-US" sz="1200" dirty="0">
                          <a:solidFill>
                            <a:schemeClr val="tx1">
                              <a:lumMod val="95000"/>
                              <a:lumOff val="5000"/>
                            </a:schemeClr>
                          </a:solidFill>
                          <a:latin typeface="Calibri Light" panose="020F0302020204030204" pitchFamily="34" charset="0"/>
                          <a:cs typeface="Calibri Light" panose="020F0302020204030204" pitchFamily="34" charset="0"/>
                        </a:rPr>
                        <a:t>PO4</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dirty="0">
                          <a:solidFill>
                            <a:schemeClr val="tx1">
                              <a:lumMod val="95000"/>
                              <a:lumOff val="5000"/>
                            </a:schemeClr>
                          </a:solidFill>
                          <a:latin typeface="Calibri Light" panose="020F0302020204030204" pitchFamily="34" charset="0"/>
                          <a:cs typeface="Calibri Light" panose="020F0302020204030204" pitchFamily="34" charset="0"/>
                        </a:rPr>
                        <a:t>       PO5</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IN"/>
                    </a:p>
                  </a:txBody>
                  <a:tcPr/>
                </a:tc>
                <a:tc gridSpan="3">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IN"/>
                    </a:p>
                  </a:txBody>
                  <a:tcPr/>
                </a:tc>
                <a:tc hMerge="1">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dirty="0">
                        <a:solidFill>
                          <a:schemeClr val="tx1">
                            <a:lumMod val="95000"/>
                            <a:lumOff val="5000"/>
                          </a:schemeClr>
                        </a:solidFill>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36880">
                <a:tc>
                  <a:txBody>
                    <a:bodyPr/>
                    <a:lstStyle/>
                    <a:p>
                      <a:r>
                        <a:rPr lang="en-US" sz="1200" b="1" dirty="0">
                          <a:latin typeface="Calibri Light" panose="020F0302020204030204" pitchFamily="34" charset="0"/>
                          <a:cs typeface="Calibri Light" panose="020F0302020204030204" pitchFamily="34" charset="0"/>
                        </a:rPr>
                        <a:t>CO5:</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16">
                  <a:txBody>
                    <a:bodyPr/>
                    <a:lstStyle/>
                    <a:p>
                      <a:r>
                        <a:rPr lang="en-US" sz="1200" b="1" dirty="0">
                          <a:latin typeface="Calibri Light" panose="020F0302020204030204" pitchFamily="34" charset="0"/>
                          <a:cs typeface="Calibri Light" panose="020F0302020204030204" pitchFamily="34" charset="0"/>
                        </a:rPr>
                        <a:t>Analyse</a:t>
                      </a:r>
                      <a:r>
                        <a:rPr lang="en-US" sz="1200" b="1" baseline="0" dirty="0">
                          <a:latin typeface="Calibri Light" panose="020F0302020204030204" pitchFamily="34" charset="0"/>
                          <a:cs typeface="Calibri Light" panose="020F0302020204030204" pitchFamily="34" charset="0"/>
                        </a:rPr>
                        <a:t> and apply appropriate searching and sorting techniques in real world contexts</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IN"/>
                    </a:p>
                  </a:txBody>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IN"/>
                    </a:p>
                  </a:txBody>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IN"/>
                    </a:p>
                  </a:txBody>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IN"/>
                    </a:p>
                  </a:txBody>
                  <a:tcPr/>
                </a:tc>
                <a:tc hMerge="1">
                  <a:txBody>
                    <a:bodyPr/>
                    <a:lstStyle/>
                    <a:p>
                      <a:endParaRPr lang="en-IN"/>
                    </a:p>
                  </a:txBody>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8250620">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1</a:t>
                      </a:r>
                    </a:p>
                    <a:p>
                      <a:r>
                        <a:rPr lang="en-US" sz="1200" b="1" dirty="0">
                          <a:latin typeface="Calibri Light" panose="020F0302020204030204" pitchFamily="34" charset="0"/>
                          <a:cs typeface="Calibri Light" panose="020F0302020204030204" pitchFamily="34" charset="0"/>
                        </a:rPr>
                        <a:t>Fundamental</a:t>
                      </a:r>
                      <a:r>
                        <a:rPr lang="en-US" sz="1200" b="1" baseline="0" dirty="0">
                          <a:latin typeface="Calibri Light" panose="020F0302020204030204" pitchFamily="34" charset="0"/>
                          <a:cs typeface="Calibri Light" panose="020F0302020204030204" pitchFamily="34" charset="0"/>
                        </a:rPr>
                        <a:t> concepts of Sorting  and Searching will be discussed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2</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latin typeface="Calibri Light" panose="020F0302020204030204" pitchFamily="34" charset="0"/>
                          <a:cs typeface="Calibri Light" panose="020F0302020204030204" pitchFamily="34" charset="0"/>
                        </a:rPr>
                        <a:t>Various applications</a:t>
                      </a:r>
                      <a:r>
                        <a:rPr lang="en-US" sz="1200" b="1" baseline="0" dirty="0">
                          <a:latin typeface="Calibri Light" panose="020F0302020204030204" pitchFamily="34" charset="0"/>
                          <a:cs typeface="Calibri Light" panose="020F0302020204030204" pitchFamily="34" charset="0"/>
                        </a:rPr>
                        <a:t> where Sorting and searching algorithms are used will be discussed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2   applications</a:t>
                      </a:r>
                      <a:r>
                        <a:rPr lang="en-US" sz="1200" b="1" baseline="0" dirty="0">
                          <a:latin typeface="Calibri Light" panose="020F0302020204030204" pitchFamily="34" charset="0"/>
                          <a:cs typeface="Calibri Light" panose="020F0302020204030204" pitchFamily="34" charset="0"/>
                        </a:rPr>
                        <a:t> of Sorting and searching algorithms  will be discussed</a:t>
                      </a:r>
                      <a:endParaRPr lang="en-IN"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3</a:t>
                      </a:r>
                    </a:p>
                    <a:p>
                      <a:r>
                        <a:rPr lang="en-US" sz="1200" b="1" dirty="0">
                          <a:latin typeface="Calibri Light" panose="020F0302020204030204" pitchFamily="34" charset="0"/>
                          <a:cs typeface="Calibri Light" panose="020F0302020204030204" pitchFamily="34" charset="0"/>
                        </a:rPr>
                        <a:t>Solutions using</a:t>
                      </a:r>
                      <a:r>
                        <a:rPr lang="en-US" sz="1200" b="1" baseline="0" dirty="0">
                          <a:latin typeface="Calibri Light" panose="020F0302020204030204" pitchFamily="34" charset="0"/>
                          <a:cs typeface="Calibri Light" panose="020F0302020204030204" pitchFamily="34" charset="0"/>
                        </a:rPr>
                        <a:t> various sorting  and searching algorithms will be implemented </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3</a:t>
                      </a:r>
                    </a:p>
                    <a:p>
                      <a:r>
                        <a:rPr lang="en-US" sz="1200" b="1" dirty="0">
                          <a:latin typeface="Calibri Light" panose="020F0302020204030204" pitchFamily="34" charset="0"/>
                          <a:cs typeface="Calibri Light" panose="020F0302020204030204" pitchFamily="34" charset="0"/>
                        </a:rPr>
                        <a:t>Solutions using</a:t>
                      </a:r>
                      <a:r>
                        <a:rPr lang="en-US" sz="1200" b="1" baseline="0" dirty="0">
                          <a:latin typeface="Calibri Light" panose="020F0302020204030204" pitchFamily="34" charset="0"/>
                          <a:cs typeface="Calibri Light" panose="020F0302020204030204" pitchFamily="34" charset="0"/>
                        </a:rPr>
                        <a:t> various sorting  and searching algorithms </a:t>
                      </a:r>
                    </a:p>
                    <a:p>
                      <a:r>
                        <a:rPr lang="en-US" sz="1200" b="1" baseline="0" dirty="0">
                          <a:latin typeface="Calibri Light" panose="020F0302020204030204" pitchFamily="34" charset="0"/>
                          <a:cs typeface="Calibri Light" panose="020F0302020204030204" pitchFamily="34" charset="0"/>
                        </a:rPr>
                        <a:t>Wii be   implemented </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3</a:t>
                      </a:r>
                      <a:r>
                        <a:rPr lang="en-US" sz="1200" b="1" baseline="0" dirty="0">
                          <a:latin typeface="Calibri Light" panose="020F0302020204030204" pitchFamily="34" charset="0"/>
                          <a:cs typeface="Calibri Light" panose="020F0302020204030204" pitchFamily="34" charset="0"/>
                        </a:rPr>
                        <a:t> </a:t>
                      </a:r>
                    </a:p>
                    <a:p>
                      <a:r>
                        <a:rPr lang="en-US" sz="1200" b="1" baseline="0" dirty="0">
                          <a:latin typeface="Calibri Light" panose="020F0302020204030204" pitchFamily="34" charset="0"/>
                          <a:cs typeface="Calibri Light" panose="020F0302020204030204" pitchFamily="34" charset="0"/>
                        </a:rPr>
                        <a:t>different algorithms and their efficiency will be evaluated and compared</a:t>
                      </a:r>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3</a:t>
                      </a:r>
                      <a:r>
                        <a:rPr lang="en-US" sz="1200" b="1" baseline="0" dirty="0">
                          <a:latin typeface="Calibri Light" panose="020F0302020204030204" pitchFamily="34" charset="0"/>
                          <a:cs typeface="Calibri Light" panose="020F0302020204030204" pitchFamily="34" charset="0"/>
                        </a:rPr>
                        <a:t> </a:t>
                      </a:r>
                    </a:p>
                    <a:p>
                      <a:r>
                        <a:rPr lang="en-US" sz="1200" b="1" baseline="0" dirty="0">
                          <a:latin typeface="Calibri Light" panose="020F0302020204030204" pitchFamily="34" charset="0"/>
                          <a:cs typeface="Calibri Light" panose="020F0302020204030204" pitchFamily="34" charset="0"/>
                        </a:rPr>
                        <a:t>different algorithms and their efficiency will be evaluated and compared</a:t>
                      </a:r>
                      <a:endParaRPr lang="en-IN"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r>
                        <a:rPr lang="en-US" sz="1200" b="1" dirty="0">
                          <a:latin typeface="Calibri Light" panose="020F0302020204030204" pitchFamily="34" charset="0"/>
                          <a:cs typeface="Calibri Light" panose="020F0302020204030204" pitchFamily="34" charset="0"/>
                        </a:rPr>
                        <a:t>2</a:t>
                      </a:r>
                    </a:p>
                    <a:p>
                      <a:r>
                        <a:rPr lang="en-US" sz="1200" b="1" dirty="0">
                          <a:latin typeface="Calibri Light" panose="020F0302020204030204" pitchFamily="34" charset="0"/>
                          <a:cs typeface="Calibri Light" panose="020F0302020204030204" pitchFamily="34" charset="0"/>
                        </a:rPr>
                        <a:t>Programming to implement solutions will be taught </a:t>
                      </a:r>
                      <a:endParaRPr lang="en-US" sz="1200" b="1" kern="120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gridSpan="2">
                  <a:txBody>
                    <a:bodyPr/>
                    <a:lstStyle/>
                    <a:p>
                      <a:r>
                        <a:rPr lang="en-US" sz="1200" b="1" dirty="0">
                          <a:latin typeface="Calibri Light" panose="020F0302020204030204" pitchFamily="34" charset="0"/>
                          <a:cs typeface="Calibri Light" panose="020F0302020204030204" pitchFamily="34" charset="0"/>
                        </a:rPr>
                        <a:t>    2</a:t>
                      </a:r>
                    </a:p>
                    <a:p>
                      <a:r>
                        <a:rPr lang="en-US" sz="1200" b="1" dirty="0">
                          <a:latin typeface="Calibri Light" panose="020F0302020204030204" pitchFamily="34" charset="0"/>
                          <a:cs typeface="Calibri Light" panose="020F0302020204030204" pitchFamily="34" charset="0"/>
                        </a:rPr>
                        <a:t>Programs for algorithms</a:t>
                      </a:r>
                    </a:p>
                    <a:p>
                      <a:r>
                        <a:rPr lang="en-US" sz="1200" b="1" dirty="0">
                          <a:latin typeface="Calibri Light" panose="020F0302020204030204" pitchFamily="34" charset="0"/>
                          <a:cs typeface="Calibri Light" panose="020F0302020204030204" pitchFamily="34" charset="0"/>
                        </a:rPr>
                        <a:t>will be worked out</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b="1" kern="1200" baseline="0" dirty="0">
                        <a:solidFill>
                          <a:schemeClr val="dk1"/>
                        </a:solidFill>
                        <a:latin typeface="Calibri Light" panose="020F0302020204030204" pitchFamily="34" charset="0"/>
                        <a:ea typeface="+mn-ea"/>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b="1" dirty="0">
                        <a:latin typeface="Calibri Light" panose="020F0302020204030204" pitchFamily="34" charset="0"/>
                        <a:cs typeface="Calibri Light" panose="020F030202020403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3" name="Slide Number Placeholder 2">
            <a:extLst>
              <a:ext uri="{FF2B5EF4-FFF2-40B4-BE49-F238E27FC236}">
                <a16:creationId xmlns:a16="http://schemas.microsoft.com/office/drawing/2014/main" id="{723989AF-E193-47BF-9F27-F5F8C94B6B3E}"/>
              </a:ext>
            </a:extLst>
          </p:cNvPr>
          <p:cNvSpPr>
            <a:spLocks noGrp="1"/>
          </p:cNvSpPr>
          <p:nvPr>
            <p:ph type="sldNum" sz="quarter" idx="12"/>
          </p:nvPr>
        </p:nvSpPr>
        <p:spPr/>
        <p:txBody>
          <a:bodyPr/>
          <a:lstStyle/>
          <a:p>
            <a:fld id="{E1456C33-0AA6-4E76-B4F5-76CC9D49CDD1}" type="slidenum">
              <a:rPr lang="en-IN" smtClean="0"/>
              <a:t>26</a:t>
            </a:fld>
            <a:endParaRPr lang="en-IN" dirty="0"/>
          </a:p>
        </p:txBody>
      </p:sp>
      <p:sp>
        <p:nvSpPr>
          <p:cNvPr id="4" name="Rectangle 3">
            <a:extLst>
              <a:ext uri="{FF2B5EF4-FFF2-40B4-BE49-F238E27FC236}">
                <a16:creationId xmlns:a16="http://schemas.microsoft.com/office/drawing/2014/main" id="{A01B0C68-9EB6-4654-A6A6-71B93BF234E2}"/>
              </a:ext>
            </a:extLst>
          </p:cNvPr>
          <p:cNvSpPr/>
          <p:nvPr/>
        </p:nvSpPr>
        <p:spPr>
          <a:xfrm>
            <a:off x="1501422" y="203200"/>
            <a:ext cx="6841067" cy="41430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16632175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7CE74-85DD-788D-67A8-B2F37C45D5F0}"/>
              </a:ext>
            </a:extLst>
          </p:cNvPr>
          <p:cNvSpPr>
            <a:spLocks noGrp="1"/>
          </p:cNvSpPr>
          <p:nvPr>
            <p:ph type="title"/>
          </p:nvPr>
        </p:nvSpPr>
        <p:spPr>
          <a:xfrm>
            <a:off x="838200" y="365125"/>
            <a:ext cx="10515600" cy="461811"/>
          </a:xfrm>
        </p:spPr>
        <p:txBody>
          <a:bodyPr>
            <a:normAutofit fontScale="90000"/>
          </a:bodyPr>
          <a:lstStyle/>
          <a:p>
            <a:br>
              <a:rPr kumimoji="0" lang="en-IN" sz="2000" b="1" i="0" u="none" strike="noStrike" kern="1200" cap="none" spc="0" normalizeH="0" baseline="0" noProof="0" dirty="0">
                <a:ln>
                  <a:noFill/>
                </a:ln>
                <a:solidFill>
                  <a:srgbClr val="1C1C1C"/>
                </a:solidFill>
                <a:effectLst/>
                <a:uLnTx/>
                <a:uFillTx/>
                <a:latin typeface="Poppins" panose="00000500000000000000" pitchFamily="2" charset="0"/>
                <a:ea typeface="+mj-ea"/>
                <a:cs typeface="+mj-cs"/>
              </a:rPr>
            </a:br>
            <a:br>
              <a:rPr kumimoji="0" lang="en-IN" sz="2000" b="1" i="0" u="none" strike="noStrike" kern="1200" cap="none" spc="0" normalizeH="0" baseline="0" noProof="0" dirty="0">
                <a:ln>
                  <a:noFill/>
                </a:ln>
                <a:solidFill>
                  <a:srgbClr val="1C1C1C"/>
                </a:solidFill>
                <a:effectLst/>
                <a:uLnTx/>
                <a:uFillTx/>
                <a:latin typeface="Poppins" panose="00000500000000000000" pitchFamily="2" charset="0"/>
                <a:ea typeface="+mj-ea"/>
                <a:cs typeface="+mj-cs"/>
              </a:rPr>
            </a:br>
            <a:r>
              <a:rPr kumimoji="0" lang="en-IN" sz="2000" b="1" i="0" u="none" strike="noStrike" kern="1200" cap="none" spc="0" normalizeH="0" baseline="0" noProof="0" dirty="0">
                <a:ln>
                  <a:noFill/>
                </a:ln>
                <a:solidFill>
                  <a:srgbClr val="1C1C1C"/>
                </a:solidFill>
                <a:effectLst/>
                <a:uLnTx/>
                <a:uFillTx/>
                <a:latin typeface="Poppins" panose="00000500000000000000" pitchFamily="2" charset="0"/>
                <a:ea typeface="+mj-ea"/>
                <a:cs typeface="+mj-cs"/>
              </a:rPr>
              <a:t>				Engineering Mathematics I</a:t>
            </a:r>
            <a:br>
              <a:rPr lang="en-IN"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35935143-9F8E-F9F5-D72D-3B2FCD61D12E}"/>
              </a:ext>
            </a:extLst>
          </p:cNvPr>
          <p:cNvSpPr>
            <a:spLocks noGrp="1"/>
          </p:cNvSpPr>
          <p:nvPr>
            <p:ph idx="1"/>
          </p:nvPr>
        </p:nvSpPr>
        <p:spPr>
          <a:xfrm>
            <a:off x="838200" y="938254"/>
            <a:ext cx="10515600" cy="5238709"/>
          </a:xfrm>
        </p:spPr>
        <p:txBody>
          <a:bodyPr>
            <a:normAutofit lnSpcReduction="10000"/>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Solve </a:t>
            </a:r>
            <a:r>
              <a:rPr lang="en-US" b="0" i="0" dirty="0">
                <a:solidFill>
                  <a:srgbClr val="1C1C1C"/>
                </a:solidFill>
                <a:effectLst/>
                <a:latin typeface="Poppins" panose="00000500000000000000" pitchFamily="2" charset="0"/>
              </a:rPr>
              <a:t> first order ordinary differential equations using methods to calculate integrals</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Model physical processes such as Newton’s law of cooling, electrical circuit, rectilinear motion, mass spring systems </a:t>
            </a:r>
            <a:r>
              <a:rPr lang="en-US" dirty="0">
                <a:solidFill>
                  <a:srgbClr val="1C1C1C"/>
                </a:solidFill>
                <a:latin typeface="Poppins" panose="00000500000000000000" pitchFamily="2" charset="0"/>
              </a:rPr>
              <a:t>using mathematics (ordinary linear differential equations)</a:t>
            </a:r>
            <a:endParaRPr lang="en-US" b="0" i="0" dirty="0">
              <a:solidFill>
                <a:srgbClr val="1C1C1C"/>
              </a:solidFill>
              <a:effectLst/>
              <a:latin typeface="Poppins" panose="00000500000000000000" pitchFamily="2" charset="0"/>
            </a:endParaRP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T</a:t>
            </a:r>
            <a:r>
              <a:rPr lang="en-US" b="0" i="0" dirty="0">
                <a:solidFill>
                  <a:srgbClr val="1C1C1C"/>
                </a:solidFill>
                <a:effectLst/>
                <a:latin typeface="Poppins" panose="00000500000000000000" pitchFamily="2" charset="0"/>
              </a:rPr>
              <a:t>race the curve for a given equation and measure arc length of various curves.</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Simple solid geometry using equations of sphere, cone and cylinder with problems</a:t>
            </a:r>
          </a:p>
          <a:p>
            <a:pPr algn="l" fontAlgn="t"/>
            <a:r>
              <a:rPr lang="en-US" b="1" i="0" dirty="0">
                <a:solidFill>
                  <a:srgbClr val="1C1C1C"/>
                </a:solidFill>
                <a:effectLst/>
                <a:latin typeface="Poppins" panose="00000500000000000000" pitchFamily="2" charset="0"/>
              </a:rPr>
              <a:t>CO5</a:t>
            </a:r>
            <a:r>
              <a:rPr lang="en-US" b="0" i="0" dirty="0">
                <a:solidFill>
                  <a:srgbClr val="1C1C1C"/>
                </a:solidFill>
                <a:effectLst/>
                <a:latin typeface="Poppins" panose="00000500000000000000" pitchFamily="2" charset="0"/>
              </a:rPr>
              <a:t>: Evaluate  multiple integrals and  apply to find area bounded by curves, volume bounded by surfaces, Centre of gravity and Moment of inertia.</a:t>
            </a:r>
          </a:p>
          <a:p>
            <a:endParaRPr lang="en-IN" dirty="0"/>
          </a:p>
        </p:txBody>
      </p:sp>
      <p:sp>
        <p:nvSpPr>
          <p:cNvPr id="4" name="Rectangle 3">
            <a:extLst>
              <a:ext uri="{FF2B5EF4-FFF2-40B4-BE49-F238E27FC236}">
                <a16:creationId xmlns:a16="http://schemas.microsoft.com/office/drawing/2014/main" id="{6E3CD5A7-7A26-33C8-E80B-F3C18A4481E5}"/>
              </a:ext>
            </a:extLst>
          </p:cNvPr>
          <p:cNvSpPr/>
          <p:nvPr/>
        </p:nvSpPr>
        <p:spPr>
          <a:xfrm>
            <a:off x="838200" y="268941"/>
            <a:ext cx="11057965" cy="645458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495DB613-FA29-FE55-F594-7BEE7F147FC8}"/>
              </a:ext>
            </a:extLst>
          </p:cNvPr>
          <p:cNvSpPr>
            <a:spLocks noGrp="1"/>
          </p:cNvSpPr>
          <p:nvPr>
            <p:ph type="sldNum" sz="quarter" idx="12"/>
          </p:nvPr>
        </p:nvSpPr>
        <p:spPr/>
        <p:txBody>
          <a:bodyPr/>
          <a:lstStyle/>
          <a:p>
            <a:fld id="{C0041913-417C-4947-AEEE-BE267EDF8029}" type="slidenum">
              <a:rPr lang="en-IN" smtClean="0"/>
              <a:t>27</a:t>
            </a:fld>
            <a:endParaRPr lang="en-IN" dirty="0"/>
          </a:p>
        </p:txBody>
      </p:sp>
    </p:spTree>
    <p:extLst>
      <p:ext uri="{BB962C8B-B14F-4D97-AF65-F5344CB8AC3E}">
        <p14:creationId xmlns:p14="http://schemas.microsoft.com/office/powerpoint/2010/main" val="36104923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AFDED-DB35-02E4-1644-70FEF0407841}"/>
              </a:ext>
            </a:extLst>
          </p:cNvPr>
          <p:cNvSpPr>
            <a:spLocks noGrp="1"/>
          </p:cNvSpPr>
          <p:nvPr>
            <p:ph type="title"/>
          </p:nvPr>
        </p:nvSpPr>
        <p:spPr>
          <a:xfrm>
            <a:off x="838200" y="365126"/>
            <a:ext cx="10515600" cy="315912"/>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Engineering Mathematics II </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5ED73E6B-1B69-8A93-6AFC-CB5D8E90AC01}"/>
              </a:ext>
            </a:extLst>
          </p:cNvPr>
          <p:cNvSpPr>
            <a:spLocks noGrp="1"/>
          </p:cNvSpPr>
          <p:nvPr>
            <p:ph idx="1"/>
          </p:nvPr>
        </p:nvSpPr>
        <p:spPr>
          <a:xfrm>
            <a:off x="838200" y="795130"/>
            <a:ext cx="10515600" cy="5381833"/>
          </a:xfrm>
        </p:spPr>
        <p:txBody>
          <a:bodyPr>
            <a:normAutofit/>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Mean value theorems and its generalizations leading to Taylors and Maclaurin’s series and application  in the analysis of engineering problems.</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Fourier series representation and harmonic analysis </a:t>
            </a:r>
            <a:r>
              <a:rPr lang="en-US" dirty="0">
                <a:solidFill>
                  <a:srgbClr val="1C1C1C"/>
                </a:solidFill>
                <a:latin typeface="Poppins" panose="00000500000000000000" pitchFamily="2" charset="0"/>
              </a:rPr>
              <a:t>and</a:t>
            </a:r>
            <a:r>
              <a:rPr lang="en-US" b="0" i="0" dirty="0">
                <a:solidFill>
                  <a:srgbClr val="1C1C1C"/>
                </a:solidFill>
                <a:effectLst/>
                <a:latin typeface="Poppins" panose="00000500000000000000" pitchFamily="2" charset="0"/>
              </a:rPr>
              <a:t> analysis of periodic continuous systems.</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D</a:t>
            </a:r>
            <a:r>
              <a:rPr lang="en-US" b="0" i="0" dirty="0">
                <a:solidFill>
                  <a:srgbClr val="1C1C1C"/>
                </a:solidFill>
                <a:effectLst/>
                <a:latin typeface="Poppins" panose="00000500000000000000" pitchFamily="2" charset="0"/>
              </a:rPr>
              <a:t>erivative of functions of several variables </a:t>
            </a:r>
            <a:r>
              <a:rPr lang="en-US" dirty="0">
                <a:solidFill>
                  <a:srgbClr val="1C1C1C"/>
                </a:solidFill>
                <a:latin typeface="Poppins" panose="00000500000000000000" pitchFamily="2" charset="0"/>
              </a:rPr>
              <a:t>and applications</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in </a:t>
            </a:r>
            <a:r>
              <a:rPr lang="en-US" b="0" i="0" dirty="0">
                <a:solidFill>
                  <a:srgbClr val="1C1C1C"/>
                </a:solidFill>
                <a:effectLst/>
                <a:latin typeface="Poppins" panose="00000500000000000000" pitchFamily="2" charset="0"/>
              </a:rPr>
              <a:t>Engineering.</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M</a:t>
            </a:r>
            <a:r>
              <a:rPr lang="en-US" b="0" i="0" dirty="0">
                <a:solidFill>
                  <a:srgbClr val="1C1C1C"/>
                </a:solidFill>
                <a:effectLst/>
                <a:latin typeface="Poppins" panose="00000500000000000000" pitchFamily="2" charset="0"/>
              </a:rPr>
              <a:t>atrices and linear algebra and analysis of system of linear equations, finding linear and orthogonal transformations with problems from Engineering.</a:t>
            </a:r>
          </a:p>
          <a:p>
            <a:endParaRPr lang="en-IN" dirty="0"/>
          </a:p>
        </p:txBody>
      </p:sp>
      <p:sp>
        <p:nvSpPr>
          <p:cNvPr id="4" name="Rectangle 3">
            <a:extLst>
              <a:ext uri="{FF2B5EF4-FFF2-40B4-BE49-F238E27FC236}">
                <a16:creationId xmlns:a16="http://schemas.microsoft.com/office/drawing/2014/main" id="{0D845EB5-09DE-E777-7483-F67E8A7A2EB0}"/>
              </a:ext>
            </a:extLst>
          </p:cNvPr>
          <p:cNvSpPr/>
          <p:nvPr/>
        </p:nvSpPr>
        <p:spPr>
          <a:xfrm>
            <a:off x="600635" y="188259"/>
            <a:ext cx="11089341" cy="639183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4E72A98A-480C-183B-81A9-D3AE47AA70B5}"/>
              </a:ext>
            </a:extLst>
          </p:cNvPr>
          <p:cNvSpPr>
            <a:spLocks noGrp="1"/>
          </p:cNvSpPr>
          <p:nvPr>
            <p:ph type="sldNum" sz="quarter" idx="12"/>
          </p:nvPr>
        </p:nvSpPr>
        <p:spPr/>
        <p:txBody>
          <a:bodyPr/>
          <a:lstStyle/>
          <a:p>
            <a:fld id="{C0041913-417C-4947-AEEE-BE267EDF8029}" type="slidenum">
              <a:rPr lang="en-IN" smtClean="0"/>
              <a:t>28</a:t>
            </a:fld>
            <a:endParaRPr lang="en-IN" dirty="0"/>
          </a:p>
        </p:txBody>
      </p:sp>
    </p:spTree>
    <p:extLst>
      <p:ext uri="{BB962C8B-B14F-4D97-AF65-F5344CB8AC3E}">
        <p14:creationId xmlns:p14="http://schemas.microsoft.com/office/powerpoint/2010/main" val="34793791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45A37-E7DD-5659-7BDA-E3B804113746}"/>
              </a:ext>
            </a:extLst>
          </p:cNvPr>
          <p:cNvSpPr>
            <a:spLocks noGrp="1"/>
          </p:cNvSpPr>
          <p:nvPr>
            <p:ph type="title"/>
          </p:nvPr>
        </p:nvSpPr>
        <p:spPr>
          <a:xfrm>
            <a:off x="838200" y="365125"/>
            <a:ext cx="10515600" cy="390249"/>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Engineering Physics </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77F63E5D-B927-28B3-B8A6-484094EF858F}"/>
              </a:ext>
            </a:extLst>
          </p:cNvPr>
          <p:cNvSpPr>
            <a:spLocks noGrp="1"/>
          </p:cNvSpPr>
          <p:nvPr>
            <p:ph idx="1"/>
          </p:nvPr>
        </p:nvSpPr>
        <p:spPr>
          <a:xfrm>
            <a:off x="838200" y="922351"/>
            <a:ext cx="10515600" cy="5254612"/>
          </a:xfrm>
        </p:spPr>
        <p:txBody>
          <a:bodyPr>
            <a:normAutofit/>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I</a:t>
            </a:r>
            <a:r>
              <a:rPr lang="en-US" b="0" i="0" dirty="0">
                <a:solidFill>
                  <a:srgbClr val="1C1C1C"/>
                </a:solidFill>
                <a:effectLst/>
                <a:latin typeface="Poppins" panose="00000500000000000000" pitchFamily="2" charset="0"/>
              </a:rPr>
              <a:t>nterference, diffraction &amp; polarization; </a:t>
            </a:r>
            <a:r>
              <a:rPr lang="en-US" dirty="0">
                <a:solidFill>
                  <a:srgbClr val="1C1C1C"/>
                </a:solidFill>
                <a:latin typeface="Poppins" panose="00000500000000000000" pitchFamily="2" charset="0"/>
              </a:rPr>
              <a:t>applications in</a:t>
            </a:r>
            <a:r>
              <a:rPr lang="en-US" b="0" i="0" dirty="0">
                <a:solidFill>
                  <a:srgbClr val="1C1C1C"/>
                </a:solidFill>
                <a:effectLst/>
                <a:latin typeface="Poppins" panose="00000500000000000000" pitchFamily="2" charset="0"/>
              </a:rPr>
              <a:t> engineering.</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Lasers &amp; optical fibres &amp; their use in some industrial applications.</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Theory of semiconductors &amp; their applications in some semiconductor devices.</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Basics  of magnetism &amp; superconductivity; applications in Engineering.</a:t>
            </a:r>
          </a:p>
          <a:p>
            <a:pPr algn="l" fontAlgn="t"/>
            <a:r>
              <a:rPr lang="en-US" b="1" i="0" dirty="0">
                <a:solidFill>
                  <a:srgbClr val="1C1C1C"/>
                </a:solidFill>
                <a:effectLst/>
                <a:latin typeface="Poppins" panose="00000500000000000000" pitchFamily="2" charset="0"/>
              </a:rPr>
              <a:t>CO6</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N</a:t>
            </a:r>
            <a:r>
              <a:rPr lang="en-US" b="0" i="0" dirty="0">
                <a:solidFill>
                  <a:srgbClr val="1C1C1C"/>
                </a:solidFill>
                <a:effectLst/>
                <a:latin typeface="Poppins" panose="00000500000000000000" pitchFamily="2" charset="0"/>
              </a:rPr>
              <a:t>anomaterials &amp; their applications.</a:t>
            </a:r>
          </a:p>
          <a:p>
            <a:endParaRPr lang="en-IN" dirty="0"/>
          </a:p>
        </p:txBody>
      </p:sp>
      <p:sp>
        <p:nvSpPr>
          <p:cNvPr id="4" name="Rectangle 3">
            <a:extLst>
              <a:ext uri="{FF2B5EF4-FFF2-40B4-BE49-F238E27FC236}">
                <a16:creationId xmlns:a16="http://schemas.microsoft.com/office/drawing/2014/main" id="{B87FCE2D-8FC4-89FD-14E6-42546FE96B0A}"/>
              </a:ext>
            </a:extLst>
          </p:cNvPr>
          <p:cNvSpPr/>
          <p:nvPr/>
        </p:nvSpPr>
        <p:spPr>
          <a:xfrm>
            <a:off x="564776" y="170329"/>
            <a:ext cx="11438965" cy="632254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733F7D82-E0BB-65ED-4E82-BF160C50425F}"/>
              </a:ext>
            </a:extLst>
          </p:cNvPr>
          <p:cNvSpPr>
            <a:spLocks noGrp="1"/>
          </p:cNvSpPr>
          <p:nvPr>
            <p:ph type="sldNum" sz="quarter" idx="12"/>
          </p:nvPr>
        </p:nvSpPr>
        <p:spPr/>
        <p:txBody>
          <a:bodyPr/>
          <a:lstStyle/>
          <a:p>
            <a:fld id="{C0041913-417C-4947-AEEE-BE267EDF8029}" type="slidenum">
              <a:rPr lang="en-IN" smtClean="0"/>
              <a:t>29</a:t>
            </a:fld>
            <a:endParaRPr lang="en-IN" dirty="0"/>
          </a:p>
        </p:txBody>
      </p:sp>
    </p:spTree>
    <p:extLst>
      <p:ext uri="{BB962C8B-B14F-4D97-AF65-F5344CB8AC3E}">
        <p14:creationId xmlns:p14="http://schemas.microsoft.com/office/powerpoint/2010/main" val="2579855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82E1C-2198-9F01-3147-1F808CFF2FB1}"/>
              </a:ext>
            </a:extLst>
          </p:cNvPr>
          <p:cNvSpPr>
            <a:spLocks noGrp="1"/>
          </p:cNvSpPr>
          <p:nvPr>
            <p:ph type="title"/>
          </p:nvPr>
        </p:nvSpPr>
        <p:spPr>
          <a:xfrm>
            <a:off x="838200" y="365126"/>
            <a:ext cx="10515600" cy="821124"/>
          </a:xfrm>
        </p:spPr>
        <p:txBody>
          <a:bodyPr/>
          <a:lstStyle/>
          <a:p>
            <a:pPr algn="ctr"/>
            <a:r>
              <a:rPr lang="en-IN" dirty="0"/>
              <a:t>What is OBE</a:t>
            </a:r>
          </a:p>
        </p:txBody>
      </p:sp>
      <p:sp>
        <p:nvSpPr>
          <p:cNvPr id="3" name="Content Placeholder 2">
            <a:extLst>
              <a:ext uri="{FF2B5EF4-FFF2-40B4-BE49-F238E27FC236}">
                <a16:creationId xmlns:a16="http://schemas.microsoft.com/office/drawing/2014/main" id="{7F2FAD82-8178-3889-ACC2-7A5EB7E2113B}"/>
              </a:ext>
            </a:extLst>
          </p:cNvPr>
          <p:cNvSpPr>
            <a:spLocks noGrp="1"/>
          </p:cNvSpPr>
          <p:nvPr>
            <p:ph idx="1"/>
          </p:nvPr>
        </p:nvSpPr>
        <p:spPr>
          <a:xfrm>
            <a:off x="838200" y="1031846"/>
            <a:ext cx="10515600" cy="5145117"/>
          </a:xfrm>
        </p:spPr>
        <p:txBody>
          <a:bodyPr>
            <a:normAutofit fontScale="92500" lnSpcReduction="10000"/>
          </a:bodyPr>
          <a:lstStyle/>
          <a:p>
            <a:pPr marL="0" indent="0">
              <a:buNone/>
            </a:pPr>
            <a:r>
              <a:rPr lang="en-IN" dirty="0"/>
              <a:t>	OBE is a quality improvement framework</a:t>
            </a:r>
          </a:p>
          <a:p>
            <a:pPr marL="857250" lvl="1" indent="-338138" algn="l">
              <a:spcBef>
                <a:spcPct val="40000"/>
              </a:spcBef>
              <a:buFontTx/>
              <a:buChar char="•"/>
            </a:pPr>
            <a:r>
              <a:rPr lang="ms-MY" sz="2800" b="1" dirty="0">
                <a:latin typeface="Calibri Light" panose="020F0302020204030204" pitchFamily="34" charset="0"/>
                <a:cs typeface="Calibri Light" panose="020F0302020204030204" pitchFamily="34" charset="0"/>
              </a:rPr>
              <a:t>What do we want our students to achieve?  </a:t>
            </a:r>
          </a:p>
          <a:p>
            <a:pPr marL="290512" lvl="1" indent="0" algn="l">
              <a:spcBef>
                <a:spcPct val="40000"/>
              </a:spcBef>
              <a:buNone/>
            </a:pPr>
            <a:r>
              <a:rPr lang="ms-MY" sz="2800" b="1" dirty="0">
                <a:latin typeface="Calibri Light" panose="020F0302020204030204" pitchFamily="34" charset="0"/>
                <a:cs typeface="Calibri Light" panose="020F0302020204030204" pitchFamily="34" charset="0"/>
              </a:rPr>
              <a:t>	</a:t>
            </a:r>
            <a:r>
              <a:rPr lang="ms-MY" sz="2800" b="1" dirty="0">
                <a:solidFill>
                  <a:srgbClr val="C00000"/>
                </a:solidFill>
                <a:latin typeface="Calibri Light" panose="020F0302020204030204" pitchFamily="34" charset="0"/>
                <a:cs typeface="Calibri Light" panose="020F0302020204030204" pitchFamily="34" charset="0"/>
              </a:rPr>
              <a:t>Captured by Graduate Attributes -  PROGRAM  OUTCOMES [POs]</a:t>
            </a:r>
          </a:p>
          <a:p>
            <a:pPr marL="857250" lvl="1" indent="-338138" algn="l">
              <a:spcBef>
                <a:spcPct val="40000"/>
              </a:spcBef>
              <a:buFontTx/>
              <a:buChar char="•"/>
            </a:pPr>
            <a:r>
              <a:rPr lang="ms-MY" sz="2800" b="1" dirty="0">
                <a:latin typeface="Calibri Light" panose="020F0302020204030204" pitchFamily="34" charset="0"/>
                <a:cs typeface="Calibri Light" panose="020F0302020204030204" pitchFamily="34" charset="0"/>
              </a:rPr>
              <a:t>How do our students achieve it? </a:t>
            </a:r>
          </a:p>
          <a:p>
            <a:pPr marL="290512" lvl="1" indent="0" algn="l">
              <a:spcBef>
                <a:spcPct val="40000"/>
              </a:spcBef>
              <a:buNone/>
            </a:pPr>
            <a:r>
              <a:rPr lang="ms-MY" sz="2800" b="1" dirty="0">
                <a:latin typeface="Calibri Light" panose="020F0302020204030204" pitchFamily="34" charset="0"/>
                <a:cs typeface="Calibri Light" panose="020F0302020204030204" pitchFamily="34" charset="0"/>
              </a:rPr>
              <a:t>	</a:t>
            </a:r>
            <a:r>
              <a:rPr lang="ms-MY" sz="2800" b="1" dirty="0">
                <a:solidFill>
                  <a:srgbClr val="C00000"/>
                </a:solidFill>
                <a:cs typeface="Calibri Light" panose="020F0302020204030204" pitchFamily="34" charset="0"/>
              </a:rPr>
              <a:t>Through  curriculum comprising courses with  Course Outcomes 	[COs], teaching/learning and assessment of students</a:t>
            </a:r>
          </a:p>
          <a:p>
            <a:pPr marL="857250" lvl="1" indent="-338138" algn="l">
              <a:spcBef>
                <a:spcPct val="40000"/>
              </a:spcBef>
              <a:buFontTx/>
              <a:buChar char="•"/>
            </a:pPr>
            <a:r>
              <a:rPr lang="ms-MY" sz="2800" b="1" dirty="0">
                <a:latin typeface="Calibri Light" panose="020F0302020204030204" pitchFamily="34" charset="0"/>
                <a:cs typeface="Calibri Light" panose="020F0302020204030204" pitchFamily="34" charset="0"/>
              </a:rPr>
              <a:t>How do we know how well our students have achieved it? </a:t>
            </a:r>
          </a:p>
          <a:p>
            <a:pPr marL="519112" lvl="1" indent="0" algn="l">
              <a:spcBef>
                <a:spcPct val="40000"/>
              </a:spcBef>
              <a:buNone/>
            </a:pPr>
            <a:r>
              <a:rPr lang="ms-MY" sz="2800" b="1" dirty="0">
                <a:latin typeface="Calibri Light" panose="020F0302020204030204" pitchFamily="34" charset="0"/>
                <a:cs typeface="Calibri Light" panose="020F0302020204030204" pitchFamily="34" charset="0"/>
              </a:rPr>
              <a:t>	</a:t>
            </a:r>
            <a:r>
              <a:rPr lang="ms-MY" sz="2800" b="1" dirty="0">
                <a:solidFill>
                  <a:srgbClr val="C00000"/>
                </a:solidFill>
                <a:latin typeface="Calibri Light" panose="020F0302020204030204" pitchFamily="34" charset="0"/>
                <a:cs typeface="Calibri Light" panose="020F0302020204030204" pitchFamily="34" charset="0"/>
              </a:rPr>
              <a:t>Measure</a:t>
            </a:r>
            <a:r>
              <a:rPr lang="ms-MY" sz="2800" b="1" dirty="0">
                <a:solidFill>
                  <a:srgbClr val="C00000"/>
                </a:solidFill>
                <a:cs typeface="Calibri Light" panose="020F0302020204030204" pitchFamily="34" charset="0"/>
              </a:rPr>
              <a:t> attainment of COs and POs</a:t>
            </a:r>
          </a:p>
          <a:p>
            <a:pPr marL="857250" lvl="1" indent="-338138" algn="l">
              <a:spcBef>
                <a:spcPct val="40000"/>
              </a:spcBef>
              <a:buFontTx/>
              <a:buChar char="•"/>
            </a:pPr>
            <a:r>
              <a:rPr lang="ms-MY" sz="2800" b="1" dirty="0">
                <a:latin typeface="Calibri Light" panose="020F0302020204030204" pitchFamily="34" charset="0"/>
                <a:cs typeface="Calibri Light" panose="020F0302020204030204" pitchFamily="34" charset="0"/>
              </a:rPr>
              <a:t>How do we close the loop for further improvement </a:t>
            </a:r>
            <a:r>
              <a:rPr lang="en-GB" sz="2800" b="1" dirty="0">
                <a:latin typeface="Calibri Light" panose="020F0302020204030204" pitchFamily="34" charset="0"/>
                <a:cs typeface="Calibri Light" panose="020F0302020204030204" pitchFamily="34" charset="0"/>
              </a:rPr>
              <a:t>(Continuous Quality Improvement (CQI)</a:t>
            </a:r>
            <a:r>
              <a:rPr lang="ms-MY" sz="2800" b="1" dirty="0">
                <a:latin typeface="Calibri Light" panose="020F0302020204030204" pitchFamily="34" charset="0"/>
                <a:cs typeface="Calibri Light" panose="020F0302020204030204" pitchFamily="34" charset="0"/>
              </a:rPr>
              <a:t>? </a:t>
            </a:r>
          </a:p>
          <a:p>
            <a:pPr marL="519112" lvl="1" indent="0" algn="l">
              <a:spcBef>
                <a:spcPct val="40000"/>
              </a:spcBef>
              <a:buNone/>
            </a:pPr>
            <a:r>
              <a:rPr lang="ms-MY" sz="2800" b="1" dirty="0">
                <a:latin typeface="Calibri Light" panose="020F0302020204030204" pitchFamily="34" charset="0"/>
                <a:cs typeface="Calibri Light" panose="020F0302020204030204" pitchFamily="34" charset="0"/>
              </a:rPr>
              <a:t>	</a:t>
            </a:r>
            <a:r>
              <a:rPr lang="ms-MY" sz="2800" b="1" dirty="0">
                <a:solidFill>
                  <a:srgbClr val="C00000"/>
                </a:solidFill>
                <a:cs typeface="Calibri Light" panose="020F0302020204030204" pitchFamily="34" charset="0"/>
              </a:rPr>
              <a:t>By analysing  the measured attainment of COs and POs</a:t>
            </a:r>
            <a:endParaRPr lang="en-US" sz="2800" b="1" dirty="0">
              <a:solidFill>
                <a:srgbClr val="C00000"/>
              </a:solidFill>
              <a:cs typeface="Calibri Light" panose="020F0302020204030204" pitchFamily="34" charset="0"/>
            </a:endParaRPr>
          </a:p>
          <a:p>
            <a:endParaRPr lang="en-IN" dirty="0"/>
          </a:p>
          <a:p>
            <a:endParaRPr lang="en-IN" dirty="0"/>
          </a:p>
          <a:p>
            <a:endParaRPr lang="en-IN" dirty="0"/>
          </a:p>
        </p:txBody>
      </p:sp>
      <p:sp>
        <p:nvSpPr>
          <p:cNvPr id="4" name="Slide Number Placeholder 3">
            <a:extLst>
              <a:ext uri="{FF2B5EF4-FFF2-40B4-BE49-F238E27FC236}">
                <a16:creationId xmlns:a16="http://schemas.microsoft.com/office/drawing/2014/main" id="{B9785245-4E66-DB03-B1EC-0317360FFDAC}"/>
              </a:ext>
            </a:extLst>
          </p:cNvPr>
          <p:cNvSpPr>
            <a:spLocks noGrp="1"/>
          </p:cNvSpPr>
          <p:nvPr>
            <p:ph type="sldNum" sz="quarter" idx="12"/>
          </p:nvPr>
        </p:nvSpPr>
        <p:spPr/>
        <p:txBody>
          <a:bodyPr/>
          <a:lstStyle/>
          <a:p>
            <a:fld id="{71EC9CE2-5AEF-428F-9B76-4FE97200EC74}" type="slidenum">
              <a:rPr lang="en-IN" smtClean="0"/>
              <a:t>3</a:t>
            </a:fld>
            <a:endParaRPr lang="en-IN" dirty="0"/>
          </a:p>
        </p:txBody>
      </p:sp>
      <p:sp>
        <p:nvSpPr>
          <p:cNvPr id="5" name="Rectangle 4">
            <a:extLst>
              <a:ext uri="{FF2B5EF4-FFF2-40B4-BE49-F238E27FC236}">
                <a16:creationId xmlns:a16="http://schemas.microsoft.com/office/drawing/2014/main" id="{358BC6CA-D9FC-8789-A543-7C727EE2EAD8}"/>
              </a:ext>
            </a:extLst>
          </p:cNvPr>
          <p:cNvSpPr/>
          <p:nvPr/>
        </p:nvSpPr>
        <p:spPr>
          <a:xfrm>
            <a:off x="620785" y="436228"/>
            <a:ext cx="10733015" cy="583034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19844588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E21B0-DE39-8F17-7228-3A34E91A7B2B}"/>
              </a:ext>
            </a:extLst>
          </p:cNvPr>
          <p:cNvSpPr>
            <a:spLocks noGrp="1"/>
          </p:cNvSpPr>
          <p:nvPr>
            <p:ph type="title"/>
          </p:nvPr>
        </p:nvSpPr>
        <p:spPr>
          <a:xfrm>
            <a:off x="838200" y="365126"/>
            <a:ext cx="10515600" cy="315912"/>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Engineering Chemistry</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61C01AB7-8B51-8AC1-34C5-F7A0777EF3DB}"/>
              </a:ext>
            </a:extLst>
          </p:cNvPr>
          <p:cNvSpPr>
            <a:spLocks noGrp="1"/>
          </p:cNvSpPr>
          <p:nvPr>
            <p:ph idx="1"/>
          </p:nvPr>
        </p:nvSpPr>
        <p:spPr>
          <a:xfrm>
            <a:off x="838200" y="866692"/>
            <a:ext cx="10515600" cy="5310271"/>
          </a:xfrm>
        </p:spPr>
        <p:txBody>
          <a:bodyPr>
            <a:normAutofit fontScale="92500" lnSpcReduction="10000"/>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M</a:t>
            </a:r>
            <a:r>
              <a:rPr lang="en-US" b="0" i="0" dirty="0">
                <a:solidFill>
                  <a:srgbClr val="1C1C1C"/>
                </a:solidFill>
                <a:effectLst/>
                <a:latin typeface="Poppins" panose="00000500000000000000" pitchFamily="2" charset="0"/>
              </a:rPr>
              <a:t>ethods and techniques for analysis of water and </a:t>
            </a:r>
            <a:r>
              <a:rPr lang="en-US" dirty="0">
                <a:solidFill>
                  <a:srgbClr val="1C1C1C"/>
                </a:solidFill>
                <a:latin typeface="Poppins" panose="00000500000000000000" pitchFamily="2" charset="0"/>
              </a:rPr>
              <a:t>applications in </a:t>
            </a:r>
            <a:r>
              <a:rPr lang="en-US" b="0" i="0" dirty="0">
                <a:solidFill>
                  <a:srgbClr val="1C1C1C"/>
                </a:solidFill>
                <a:effectLst/>
                <a:latin typeface="Poppins" panose="00000500000000000000" pitchFamily="2" charset="0"/>
              </a:rPr>
              <a:t>softening/reuse of water .</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On completion of course, learner will be able to select appropriate electro-technique and method of material analysis.</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Demonstrate the knowledge of advanced engineering materials for various engineering applications.</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On completion of course, learner will be able to, Analyse fuel and suggest use of alternative fuels.</a:t>
            </a:r>
          </a:p>
          <a:p>
            <a:pPr algn="l" fontAlgn="t"/>
            <a:r>
              <a:rPr lang="en-US" b="1" i="0" dirty="0">
                <a:solidFill>
                  <a:srgbClr val="1C1C1C"/>
                </a:solidFill>
                <a:effectLst/>
                <a:latin typeface="Poppins" panose="00000500000000000000" pitchFamily="2" charset="0"/>
              </a:rPr>
              <a:t>CO5</a:t>
            </a:r>
            <a:r>
              <a:rPr lang="en-US" b="0" i="0" dirty="0">
                <a:solidFill>
                  <a:srgbClr val="1C1C1C"/>
                </a:solidFill>
                <a:effectLst/>
                <a:latin typeface="Poppins" panose="00000500000000000000" pitchFamily="2" charset="0"/>
              </a:rPr>
              <a:t>: On completion of course, learner will be able to identify chemical compound based on their structure.</a:t>
            </a:r>
          </a:p>
          <a:p>
            <a:pPr algn="l" fontAlgn="t"/>
            <a:r>
              <a:rPr lang="en-US" b="1" i="0" dirty="0">
                <a:solidFill>
                  <a:srgbClr val="1C1C1C"/>
                </a:solidFill>
                <a:effectLst/>
                <a:latin typeface="Poppins" panose="00000500000000000000" pitchFamily="2" charset="0"/>
              </a:rPr>
              <a:t>CO6</a:t>
            </a:r>
            <a:r>
              <a:rPr lang="en-US" b="0" i="0" dirty="0">
                <a:solidFill>
                  <a:srgbClr val="1C1C1C"/>
                </a:solidFill>
                <a:effectLst/>
                <a:latin typeface="Poppins" panose="00000500000000000000" pitchFamily="2" charset="0"/>
              </a:rPr>
              <a:t>: On completion of course, learner will be able to, explain causes of corrosion and methods of minimizing corrosion.</a:t>
            </a:r>
          </a:p>
          <a:p>
            <a:pPr algn="l" fontAlgn="t"/>
            <a:endParaRPr lang="en-US" b="0" i="0" dirty="0">
              <a:solidFill>
                <a:srgbClr val="1C1C1C"/>
              </a:solidFill>
              <a:effectLst/>
              <a:latin typeface="Poppins" panose="00000500000000000000" pitchFamily="2" charset="0"/>
            </a:endParaRPr>
          </a:p>
          <a:p>
            <a:endParaRPr lang="en-IN" dirty="0"/>
          </a:p>
        </p:txBody>
      </p:sp>
      <p:sp>
        <p:nvSpPr>
          <p:cNvPr id="4" name="Rectangle 3">
            <a:extLst>
              <a:ext uri="{FF2B5EF4-FFF2-40B4-BE49-F238E27FC236}">
                <a16:creationId xmlns:a16="http://schemas.microsoft.com/office/drawing/2014/main" id="{CCBB2484-DBD0-43B2-C7D0-76CA81FDA6B7}"/>
              </a:ext>
            </a:extLst>
          </p:cNvPr>
          <p:cNvSpPr/>
          <p:nvPr/>
        </p:nvSpPr>
        <p:spPr>
          <a:xfrm>
            <a:off x="376518" y="206188"/>
            <a:ext cx="11053482" cy="6355977"/>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2EBFFC16-FC44-E44F-4598-1271CA17549F}"/>
              </a:ext>
            </a:extLst>
          </p:cNvPr>
          <p:cNvSpPr>
            <a:spLocks noGrp="1"/>
          </p:cNvSpPr>
          <p:nvPr>
            <p:ph type="sldNum" sz="quarter" idx="12"/>
          </p:nvPr>
        </p:nvSpPr>
        <p:spPr/>
        <p:txBody>
          <a:bodyPr/>
          <a:lstStyle/>
          <a:p>
            <a:fld id="{C0041913-417C-4947-AEEE-BE267EDF8029}" type="slidenum">
              <a:rPr lang="en-IN" smtClean="0"/>
              <a:t>30</a:t>
            </a:fld>
            <a:endParaRPr lang="en-IN" dirty="0"/>
          </a:p>
        </p:txBody>
      </p:sp>
    </p:spTree>
    <p:extLst>
      <p:ext uri="{BB962C8B-B14F-4D97-AF65-F5344CB8AC3E}">
        <p14:creationId xmlns:p14="http://schemas.microsoft.com/office/powerpoint/2010/main" val="29803411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76ED5-E792-C259-559D-FD62BE3AD83F}"/>
              </a:ext>
            </a:extLst>
          </p:cNvPr>
          <p:cNvSpPr>
            <a:spLocks noGrp="1"/>
          </p:cNvSpPr>
          <p:nvPr>
            <p:ph type="title"/>
          </p:nvPr>
        </p:nvSpPr>
        <p:spPr>
          <a:xfrm>
            <a:off x="838200" y="365126"/>
            <a:ext cx="10515600" cy="422054"/>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Basic Electrical Engineering</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083D773F-90CC-85C8-582B-3CCF6F4B9A64}"/>
              </a:ext>
            </a:extLst>
          </p:cNvPr>
          <p:cNvSpPr>
            <a:spLocks noGrp="1"/>
          </p:cNvSpPr>
          <p:nvPr>
            <p:ph idx="1"/>
          </p:nvPr>
        </p:nvSpPr>
        <p:spPr>
          <a:xfrm>
            <a:off x="838200" y="922351"/>
            <a:ext cx="10515600" cy="5254612"/>
          </a:xfrm>
        </p:spPr>
        <p:txBody>
          <a:bodyPr>
            <a:normAutofit fontScale="77500" lnSpcReduction="20000"/>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Differentiate between electrical and magnetic circuits and derive mathematical relation for self and mutual inductance along with coupling effect.</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Calculate series, parallel and composite capacitor as well as characteristic parameters of alternating quantity and phasor arithmetic.</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Derive expression for impedance, current, power in series and parallel RLC circuit with AC supply along with phasor diagram.</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Relate phase and line electrical quantities in polyphase networks, demonstrate the operation of single-phase transformer and calculate efficiency and regulation at different loading conditions.</a:t>
            </a:r>
          </a:p>
          <a:p>
            <a:pPr algn="l" fontAlgn="t"/>
            <a:r>
              <a:rPr lang="en-US" b="1" i="0" dirty="0">
                <a:solidFill>
                  <a:srgbClr val="1C1C1C"/>
                </a:solidFill>
                <a:effectLst/>
                <a:latin typeface="Poppins" panose="00000500000000000000" pitchFamily="2" charset="0"/>
              </a:rPr>
              <a:t>CO5</a:t>
            </a:r>
            <a:r>
              <a:rPr lang="en-US" b="0" i="0" dirty="0">
                <a:solidFill>
                  <a:srgbClr val="1C1C1C"/>
                </a:solidFill>
                <a:effectLst/>
                <a:latin typeface="Poppins" panose="00000500000000000000" pitchFamily="2" charset="0"/>
              </a:rPr>
              <a:t>: Apply and analyse the resistive circuits using star-delta conversion KVL, KCL and different network theorems under DC supply.</a:t>
            </a:r>
          </a:p>
          <a:p>
            <a:pPr algn="l" fontAlgn="t"/>
            <a:r>
              <a:rPr lang="en-US" b="1" i="0" dirty="0">
                <a:solidFill>
                  <a:srgbClr val="1C1C1C"/>
                </a:solidFill>
                <a:effectLst/>
                <a:latin typeface="Poppins" panose="00000500000000000000" pitchFamily="2" charset="0"/>
              </a:rPr>
              <a:t>CO6</a:t>
            </a:r>
            <a:r>
              <a:rPr lang="en-US" b="0" i="0" dirty="0">
                <a:solidFill>
                  <a:srgbClr val="1C1C1C"/>
                </a:solidFill>
                <a:effectLst/>
                <a:latin typeface="Poppins" panose="00000500000000000000" pitchFamily="2" charset="0"/>
              </a:rPr>
              <a:t>: Evaluate work, power, energy relations and suggest various batteries for different applications, concept of charging and discharging and depth of charge.</a:t>
            </a:r>
          </a:p>
          <a:p>
            <a:endParaRPr lang="en-IN" dirty="0"/>
          </a:p>
        </p:txBody>
      </p:sp>
      <p:sp>
        <p:nvSpPr>
          <p:cNvPr id="4" name="Rectangle 3">
            <a:extLst>
              <a:ext uri="{FF2B5EF4-FFF2-40B4-BE49-F238E27FC236}">
                <a16:creationId xmlns:a16="http://schemas.microsoft.com/office/drawing/2014/main" id="{0509CDF7-5A65-8EFB-9BF0-06B025C44C8E}"/>
              </a:ext>
            </a:extLst>
          </p:cNvPr>
          <p:cNvSpPr/>
          <p:nvPr/>
        </p:nvSpPr>
        <p:spPr>
          <a:xfrm>
            <a:off x="573741" y="242047"/>
            <a:ext cx="11259671" cy="593491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4DE0691F-E7F3-4C8B-CA91-86E2F7F3D6DB}"/>
              </a:ext>
            </a:extLst>
          </p:cNvPr>
          <p:cNvSpPr>
            <a:spLocks noGrp="1"/>
          </p:cNvSpPr>
          <p:nvPr>
            <p:ph type="sldNum" sz="quarter" idx="12"/>
          </p:nvPr>
        </p:nvSpPr>
        <p:spPr/>
        <p:txBody>
          <a:bodyPr/>
          <a:lstStyle/>
          <a:p>
            <a:fld id="{C0041913-417C-4947-AEEE-BE267EDF8029}" type="slidenum">
              <a:rPr lang="en-IN" smtClean="0"/>
              <a:t>31</a:t>
            </a:fld>
            <a:endParaRPr lang="en-IN" dirty="0"/>
          </a:p>
        </p:txBody>
      </p:sp>
    </p:spTree>
    <p:extLst>
      <p:ext uri="{BB962C8B-B14F-4D97-AF65-F5344CB8AC3E}">
        <p14:creationId xmlns:p14="http://schemas.microsoft.com/office/powerpoint/2010/main" val="19594574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AD875-9441-CAF5-2AA5-856693026FA9}"/>
              </a:ext>
            </a:extLst>
          </p:cNvPr>
          <p:cNvSpPr>
            <a:spLocks noGrp="1"/>
          </p:cNvSpPr>
          <p:nvPr>
            <p:ph type="title"/>
          </p:nvPr>
        </p:nvSpPr>
        <p:spPr>
          <a:xfrm>
            <a:off x="838200" y="365126"/>
            <a:ext cx="10515600" cy="469762"/>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Basic Electronics Engineering</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B07F4163-3572-8AF9-1AD4-81AB6018E44A}"/>
              </a:ext>
            </a:extLst>
          </p:cNvPr>
          <p:cNvSpPr>
            <a:spLocks noGrp="1"/>
          </p:cNvSpPr>
          <p:nvPr>
            <p:ph idx="1"/>
          </p:nvPr>
        </p:nvSpPr>
        <p:spPr>
          <a:xfrm>
            <a:off x="838200" y="954157"/>
            <a:ext cx="10515600" cy="5222806"/>
          </a:xfrm>
        </p:spPr>
        <p:txBody>
          <a:bodyPr>
            <a:normAutofit/>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Explain the working of P-N junction diode and its circuits.</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Identify types of diodes and plot their characteristics; compare BJT with MOSFET.</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Build and test analog circuits using OPAMP and digital circuits using universal/basic gates and flip flops.</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Use different electronic measuring instruments to measure various electrical parameters.</a:t>
            </a:r>
          </a:p>
          <a:p>
            <a:pPr algn="l" fontAlgn="t"/>
            <a:r>
              <a:rPr lang="en-US" b="1" i="0" dirty="0">
                <a:solidFill>
                  <a:srgbClr val="1C1C1C"/>
                </a:solidFill>
                <a:effectLst/>
                <a:latin typeface="Poppins" panose="00000500000000000000" pitchFamily="2" charset="0"/>
              </a:rPr>
              <a:t>CO5</a:t>
            </a:r>
            <a:r>
              <a:rPr lang="en-US" b="0" i="0" dirty="0">
                <a:solidFill>
                  <a:srgbClr val="1C1C1C"/>
                </a:solidFill>
                <a:effectLst/>
                <a:latin typeface="Poppins" panose="00000500000000000000" pitchFamily="2" charset="0"/>
              </a:rPr>
              <a:t>: Select sensors for specific applications.</a:t>
            </a:r>
          </a:p>
          <a:p>
            <a:pPr algn="l" fontAlgn="t"/>
            <a:r>
              <a:rPr lang="en-US" b="1" i="0" dirty="0">
                <a:solidFill>
                  <a:srgbClr val="1C1C1C"/>
                </a:solidFill>
                <a:effectLst/>
                <a:latin typeface="Poppins" panose="00000500000000000000" pitchFamily="2" charset="0"/>
              </a:rPr>
              <a:t>CO6</a:t>
            </a:r>
            <a:r>
              <a:rPr lang="en-US" b="0" i="0" dirty="0">
                <a:solidFill>
                  <a:srgbClr val="1C1C1C"/>
                </a:solidFill>
                <a:effectLst/>
                <a:latin typeface="Poppins" panose="00000500000000000000" pitchFamily="2" charset="0"/>
              </a:rPr>
              <a:t>: Describe basic principles of communication systems.</a:t>
            </a:r>
          </a:p>
          <a:p>
            <a:endParaRPr lang="en-IN" dirty="0"/>
          </a:p>
        </p:txBody>
      </p:sp>
      <p:sp>
        <p:nvSpPr>
          <p:cNvPr id="4" name="Rectangle 3">
            <a:extLst>
              <a:ext uri="{FF2B5EF4-FFF2-40B4-BE49-F238E27FC236}">
                <a16:creationId xmlns:a16="http://schemas.microsoft.com/office/drawing/2014/main" id="{A8816D2A-6A51-A758-3566-D2F28D033E25}"/>
              </a:ext>
            </a:extLst>
          </p:cNvPr>
          <p:cNvSpPr/>
          <p:nvPr/>
        </p:nvSpPr>
        <p:spPr>
          <a:xfrm>
            <a:off x="672353" y="242047"/>
            <a:ext cx="11268635" cy="6250827"/>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0B65F285-671E-376B-E6BA-32DA7D006AD7}"/>
              </a:ext>
            </a:extLst>
          </p:cNvPr>
          <p:cNvSpPr>
            <a:spLocks noGrp="1"/>
          </p:cNvSpPr>
          <p:nvPr>
            <p:ph type="sldNum" sz="quarter" idx="12"/>
          </p:nvPr>
        </p:nvSpPr>
        <p:spPr/>
        <p:txBody>
          <a:bodyPr/>
          <a:lstStyle/>
          <a:p>
            <a:fld id="{C0041913-417C-4947-AEEE-BE267EDF8029}" type="slidenum">
              <a:rPr lang="en-IN" smtClean="0"/>
              <a:t>32</a:t>
            </a:fld>
            <a:endParaRPr lang="en-IN" dirty="0"/>
          </a:p>
        </p:txBody>
      </p:sp>
    </p:spTree>
    <p:extLst>
      <p:ext uri="{BB962C8B-B14F-4D97-AF65-F5344CB8AC3E}">
        <p14:creationId xmlns:p14="http://schemas.microsoft.com/office/powerpoint/2010/main" val="7683160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7F2CC-73BE-E7AE-31CC-7B062EFE6CDB}"/>
              </a:ext>
            </a:extLst>
          </p:cNvPr>
          <p:cNvSpPr>
            <a:spLocks noGrp="1"/>
          </p:cNvSpPr>
          <p:nvPr>
            <p:ph type="title"/>
          </p:nvPr>
        </p:nvSpPr>
        <p:spPr>
          <a:xfrm>
            <a:off x="838200" y="365126"/>
            <a:ext cx="10515600" cy="315912"/>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Engineering Graphics</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0FDC9B30-143E-0676-C166-58B52C028A33}"/>
              </a:ext>
            </a:extLst>
          </p:cNvPr>
          <p:cNvSpPr>
            <a:spLocks noGrp="1"/>
          </p:cNvSpPr>
          <p:nvPr>
            <p:ph idx="1"/>
          </p:nvPr>
        </p:nvSpPr>
        <p:spPr>
          <a:xfrm>
            <a:off x="838200" y="834887"/>
            <a:ext cx="10515600" cy="5342076"/>
          </a:xfrm>
        </p:spPr>
        <p:txBody>
          <a:bodyPr>
            <a:normAutofit fontScale="92500" lnSpcReduction="20000"/>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Draw fundamental engineering objects using basic </a:t>
            </a:r>
            <a:r>
              <a:rPr lang="en-US" dirty="0">
                <a:solidFill>
                  <a:srgbClr val="1C1C1C"/>
                </a:solidFill>
                <a:latin typeface="Poppins" panose="00000500000000000000" pitchFamily="2" charset="0"/>
              </a:rPr>
              <a:t>principles and rules</a:t>
            </a:r>
            <a:r>
              <a:rPr lang="en-US" b="0" i="0" dirty="0">
                <a:solidFill>
                  <a:srgbClr val="1C1C1C"/>
                </a:solidFill>
                <a:effectLst/>
                <a:latin typeface="Poppins" panose="00000500000000000000" pitchFamily="2" charset="0"/>
              </a:rPr>
              <a:t> </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Construct the various engineering curves using the drawing instruments.</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Apply the concept of orthographic projection of an object to draw several 2D views and its sectional views for visualizing the physical state of the object.</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Apply the visualization skill to draw a simple isometric projection from given orthographic views precisely using drawing equipment or software.</a:t>
            </a:r>
          </a:p>
          <a:p>
            <a:pPr algn="l" fontAlgn="t"/>
            <a:r>
              <a:rPr lang="en-US" b="1" i="0" dirty="0">
                <a:solidFill>
                  <a:srgbClr val="1C1C1C"/>
                </a:solidFill>
                <a:effectLst/>
                <a:latin typeface="Poppins" panose="00000500000000000000" pitchFamily="2" charset="0"/>
              </a:rPr>
              <a:t>CO5</a:t>
            </a:r>
            <a:r>
              <a:rPr lang="en-US" b="0" i="0" dirty="0">
                <a:solidFill>
                  <a:srgbClr val="1C1C1C"/>
                </a:solidFill>
                <a:effectLst/>
                <a:latin typeface="Poppins" panose="00000500000000000000" pitchFamily="2" charset="0"/>
              </a:rPr>
              <a:t>: Draw the development of lateral surfaces for cut section of geometric solids.</a:t>
            </a:r>
          </a:p>
          <a:p>
            <a:pPr algn="l" fontAlgn="t"/>
            <a:r>
              <a:rPr lang="en-US" b="1" i="0" dirty="0">
                <a:solidFill>
                  <a:srgbClr val="1C1C1C"/>
                </a:solidFill>
                <a:effectLst/>
                <a:latin typeface="Poppins" panose="00000500000000000000" pitchFamily="2" charset="0"/>
              </a:rPr>
              <a:t>CO6</a:t>
            </a:r>
            <a:r>
              <a:rPr lang="en-US" b="0" i="0" dirty="0">
                <a:solidFill>
                  <a:srgbClr val="1C1C1C"/>
                </a:solidFill>
                <a:effectLst/>
                <a:latin typeface="Poppins" panose="00000500000000000000" pitchFamily="2" charset="0"/>
              </a:rPr>
              <a:t>: Draw fully-dimensioned 2D, 3D drawings using computer aided drafting tools.</a:t>
            </a:r>
          </a:p>
          <a:p>
            <a:pPr marL="0" indent="0" algn="l" fontAlgn="t">
              <a:buNone/>
            </a:pPr>
            <a:r>
              <a:rPr lang="en-US" b="0" i="0" dirty="0">
                <a:solidFill>
                  <a:srgbClr val="1C1C1C"/>
                </a:solidFill>
                <a:effectLst/>
                <a:latin typeface="Poppins" panose="00000500000000000000" pitchFamily="2" charset="0"/>
              </a:rPr>
              <a:t> </a:t>
            </a:r>
          </a:p>
          <a:p>
            <a:endParaRPr lang="en-IN" dirty="0"/>
          </a:p>
        </p:txBody>
      </p:sp>
      <p:sp>
        <p:nvSpPr>
          <p:cNvPr id="4" name="Rectangle 3">
            <a:extLst>
              <a:ext uri="{FF2B5EF4-FFF2-40B4-BE49-F238E27FC236}">
                <a16:creationId xmlns:a16="http://schemas.microsoft.com/office/drawing/2014/main" id="{608CB77E-017C-9774-00E1-CB27B81B33C2}"/>
              </a:ext>
            </a:extLst>
          </p:cNvPr>
          <p:cNvSpPr/>
          <p:nvPr/>
        </p:nvSpPr>
        <p:spPr>
          <a:xfrm>
            <a:off x="744071" y="268941"/>
            <a:ext cx="10919011" cy="614978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C651F532-E50C-621E-DAFC-DBCD549E6499}"/>
              </a:ext>
            </a:extLst>
          </p:cNvPr>
          <p:cNvSpPr>
            <a:spLocks noGrp="1"/>
          </p:cNvSpPr>
          <p:nvPr>
            <p:ph type="sldNum" sz="quarter" idx="12"/>
          </p:nvPr>
        </p:nvSpPr>
        <p:spPr/>
        <p:txBody>
          <a:bodyPr/>
          <a:lstStyle/>
          <a:p>
            <a:fld id="{C0041913-417C-4947-AEEE-BE267EDF8029}" type="slidenum">
              <a:rPr lang="en-IN" smtClean="0"/>
              <a:t>33</a:t>
            </a:fld>
            <a:endParaRPr lang="en-IN" dirty="0"/>
          </a:p>
        </p:txBody>
      </p:sp>
    </p:spTree>
    <p:extLst>
      <p:ext uri="{BB962C8B-B14F-4D97-AF65-F5344CB8AC3E}">
        <p14:creationId xmlns:p14="http://schemas.microsoft.com/office/powerpoint/2010/main" val="27058905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3B701-6F8F-24EC-833D-F80206EB67A3}"/>
              </a:ext>
            </a:extLst>
          </p:cNvPr>
          <p:cNvSpPr>
            <a:spLocks noGrp="1"/>
          </p:cNvSpPr>
          <p:nvPr>
            <p:ph type="title"/>
          </p:nvPr>
        </p:nvSpPr>
        <p:spPr>
          <a:xfrm>
            <a:off x="838200" y="365126"/>
            <a:ext cx="10515600" cy="382298"/>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Programming And Problem Solving</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3DE48E49-BB8E-5627-356F-0B70A83B54AC}"/>
              </a:ext>
            </a:extLst>
          </p:cNvPr>
          <p:cNvSpPr>
            <a:spLocks noGrp="1"/>
          </p:cNvSpPr>
          <p:nvPr>
            <p:ph idx="1"/>
          </p:nvPr>
        </p:nvSpPr>
        <p:spPr>
          <a:xfrm>
            <a:off x="838200" y="898497"/>
            <a:ext cx="10515600" cy="5278466"/>
          </a:xfrm>
        </p:spPr>
        <p:txBody>
          <a:bodyPr>
            <a:normAutofit/>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Identify and define problem solving aspect and various data types and its operations. (Knowledge).</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Describe and Implement various logical constructs of Python Language. (Understand, Apply).</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Apply built-in functions to optimize code. (Apply)</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Analyse and improve </a:t>
            </a:r>
            <a:r>
              <a:rPr lang="en-US" dirty="0">
                <a:solidFill>
                  <a:srgbClr val="1C1C1C"/>
                </a:solidFill>
                <a:latin typeface="Poppins" panose="00000500000000000000" pitchFamily="2" charset="0"/>
              </a:rPr>
              <a:t>programs</a:t>
            </a:r>
            <a:r>
              <a:rPr lang="en-US" b="0" i="0" dirty="0">
                <a:solidFill>
                  <a:srgbClr val="1C1C1C"/>
                </a:solidFill>
                <a:effectLst/>
                <a:latin typeface="Poppins" panose="00000500000000000000" pitchFamily="2" charset="0"/>
              </a:rPr>
              <a:t> </a:t>
            </a:r>
          </a:p>
          <a:p>
            <a:pPr algn="l" fontAlgn="t"/>
            <a:r>
              <a:rPr lang="en-US" b="1" i="0" dirty="0">
                <a:solidFill>
                  <a:srgbClr val="1C1C1C"/>
                </a:solidFill>
                <a:effectLst/>
                <a:latin typeface="Poppins" panose="00000500000000000000" pitchFamily="2" charset="0"/>
              </a:rPr>
              <a:t>CO5</a:t>
            </a:r>
            <a:r>
              <a:rPr lang="en-US" b="0" i="0" dirty="0">
                <a:solidFill>
                  <a:srgbClr val="1C1C1C"/>
                </a:solidFill>
                <a:effectLst/>
                <a:latin typeface="Poppins" panose="00000500000000000000" pitchFamily="2" charset="0"/>
              </a:rPr>
              <a:t>: Understand &amp; Compare object-oriented concepts with other programming paradigms. (Evaluate)</a:t>
            </a:r>
          </a:p>
          <a:p>
            <a:pPr algn="l" fontAlgn="t"/>
            <a:r>
              <a:rPr lang="en-US" b="1" i="0" dirty="0">
                <a:solidFill>
                  <a:srgbClr val="1C1C1C"/>
                </a:solidFill>
                <a:effectLst/>
                <a:latin typeface="Poppins" panose="00000500000000000000" pitchFamily="2" charset="0"/>
              </a:rPr>
              <a:t>CO6</a:t>
            </a:r>
            <a:r>
              <a:rPr lang="en-US" b="0" i="0" dirty="0">
                <a:solidFill>
                  <a:srgbClr val="1C1C1C"/>
                </a:solidFill>
                <a:effectLst/>
                <a:latin typeface="Poppins" panose="00000500000000000000" pitchFamily="2" charset="0"/>
              </a:rPr>
              <a:t>: Design and Develop efficient model using Python. (Create)</a:t>
            </a:r>
          </a:p>
          <a:p>
            <a:endParaRPr lang="en-IN" dirty="0"/>
          </a:p>
        </p:txBody>
      </p:sp>
      <p:sp>
        <p:nvSpPr>
          <p:cNvPr id="4" name="Rectangle 3">
            <a:extLst>
              <a:ext uri="{FF2B5EF4-FFF2-40B4-BE49-F238E27FC236}">
                <a16:creationId xmlns:a16="http://schemas.microsoft.com/office/drawing/2014/main" id="{58E03434-23BD-BCCB-04F5-CC002A709CBF}"/>
              </a:ext>
            </a:extLst>
          </p:cNvPr>
          <p:cNvSpPr/>
          <p:nvPr/>
        </p:nvSpPr>
        <p:spPr>
          <a:xfrm>
            <a:off x="600635" y="206188"/>
            <a:ext cx="11331389" cy="628668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58AC45B2-9438-25BC-ADBA-59AFAFC57EF2}"/>
              </a:ext>
            </a:extLst>
          </p:cNvPr>
          <p:cNvSpPr>
            <a:spLocks noGrp="1"/>
          </p:cNvSpPr>
          <p:nvPr>
            <p:ph type="sldNum" sz="quarter" idx="12"/>
          </p:nvPr>
        </p:nvSpPr>
        <p:spPr/>
        <p:txBody>
          <a:bodyPr/>
          <a:lstStyle/>
          <a:p>
            <a:fld id="{C0041913-417C-4947-AEEE-BE267EDF8029}" type="slidenum">
              <a:rPr lang="en-IN" smtClean="0"/>
              <a:t>34</a:t>
            </a:fld>
            <a:endParaRPr lang="en-IN" dirty="0"/>
          </a:p>
        </p:txBody>
      </p:sp>
    </p:spTree>
    <p:extLst>
      <p:ext uri="{BB962C8B-B14F-4D97-AF65-F5344CB8AC3E}">
        <p14:creationId xmlns:p14="http://schemas.microsoft.com/office/powerpoint/2010/main" val="8310509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CD0BC-0200-497A-80A9-4CA31ADD25BE}"/>
              </a:ext>
            </a:extLst>
          </p:cNvPr>
          <p:cNvSpPr>
            <a:spLocks noGrp="1"/>
          </p:cNvSpPr>
          <p:nvPr>
            <p:ph type="ctrTitle"/>
          </p:nvPr>
        </p:nvSpPr>
        <p:spPr>
          <a:xfrm>
            <a:off x="1524000" y="699715"/>
            <a:ext cx="9144000" cy="735496"/>
          </a:xfrm>
        </p:spPr>
        <p:txBody>
          <a:bodyPr>
            <a:normAutofit fontScale="90000"/>
          </a:bodyPr>
          <a:lstStyle/>
          <a:p>
            <a:br>
              <a:rPr lang="en-US" b="0" i="0" dirty="0">
                <a:solidFill>
                  <a:srgbClr val="1C1C1C"/>
                </a:solidFill>
                <a:effectLst/>
                <a:latin typeface="Poppins" panose="020B0502040204020203" pitchFamily="2" charset="0"/>
              </a:rPr>
            </a:br>
            <a:r>
              <a:rPr kumimoji="0" lang="en-US" sz="2200" b="1" i="0" u="none" strike="noStrike" kern="1200" cap="none" spc="0" normalizeH="0" baseline="0" noProof="0" dirty="0">
                <a:ln>
                  <a:noFill/>
                </a:ln>
                <a:solidFill>
                  <a:srgbClr val="1C1C1C"/>
                </a:solidFill>
                <a:effectLst/>
                <a:uLnTx/>
                <a:uFillTx/>
                <a:latin typeface="Poppins" panose="020B0502040204020203" pitchFamily="2" charset="0"/>
                <a:ea typeface="+mj-ea"/>
                <a:cs typeface="+mj-cs"/>
              </a:rPr>
              <a:t>Engineering Mechanics</a:t>
            </a:r>
            <a:endParaRPr lang="en-IN" dirty="0"/>
          </a:p>
        </p:txBody>
      </p:sp>
      <p:sp>
        <p:nvSpPr>
          <p:cNvPr id="3" name="Subtitle 2">
            <a:extLst>
              <a:ext uri="{FF2B5EF4-FFF2-40B4-BE49-F238E27FC236}">
                <a16:creationId xmlns:a16="http://schemas.microsoft.com/office/drawing/2014/main" id="{D4B4819A-66F6-4008-30DC-569CADC835E2}"/>
              </a:ext>
            </a:extLst>
          </p:cNvPr>
          <p:cNvSpPr>
            <a:spLocks noGrp="1"/>
          </p:cNvSpPr>
          <p:nvPr>
            <p:ph type="subTitle" idx="1"/>
          </p:nvPr>
        </p:nvSpPr>
        <p:spPr>
          <a:xfrm>
            <a:off x="1404731" y="1614116"/>
            <a:ext cx="9144000" cy="3808674"/>
          </a:xfrm>
        </p:spPr>
        <p:txBody>
          <a:bodyPr>
            <a:normAutofit/>
          </a:bodyPr>
          <a:lstStyle/>
          <a:p>
            <a:pPr algn="l" fontAlgn="t"/>
            <a:r>
              <a:rPr lang="en-US" b="1" i="0" dirty="0">
                <a:solidFill>
                  <a:srgbClr val="1C1C1C"/>
                </a:solidFill>
                <a:effectLst/>
                <a:latin typeface="Poppins" panose="020B0502040204020203" pitchFamily="2" charset="0"/>
              </a:rPr>
              <a:t>CO1</a:t>
            </a:r>
            <a:r>
              <a:rPr lang="en-US" b="0" i="0" dirty="0">
                <a:solidFill>
                  <a:srgbClr val="1C1C1C"/>
                </a:solidFill>
                <a:effectLst/>
                <a:latin typeface="Poppins" panose="020B0502040204020203" pitchFamily="2" charset="0"/>
              </a:rPr>
              <a:t>: Determine resultant of various force systems.</a:t>
            </a:r>
          </a:p>
          <a:p>
            <a:pPr algn="l" fontAlgn="t"/>
            <a:r>
              <a:rPr lang="en-US" b="1" i="0" dirty="0">
                <a:solidFill>
                  <a:srgbClr val="1C1C1C"/>
                </a:solidFill>
                <a:effectLst/>
                <a:latin typeface="Poppins" panose="020B0502040204020203" pitchFamily="2" charset="0"/>
              </a:rPr>
              <a:t>CO2</a:t>
            </a:r>
            <a:r>
              <a:rPr lang="en-US" b="0" i="0" dirty="0">
                <a:solidFill>
                  <a:srgbClr val="1C1C1C"/>
                </a:solidFill>
                <a:effectLst/>
                <a:latin typeface="Poppins" panose="020B0502040204020203" pitchFamily="2" charset="0"/>
              </a:rPr>
              <a:t>: Determine centroid, moment of inertia </a:t>
            </a:r>
          </a:p>
          <a:p>
            <a:pPr algn="l" fontAlgn="t"/>
            <a:r>
              <a:rPr lang="en-US" b="1" i="0" dirty="0">
                <a:solidFill>
                  <a:srgbClr val="1C1C1C"/>
                </a:solidFill>
                <a:effectLst/>
                <a:latin typeface="Poppins" panose="020B0502040204020203" pitchFamily="2" charset="0"/>
              </a:rPr>
              <a:t>CO3</a:t>
            </a:r>
            <a:r>
              <a:rPr lang="en-US" b="0" i="0" dirty="0">
                <a:solidFill>
                  <a:srgbClr val="1C1C1C"/>
                </a:solidFill>
                <a:effectLst/>
                <a:latin typeface="Poppins" panose="020B0502040204020203" pitchFamily="2" charset="0"/>
              </a:rPr>
              <a:t>: calculate forces in cables using principles of equilibrium.</a:t>
            </a:r>
          </a:p>
          <a:p>
            <a:pPr algn="l" fontAlgn="t"/>
            <a:r>
              <a:rPr lang="en-US" b="1" i="0" dirty="0">
                <a:solidFill>
                  <a:srgbClr val="1C1C1C"/>
                </a:solidFill>
                <a:effectLst/>
                <a:latin typeface="Poppins" panose="020B0502040204020203" pitchFamily="2" charset="0"/>
              </a:rPr>
              <a:t>CO4</a:t>
            </a:r>
            <a:r>
              <a:rPr lang="en-US" b="0" i="0" dirty="0">
                <a:solidFill>
                  <a:srgbClr val="1C1C1C"/>
                </a:solidFill>
                <a:effectLst/>
                <a:latin typeface="Poppins" panose="020B0502040204020203" pitchFamily="2" charset="0"/>
              </a:rPr>
              <a:t>: Solve trusses, frames for finding member forces and apply principles of equilibrium to forces in space.</a:t>
            </a:r>
          </a:p>
          <a:p>
            <a:pPr algn="l" fontAlgn="t"/>
            <a:r>
              <a:rPr lang="en-US" b="1" i="0" dirty="0">
                <a:solidFill>
                  <a:srgbClr val="1C1C1C"/>
                </a:solidFill>
                <a:effectLst/>
                <a:latin typeface="Poppins" panose="020B0502040204020203" pitchFamily="2" charset="0"/>
              </a:rPr>
              <a:t>CO6</a:t>
            </a:r>
            <a:r>
              <a:rPr lang="en-US" b="0" i="0" dirty="0">
                <a:solidFill>
                  <a:srgbClr val="1C1C1C"/>
                </a:solidFill>
                <a:effectLst/>
                <a:latin typeface="Poppins" panose="020B0502040204020203" pitchFamily="2" charset="0"/>
              </a:rPr>
              <a:t>: Calculate position, velocity and acceleration of particles using principles of kinetics and Work, Power, Energy.</a:t>
            </a:r>
          </a:p>
          <a:p>
            <a:endParaRPr lang="en-IN" dirty="0"/>
          </a:p>
        </p:txBody>
      </p:sp>
      <p:sp>
        <p:nvSpPr>
          <p:cNvPr id="4" name="Rectangle 3">
            <a:extLst>
              <a:ext uri="{FF2B5EF4-FFF2-40B4-BE49-F238E27FC236}">
                <a16:creationId xmlns:a16="http://schemas.microsoft.com/office/drawing/2014/main" id="{AA23D7FA-EB8E-C574-3B91-37729355160F}"/>
              </a:ext>
            </a:extLst>
          </p:cNvPr>
          <p:cNvSpPr/>
          <p:nvPr/>
        </p:nvSpPr>
        <p:spPr>
          <a:xfrm>
            <a:off x="923365" y="699715"/>
            <a:ext cx="10452847" cy="576383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C330449D-B8B9-C867-B31C-45253407FA1D}"/>
              </a:ext>
            </a:extLst>
          </p:cNvPr>
          <p:cNvSpPr>
            <a:spLocks noGrp="1"/>
          </p:cNvSpPr>
          <p:nvPr>
            <p:ph type="sldNum" sz="quarter" idx="12"/>
          </p:nvPr>
        </p:nvSpPr>
        <p:spPr/>
        <p:txBody>
          <a:bodyPr/>
          <a:lstStyle/>
          <a:p>
            <a:fld id="{C0041913-417C-4947-AEEE-BE267EDF8029}" type="slidenum">
              <a:rPr lang="en-IN" smtClean="0"/>
              <a:t>35</a:t>
            </a:fld>
            <a:endParaRPr lang="en-IN" dirty="0"/>
          </a:p>
        </p:txBody>
      </p:sp>
    </p:spTree>
    <p:extLst>
      <p:ext uri="{BB962C8B-B14F-4D97-AF65-F5344CB8AC3E}">
        <p14:creationId xmlns:p14="http://schemas.microsoft.com/office/powerpoint/2010/main" val="5628559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72A5D-296C-DAC7-D6CF-3A3BB773D1EA}"/>
              </a:ext>
            </a:extLst>
          </p:cNvPr>
          <p:cNvSpPr>
            <a:spLocks noGrp="1"/>
          </p:cNvSpPr>
          <p:nvPr>
            <p:ph type="title"/>
          </p:nvPr>
        </p:nvSpPr>
        <p:spPr>
          <a:xfrm>
            <a:off x="838200" y="365126"/>
            <a:ext cx="10515600" cy="406152"/>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Workshop Practice</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A41C8DE2-AED2-5454-2D38-682D110ACC12}"/>
              </a:ext>
            </a:extLst>
          </p:cNvPr>
          <p:cNvSpPr>
            <a:spLocks noGrp="1"/>
          </p:cNvSpPr>
          <p:nvPr>
            <p:ph idx="1"/>
          </p:nvPr>
        </p:nvSpPr>
        <p:spPr>
          <a:xfrm>
            <a:off x="838200" y="890546"/>
            <a:ext cx="10515600" cy="5286417"/>
          </a:xfrm>
        </p:spPr>
        <p:txBody>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Familiarize  with safety norms </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Handle appropriate hand tool, cutting tool and machine tools to </a:t>
            </a:r>
            <a:r>
              <a:rPr lang="en-US" dirty="0">
                <a:solidFill>
                  <a:srgbClr val="1C1C1C"/>
                </a:solidFill>
                <a:latin typeface="Poppins" panose="00000500000000000000" pitchFamily="2" charset="0"/>
              </a:rPr>
              <a:t>fabricate</a:t>
            </a:r>
            <a:r>
              <a:rPr lang="en-US" b="0" i="0" dirty="0">
                <a:solidFill>
                  <a:srgbClr val="1C1C1C"/>
                </a:solidFill>
                <a:effectLst/>
                <a:latin typeface="Poppins" panose="00000500000000000000" pitchFamily="2" charset="0"/>
              </a:rPr>
              <a:t> a job.</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Understand the construction, working and functions of machine tools and their parts.</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Know simple operations (Turning and Facing) on a centre lathe.</a:t>
            </a:r>
          </a:p>
          <a:p>
            <a:endParaRPr lang="en-IN" dirty="0"/>
          </a:p>
        </p:txBody>
      </p:sp>
      <p:sp>
        <p:nvSpPr>
          <p:cNvPr id="5" name="Rectangle 4">
            <a:extLst>
              <a:ext uri="{FF2B5EF4-FFF2-40B4-BE49-F238E27FC236}">
                <a16:creationId xmlns:a16="http://schemas.microsoft.com/office/drawing/2014/main" id="{08824E59-AB30-D398-9D61-AFB298D7AFED}"/>
              </a:ext>
            </a:extLst>
          </p:cNvPr>
          <p:cNvSpPr/>
          <p:nvPr/>
        </p:nvSpPr>
        <p:spPr>
          <a:xfrm>
            <a:off x="268941" y="365126"/>
            <a:ext cx="11770659" cy="5811837"/>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 name="Slide Number Placeholder 3">
            <a:extLst>
              <a:ext uri="{FF2B5EF4-FFF2-40B4-BE49-F238E27FC236}">
                <a16:creationId xmlns:a16="http://schemas.microsoft.com/office/drawing/2014/main" id="{AFDC4E57-4F32-FE9A-CC3A-2D5B7FEE8C4F}"/>
              </a:ext>
            </a:extLst>
          </p:cNvPr>
          <p:cNvSpPr>
            <a:spLocks noGrp="1"/>
          </p:cNvSpPr>
          <p:nvPr>
            <p:ph type="sldNum" sz="quarter" idx="12"/>
          </p:nvPr>
        </p:nvSpPr>
        <p:spPr/>
        <p:txBody>
          <a:bodyPr/>
          <a:lstStyle/>
          <a:p>
            <a:fld id="{C0041913-417C-4947-AEEE-BE267EDF8029}" type="slidenum">
              <a:rPr lang="en-IN" smtClean="0"/>
              <a:t>36</a:t>
            </a:fld>
            <a:endParaRPr lang="en-IN" dirty="0"/>
          </a:p>
        </p:txBody>
      </p:sp>
    </p:spTree>
    <p:extLst>
      <p:ext uri="{BB962C8B-B14F-4D97-AF65-F5344CB8AC3E}">
        <p14:creationId xmlns:p14="http://schemas.microsoft.com/office/powerpoint/2010/main" val="19654487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3F941-73D8-CCA1-8CB4-1C85C1E808BF}"/>
              </a:ext>
            </a:extLst>
          </p:cNvPr>
          <p:cNvSpPr>
            <a:spLocks noGrp="1"/>
          </p:cNvSpPr>
          <p:nvPr>
            <p:ph type="title"/>
          </p:nvPr>
        </p:nvSpPr>
        <p:spPr>
          <a:xfrm>
            <a:off x="838200" y="420785"/>
            <a:ext cx="10515600" cy="445908"/>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Project Based Learning</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7B179759-F608-1DA2-048D-A963609D48BB}"/>
              </a:ext>
            </a:extLst>
          </p:cNvPr>
          <p:cNvSpPr>
            <a:spLocks noGrp="1"/>
          </p:cNvSpPr>
          <p:nvPr>
            <p:ph idx="1"/>
          </p:nvPr>
        </p:nvSpPr>
        <p:spPr>
          <a:xfrm>
            <a:off x="838200" y="1033670"/>
            <a:ext cx="10515600" cy="5143293"/>
          </a:xfrm>
        </p:spPr>
        <p:txBody>
          <a:bodyPr>
            <a:normAutofit lnSpcReduction="10000"/>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Identify real-life-like problems </a:t>
            </a:r>
            <a:r>
              <a:rPr lang="en-US" dirty="0">
                <a:solidFill>
                  <a:srgbClr val="1C1C1C"/>
                </a:solidFill>
                <a:latin typeface="Poppins" panose="00000500000000000000" pitchFamily="2" charset="0"/>
              </a:rPr>
              <a:t>by exploring sources; focus on </a:t>
            </a:r>
            <a:r>
              <a:rPr lang="en-US" b="0" i="0" dirty="0">
                <a:solidFill>
                  <a:srgbClr val="1C1C1C"/>
                </a:solidFill>
                <a:effectLst/>
                <a:latin typeface="Poppins" panose="00000500000000000000" pitchFamily="2" charset="0"/>
              </a:rPr>
              <a:t>societal needs.</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Analyse the identified problem </a:t>
            </a:r>
            <a:r>
              <a:rPr lang="en-US" dirty="0">
                <a:solidFill>
                  <a:srgbClr val="1C1C1C"/>
                </a:solidFill>
                <a:latin typeface="Poppins" panose="00000500000000000000" pitchFamily="2" charset="0"/>
              </a:rPr>
              <a:t>in </a:t>
            </a:r>
            <a:r>
              <a:rPr lang="en-US" b="0" i="0" dirty="0">
                <a:solidFill>
                  <a:srgbClr val="1C1C1C"/>
                </a:solidFill>
                <a:effectLst/>
                <a:latin typeface="Poppins" panose="00000500000000000000" pitchFamily="2" charset="0"/>
              </a:rPr>
              <a:t>technology perspective – design, improvement</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Propose suitable solution using knowledge of engineering </a:t>
            </a:r>
            <a:r>
              <a:rPr lang="en-US" dirty="0">
                <a:solidFill>
                  <a:srgbClr val="1C1C1C"/>
                </a:solidFill>
                <a:latin typeface="Poppins" panose="00000500000000000000" pitchFamily="2" charset="0"/>
              </a:rPr>
              <a:t>and </a:t>
            </a:r>
            <a:r>
              <a:rPr lang="en-US" b="0" i="0" dirty="0">
                <a:solidFill>
                  <a:srgbClr val="1C1C1C"/>
                </a:solidFill>
                <a:effectLst/>
                <a:latin typeface="Poppins" panose="00000500000000000000" pitchFamily="2" charset="0"/>
              </a:rPr>
              <a:t>modern tools.</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a:t>
            </a:r>
            <a:r>
              <a:rPr lang="en-US" dirty="0">
                <a:solidFill>
                  <a:srgbClr val="1C1C1C"/>
                </a:solidFill>
                <a:latin typeface="Poppins" panose="00000500000000000000" pitchFamily="2" charset="0"/>
              </a:rPr>
              <a:t>D</a:t>
            </a:r>
            <a:r>
              <a:rPr lang="en-US" b="0" i="0" dirty="0">
                <a:solidFill>
                  <a:srgbClr val="1C1C1C"/>
                </a:solidFill>
                <a:effectLst/>
                <a:latin typeface="Poppins" panose="00000500000000000000" pitchFamily="2" charset="0"/>
              </a:rPr>
              <a:t>emonstrate solution and present in written/Oral form.</a:t>
            </a:r>
          </a:p>
          <a:p>
            <a:pPr algn="l" fontAlgn="t"/>
            <a:r>
              <a:rPr lang="en-US" b="1" i="0" dirty="0">
                <a:solidFill>
                  <a:srgbClr val="1C1C1C"/>
                </a:solidFill>
                <a:effectLst/>
                <a:latin typeface="Poppins" panose="00000500000000000000" pitchFamily="2" charset="0"/>
              </a:rPr>
              <a:t>CO5</a:t>
            </a:r>
            <a:r>
              <a:rPr lang="en-US" b="0" i="0" dirty="0">
                <a:solidFill>
                  <a:srgbClr val="1C1C1C"/>
                </a:solidFill>
                <a:effectLst/>
                <a:latin typeface="Poppins" panose="00000500000000000000" pitchFamily="2" charset="0"/>
              </a:rPr>
              <a:t>: Develop ability to work as an individual and as a team member.</a:t>
            </a:r>
          </a:p>
          <a:p>
            <a:pPr algn="l" fontAlgn="t"/>
            <a:r>
              <a:rPr lang="en-US" b="1" i="0" dirty="0">
                <a:solidFill>
                  <a:srgbClr val="1C1C1C"/>
                </a:solidFill>
                <a:effectLst/>
                <a:latin typeface="Poppins" panose="00000500000000000000" pitchFamily="2" charset="0"/>
              </a:rPr>
              <a:t>CO6</a:t>
            </a:r>
            <a:r>
              <a:rPr lang="en-US" b="0" i="0" dirty="0">
                <a:solidFill>
                  <a:srgbClr val="1C1C1C"/>
                </a:solidFill>
                <a:effectLst/>
                <a:latin typeface="Poppins" panose="00000500000000000000" pitchFamily="2" charset="0"/>
              </a:rPr>
              <a:t>: Inculcate attitude of individual and team work for lifelong learning.</a:t>
            </a:r>
          </a:p>
          <a:p>
            <a:endParaRPr lang="en-IN" dirty="0"/>
          </a:p>
        </p:txBody>
      </p:sp>
      <p:sp>
        <p:nvSpPr>
          <p:cNvPr id="4" name="Rectangle 3">
            <a:extLst>
              <a:ext uri="{FF2B5EF4-FFF2-40B4-BE49-F238E27FC236}">
                <a16:creationId xmlns:a16="http://schemas.microsoft.com/office/drawing/2014/main" id="{9F696F00-7D49-8886-C43F-6A7904CEBF4F}"/>
              </a:ext>
            </a:extLst>
          </p:cNvPr>
          <p:cNvSpPr/>
          <p:nvPr/>
        </p:nvSpPr>
        <p:spPr>
          <a:xfrm>
            <a:off x="555812" y="322729"/>
            <a:ext cx="11376212" cy="625736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48B2F981-ED51-DFDE-F69E-2F254B29D4A4}"/>
              </a:ext>
            </a:extLst>
          </p:cNvPr>
          <p:cNvSpPr>
            <a:spLocks noGrp="1"/>
          </p:cNvSpPr>
          <p:nvPr>
            <p:ph type="sldNum" sz="quarter" idx="12"/>
          </p:nvPr>
        </p:nvSpPr>
        <p:spPr/>
        <p:txBody>
          <a:bodyPr/>
          <a:lstStyle/>
          <a:p>
            <a:fld id="{C0041913-417C-4947-AEEE-BE267EDF8029}" type="slidenum">
              <a:rPr lang="en-IN" smtClean="0"/>
              <a:t>37</a:t>
            </a:fld>
            <a:endParaRPr lang="en-IN" dirty="0"/>
          </a:p>
        </p:txBody>
      </p:sp>
    </p:spTree>
    <p:extLst>
      <p:ext uri="{BB962C8B-B14F-4D97-AF65-F5344CB8AC3E}">
        <p14:creationId xmlns:p14="http://schemas.microsoft.com/office/powerpoint/2010/main" val="41332908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3A00E-E3A0-7B05-811D-4A30C948608A}"/>
              </a:ext>
            </a:extLst>
          </p:cNvPr>
          <p:cNvSpPr>
            <a:spLocks noGrp="1"/>
          </p:cNvSpPr>
          <p:nvPr>
            <p:ph type="title"/>
          </p:nvPr>
        </p:nvSpPr>
        <p:spPr>
          <a:xfrm>
            <a:off x="838200" y="365126"/>
            <a:ext cx="10515600" cy="315912"/>
          </a:xfrm>
        </p:spPr>
        <p:txBody>
          <a:bodyPr>
            <a:normAutofit fontScale="90000"/>
          </a:bodyPr>
          <a:lstStyle/>
          <a:p>
            <a:br>
              <a:rPr lang="en-US" sz="2200" b="1" i="0" dirty="0">
                <a:solidFill>
                  <a:srgbClr val="1C1C1C"/>
                </a:solidFill>
                <a:effectLst/>
                <a:latin typeface="Poppins" panose="00000500000000000000" pitchFamily="2" charset="0"/>
              </a:rPr>
            </a:br>
            <a:br>
              <a:rPr lang="en-US" sz="2200" b="1" i="0" dirty="0">
                <a:solidFill>
                  <a:srgbClr val="1C1C1C"/>
                </a:solidFill>
                <a:effectLst/>
                <a:latin typeface="Poppins" panose="00000500000000000000" pitchFamily="2" charset="0"/>
              </a:rPr>
            </a:br>
            <a:r>
              <a:rPr lang="en-US" sz="2200" b="1" i="0" dirty="0">
                <a:solidFill>
                  <a:srgbClr val="1C1C1C"/>
                </a:solidFill>
                <a:effectLst/>
                <a:latin typeface="Poppins" panose="00000500000000000000" pitchFamily="2" charset="0"/>
              </a:rPr>
              <a:t>		Systems In Mechanical Engineering </a:t>
            </a:r>
            <a:br>
              <a:rPr lang="en-US" b="0" i="0" dirty="0">
                <a:solidFill>
                  <a:srgbClr val="1C1C1C"/>
                </a:solidFill>
                <a:effectLst/>
                <a:latin typeface="Poppins" panose="00000500000000000000" pitchFamily="2" charset="0"/>
              </a:rPr>
            </a:br>
            <a:endParaRPr lang="en-IN" dirty="0"/>
          </a:p>
        </p:txBody>
      </p:sp>
      <p:sp>
        <p:nvSpPr>
          <p:cNvPr id="3" name="Content Placeholder 2">
            <a:extLst>
              <a:ext uri="{FF2B5EF4-FFF2-40B4-BE49-F238E27FC236}">
                <a16:creationId xmlns:a16="http://schemas.microsoft.com/office/drawing/2014/main" id="{5A7075FC-1F93-E0C2-1EE1-A98BB1F21AE6}"/>
              </a:ext>
            </a:extLst>
          </p:cNvPr>
          <p:cNvSpPr>
            <a:spLocks noGrp="1"/>
          </p:cNvSpPr>
          <p:nvPr>
            <p:ph idx="1"/>
          </p:nvPr>
        </p:nvSpPr>
        <p:spPr>
          <a:xfrm>
            <a:off x="838200" y="842838"/>
            <a:ext cx="10515600" cy="5334125"/>
          </a:xfrm>
        </p:spPr>
        <p:txBody>
          <a:bodyPr>
            <a:normAutofit lnSpcReduction="10000"/>
          </a:bodyPr>
          <a:lstStyle/>
          <a:p>
            <a:pPr algn="l" fontAlgn="t"/>
            <a:r>
              <a:rPr lang="en-US" b="1" i="0" dirty="0">
                <a:solidFill>
                  <a:srgbClr val="1C1C1C"/>
                </a:solidFill>
                <a:effectLst/>
                <a:latin typeface="Poppins" panose="00000500000000000000" pitchFamily="2" charset="0"/>
              </a:rPr>
              <a:t>CO1</a:t>
            </a:r>
            <a:r>
              <a:rPr lang="en-US" b="0" i="0" dirty="0">
                <a:solidFill>
                  <a:srgbClr val="1C1C1C"/>
                </a:solidFill>
                <a:effectLst/>
                <a:latin typeface="Poppins" panose="00000500000000000000" pitchFamily="2" charset="0"/>
              </a:rPr>
              <a:t>: Describe and compare the conversion of energy from renewable and non-renewable energy sources.</a:t>
            </a:r>
          </a:p>
          <a:p>
            <a:pPr algn="l" fontAlgn="t"/>
            <a:r>
              <a:rPr lang="en-US" b="1" i="0" dirty="0">
                <a:solidFill>
                  <a:srgbClr val="1C1C1C"/>
                </a:solidFill>
                <a:effectLst/>
                <a:latin typeface="Poppins" panose="00000500000000000000" pitchFamily="2" charset="0"/>
              </a:rPr>
              <a:t>CO2</a:t>
            </a:r>
            <a:r>
              <a:rPr lang="en-US" b="0" i="0" dirty="0">
                <a:solidFill>
                  <a:srgbClr val="1C1C1C"/>
                </a:solidFill>
                <a:effectLst/>
                <a:latin typeface="Poppins" panose="00000500000000000000" pitchFamily="2" charset="0"/>
              </a:rPr>
              <a:t>: Explain basic laws of thermodynamics, heat transfer and their applications.</a:t>
            </a:r>
          </a:p>
          <a:p>
            <a:pPr algn="l" fontAlgn="t"/>
            <a:r>
              <a:rPr lang="en-US" b="1" i="0" dirty="0">
                <a:solidFill>
                  <a:srgbClr val="1C1C1C"/>
                </a:solidFill>
                <a:effectLst/>
                <a:latin typeface="Poppins" panose="00000500000000000000" pitchFamily="2" charset="0"/>
              </a:rPr>
              <a:t>CO3</a:t>
            </a:r>
            <a:r>
              <a:rPr lang="en-US" b="0" i="0" dirty="0">
                <a:solidFill>
                  <a:srgbClr val="1C1C1C"/>
                </a:solidFill>
                <a:effectLst/>
                <a:latin typeface="Poppins" panose="00000500000000000000" pitchFamily="2" charset="0"/>
              </a:rPr>
              <a:t>: List the types of road vehicles and their specifications.</a:t>
            </a:r>
          </a:p>
          <a:p>
            <a:pPr algn="l" fontAlgn="t"/>
            <a:r>
              <a:rPr lang="en-US" b="1" i="0" dirty="0">
                <a:solidFill>
                  <a:srgbClr val="1C1C1C"/>
                </a:solidFill>
                <a:effectLst/>
                <a:latin typeface="Poppins" panose="00000500000000000000" pitchFamily="2" charset="0"/>
              </a:rPr>
              <a:t>CO4</a:t>
            </a:r>
            <a:r>
              <a:rPr lang="en-US" b="0" i="0" dirty="0">
                <a:solidFill>
                  <a:srgbClr val="1C1C1C"/>
                </a:solidFill>
                <a:effectLst/>
                <a:latin typeface="Poppins" panose="00000500000000000000" pitchFamily="2" charset="0"/>
              </a:rPr>
              <a:t>: Illustrate various basic parts and transmission system of a road(surface) vehicle.</a:t>
            </a:r>
          </a:p>
          <a:p>
            <a:pPr algn="l" fontAlgn="t"/>
            <a:r>
              <a:rPr lang="en-US" b="1" i="0" dirty="0">
                <a:solidFill>
                  <a:srgbClr val="1C1C1C"/>
                </a:solidFill>
                <a:effectLst/>
                <a:latin typeface="Poppins" panose="00000500000000000000" pitchFamily="2" charset="0"/>
              </a:rPr>
              <a:t>CO5</a:t>
            </a:r>
            <a:r>
              <a:rPr lang="en-US" b="0" i="0" dirty="0">
                <a:solidFill>
                  <a:srgbClr val="1C1C1C"/>
                </a:solidFill>
                <a:effectLst/>
                <a:latin typeface="Poppins" panose="00000500000000000000" pitchFamily="2" charset="0"/>
              </a:rPr>
              <a:t>: Discuss several manufacturing processes and identify </a:t>
            </a:r>
            <a:r>
              <a:rPr lang="en-US" dirty="0">
                <a:solidFill>
                  <a:srgbClr val="1C1C1C"/>
                </a:solidFill>
                <a:latin typeface="Poppins" panose="00000500000000000000" pitchFamily="2" charset="0"/>
              </a:rPr>
              <a:t>their </a:t>
            </a:r>
            <a:r>
              <a:rPr lang="en-US" b="0" i="0" dirty="0">
                <a:solidFill>
                  <a:srgbClr val="1C1C1C"/>
                </a:solidFill>
                <a:effectLst/>
                <a:latin typeface="Poppins" panose="00000500000000000000" pitchFamily="2" charset="0"/>
              </a:rPr>
              <a:t>suitability for  requirements.</a:t>
            </a:r>
          </a:p>
          <a:p>
            <a:pPr algn="l" fontAlgn="t"/>
            <a:r>
              <a:rPr lang="en-US" b="1" i="0" dirty="0">
                <a:solidFill>
                  <a:srgbClr val="1C1C1C"/>
                </a:solidFill>
                <a:effectLst/>
                <a:latin typeface="Poppins" panose="00000500000000000000" pitchFamily="2" charset="0"/>
              </a:rPr>
              <a:t>CO6</a:t>
            </a:r>
            <a:r>
              <a:rPr lang="en-US" b="0" i="0" dirty="0">
                <a:solidFill>
                  <a:srgbClr val="1C1C1C"/>
                </a:solidFill>
                <a:effectLst/>
                <a:latin typeface="Poppins" panose="00000500000000000000" pitchFamily="2" charset="0"/>
              </a:rPr>
              <a:t>: Study various types of mechanisms and </a:t>
            </a:r>
            <a:r>
              <a:rPr lang="en-US" dirty="0">
                <a:solidFill>
                  <a:srgbClr val="1C1C1C"/>
                </a:solidFill>
                <a:latin typeface="Poppins" panose="00000500000000000000" pitchFamily="2" charset="0"/>
              </a:rPr>
              <a:t>their</a:t>
            </a:r>
            <a:r>
              <a:rPr lang="en-US" b="0" i="0" dirty="0">
                <a:solidFill>
                  <a:srgbClr val="1C1C1C"/>
                </a:solidFill>
                <a:effectLst/>
                <a:latin typeface="Poppins" panose="00000500000000000000" pitchFamily="2" charset="0"/>
              </a:rPr>
              <a:t> application.</a:t>
            </a:r>
          </a:p>
          <a:p>
            <a:endParaRPr lang="en-IN" dirty="0"/>
          </a:p>
        </p:txBody>
      </p:sp>
      <p:sp>
        <p:nvSpPr>
          <p:cNvPr id="4" name="Rectangle 3">
            <a:extLst>
              <a:ext uri="{FF2B5EF4-FFF2-40B4-BE49-F238E27FC236}">
                <a16:creationId xmlns:a16="http://schemas.microsoft.com/office/drawing/2014/main" id="{5AF2FEDA-03B0-FEF4-37AD-C0BDD4FFAE7F}"/>
              </a:ext>
            </a:extLst>
          </p:cNvPr>
          <p:cNvSpPr/>
          <p:nvPr/>
        </p:nvSpPr>
        <p:spPr>
          <a:xfrm>
            <a:off x="421340" y="179294"/>
            <a:ext cx="10573871" cy="6313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1CDD6D6E-F2CF-E4FA-FD3D-15437904F263}"/>
              </a:ext>
            </a:extLst>
          </p:cNvPr>
          <p:cNvSpPr>
            <a:spLocks noGrp="1"/>
          </p:cNvSpPr>
          <p:nvPr>
            <p:ph type="sldNum" sz="quarter" idx="12"/>
          </p:nvPr>
        </p:nvSpPr>
        <p:spPr/>
        <p:txBody>
          <a:bodyPr/>
          <a:lstStyle/>
          <a:p>
            <a:fld id="{C0041913-417C-4947-AEEE-BE267EDF8029}" type="slidenum">
              <a:rPr lang="en-IN" smtClean="0"/>
              <a:t>38</a:t>
            </a:fld>
            <a:endParaRPr lang="en-IN" dirty="0"/>
          </a:p>
        </p:txBody>
      </p:sp>
    </p:spTree>
    <p:extLst>
      <p:ext uri="{BB962C8B-B14F-4D97-AF65-F5344CB8AC3E}">
        <p14:creationId xmlns:p14="http://schemas.microsoft.com/office/powerpoint/2010/main" val="25913365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7114C-50C2-4BA6-9827-9286C5ED79D9}"/>
              </a:ext>
            </a:extLst>
          </p:cNvPr>
          <p:cNvSpPr>
            <a:spLocks noGrp="1"/>
          </p:cNvSpPr>
          <p:nvPr>
            <p:ph type="title"/>
          </p:nvPr>
        </p:nvSpPr>
        <p:spPr>
          <a:xfrm>
            <a:off x="838200" y="365126"/>
            <a:ext cx="10515600" cy="446244"/>
          </a:xfrm>
        </p:spPr>
        <p:txBody>
          <a:bodyPr>
            <a:normAutofit fontScale="90000"/>
          </a:bodyPr>
          <a:lstStyle/>
          <a:p>
            <a:r>
              <a:rPr lang="en-US" dirty="0"/>
              <a:t>				Writing COs</a:t>
            </a:r>
            <a:endParaRPr lang="en-IN" dirty="0"/>
          </a:p>
        </p:txBody>
      </p:sp>
      <p:sp>
        <p:nvSpPr>
          <p:cNvPr id="3" name="Content Placeholder 2">
            <a:extLst>
              <a:ext uri="{FF2B5EF4-FFF2-40B4-BE49-F238E27FC236}">
                <a16:creationId xmlns:a16="http://schemas.microsoft.com/office/drawing/2014/main" id="{3DDEF246-727E-43F7-AB96-11DE4212164F}"/>
              </a:ext>
            </a:extLst>
          </p:cNvPr>
          <p:cNvSpPr>
            <a:spLocks noGrp="1"/>
          </p:cNvSpPr>
          <p:nvPr>
            <p:ph idx="1"/>
          </p:nvPr>
        </p:nvSpPr>
        <p:spPr>
          <a:xfrm>
            <a:off x="838200" y="1043189"/>
            <a:ext cx="10515600" cy="5133774"/>
          </a:xfrm>
        </p:spPr>
        <p:txBody>
          <a:bodyPr>
            <a:normAutofit lnSpcReduction="10000"/>
          </a:bodyPr>
          <a:lstStyle/>
          <a:p>
            <a:pPr marL="0" indent="0">
              <a:buNone/>
            </a:pPr>
            <a:r>
              <a:rPr lang="en-US" dirty="0"/>
              <a:t>Blooms’ Taxonomy levels – </a:t>
            </a:r>
          </a:p>
          <a:p>
            <a:r>
              <a:rPr lang="en-US" dirty="0"/>
              <a:t>connects to learning required to answer questions in Exams.</a:t>
            </a:r>
          </a:p>
          <a:p>
            <a:r>
              <a:rPr lang="en-US" sz="2600" i="0" dirty="0">
                <a:solidFill>
                  <a:srgbClr val="222222"/>
                </a:solidFill>
                <a:effectLst/>
                <a:latin typeface="arial" panose="020B0604020202020204" pitchFamily="34" charset="0"/>
              </a:rPr>
              <a:t>Bloom's Taxonomy </a:t>
            </a:r>
            <a:r>
              <a:rPr lang="en-US" sz="2600" b="0" i="0" dirty="0">
                <a:solidFill>
                  <a:srgbClr val="222222"/>
                </a:solidFill>
                <a:effectLst/>
                <a:latin typeface="arial" panose="020B0604020202020204" pitchFamily="34" charset="0"/>
              </a:rPr>
              <a:t>is </a:t>
            </a:r>
            <a:r>
              <a:rPr lang="en-US" sz="2600" dirty="0">
                <a:solidFill>
                  <a:srgbClr val="222222"/>
                </a:solidFill>
                <a:latin typeface="arial" panose="020B0604020202020204" pitchFamily="34" charset="0"/>
              </a:rPr>
              <a:t>widely </a:t>
            </a:r>
            <a:r>
              <a:rPr lang="en-US" sz="2600" b="0" i="0" dirty="0">
                <a:solidFill>
                  <a:srgbClr val="222222"/>
                </a:solidFill>
                <a:effectLst/>
                <a:latin typeface="arial" panose="020B0604020202020204" pitchFamily="34" charset="0"/>
              </a:rPr>
              <a:t>used in education to take students beyond simple memorization.</a:t>
            </a:r>
            <a:endParaRPr lang="en-US" sz="2600" dirty="0"/>
          </a:p>
          <a:p>
            <a:pPr marL="514350" indent="-514350">
              <a:buFont typeface="+mj-lt"/>
              <a:buAutoNum type="arabicPeriod"/>
            </a:pPr>
            <a:r>
              <a:rPr lang="en-US" dirty="0"/>
              <a:t>Knowledge/remembering (recall)</a:t>
            </a:r>
          </a:p>
          <a:p>
            <a:pPr marL="514350" indent="-514350">
              <a:buFont typeface="+mj-lt"/>
              <a:buAutoNum type="arabicPeriod"/>
            </a:pPr>
            <a:r>
              <a:rPr lang="en-US" dirty="0"/>
              <a:t>Comprehension/understanding.</a:t>
            </a:r>
          </a:p>
          <a:p>
            <a:pPr marL="514350" indent="-514350">
              <a:buFont typeface="+mj-lt"/>
              <a:buAutoNum type="arabicPeriod"/>
            </a:pPr>
            <a:r>
              <a:rPr lang="en-US" dirty="0"/>
              <a:t>Application/applying.</a:t>
            </a:r>
          </a:p>
          <a:p>
            <a:pPr marL="514350" indent="-514350">
              <a:buFont typeface="+mj-lt"/>
              <a:buAutoNum type="arabicPeriod"/>
            </a:pPr>
            <a:r>
              <a:rPr lang="en-US" dirty="0"/>
              <a:t>Analysis/analyzing.</a:t>
            </a:r>
          </a:p>
          <a:p>
            <a:pPr marL="514350" indent="-514350">
              <a:buFont typeface="+mj-lt"/>
              <a:buAutoNum type="arabicPeriod"/>
            </a:pPr>
            <a:r>
              <a:rPr lang="en-US" dirty="0"/>
              <a:t>Evaluation/evaluating.</a:t>
            </a:r>
          </a:p>
          <a:p>
            <a:pPr marL="514350" indent="-514350">
              <a:buFont typeface="+mj-lt"/>
              <a:buAutoNum type="arabicPeriod"/>
            </a:pPr>
            <a:r>
              <a:rPr lang="en-US" dirty="0"/>
              <a:t>Synthesis/creating.</a:t>
            </a:r>
          </a:p>
          <a:p>
            <a:pPr marL="0" indent="0">
              <a:buNone/>
            </a:pPr>
            <a:r>
              <a:rPr lang="en-US" dirty="0"/>
              <a:t>Attaining POs requires reaching level 6 in assessment in the curriculum</a:t>
            </a:r>
          </a:p>
          <a:p>
            <a:pPr marL="0" indent="0">
              <a:buNone/>
            </a:pPr>
            <a:endParaRPr lang="en-US" dirty="0"/>
          </a:p>
          <a:p>
            <a:endParaRPr lang="en-IN" dirty="0"/>
          </a:p>
        </p:txBody>
      </p:sp>
      <p:sp>
        <p:nvSpPr>
          <p:cNvPr id="4" name="Rectangle 3">
            <a:extLst>
              <a:ext uri="{FF2B5EF4-FFF2-40B4-BE49-F238E27FC236}">
                <a16:creationId xmlns:a16="http://schemas.microsoft.com/office/drawing/2014/main" id="{68D12229-DCEC-4AED-9EFE-DE3084F54045}"/>
              </a:ext>
            </a:extLst>
          </p:cNvPr>
          <p:cNvSpPr/>
          <p:nvPr/>
        </p:nvSpPr>
        <p:spPr>
          <a:xfrm>
            <a:off x="617838" y="280086"/>
            <a:ext cx="10659762" cy="600538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Slide Number Placeholder 4">
            <a:extLst>
              <a:ext uri="{FF2B5EF4-FFF2-40B4-BE49-F238E27FC236}">
                <a16:creationId xmlns:a16="http://schemas.microsoft.com/office/drawing/2014/main" id="{6CE19D6F-A059-4250-B808-2736AFF6B0C5}"/>
              </a:ext>
            </a:extLst>
          </p:cNvPr>
          <p:cNvSpPr>
            <a:spLocks noGrp="1"/>
          </p:cNvSpPr>
          <p:nvPr>
            <p:ph type="sldNum" sz="quarter" idx="12"/>
          </p:nvPr>
        </p:nvSpPr>
        <p:spPr/>
        <p:txBody>
          <a:bodyPr/>
          <a:lstStyle/>
          <a:p>
            <a:fld id="{71EC9CE2-5AEF-428F-9B76-4FE97200EC74}" type="slidenum">
              <a:rPr lang="en-IN" smtClean="0"/>
              <a:t>39</a:t>
            </a:fld>
            <a:endParaRPr lang="en-IN" dirty="0"/>
          </a:p>
        </p:txBody>
      </p:sp>
    </p:spTree>
    <p:extLst>
      <p:ext uri="{BB962C8B-B14F-4D97-AF65-F5344CB8AC3E}">
        <p14:creationId xmlns:p14="http://schemas.microsoft.com/office/powerpoint/2010/main" val="236881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594AE-23DC-0D35-C3F1-5FC6C614A3BF}"/>
              </a:ext>
            </a:extLst>
          </p:cNvPr>
          <p:cNvSpPr>
            <a:spLocks noGrp="1"/>
          </p:cNvSpPr>
          <p:nvPr>
            <p:ph type="title"/>
          </p:nvPr>
        </p:nvSpPr>
        <p:spPr>
          <a:xfrm>
            <a:off x="838200" y="365126"/>
            <a:ext cx="10515600" cy="598702"/>
          </a:xfrm>
        </p:spPr>
        <p:txBody>
          <a:bodyPr>
            <a:normAutofit fontScale="90000"/>
          </a:bodyPr>
          <a:lstStyle/>
          <a:p>
            <a:pPr algn="ctr"/>
            <a:r>
              <a:rPr lang="en-IN" dirty="0"/>
              <a:t>What is Quality</a:t>
            </a:r>
          </a:p>
        </p:txBody>
      </p:sp>
      <p:sp>
        <p:nvSpPr>
          <p:cNvPr id="3" name="Content Placeholder 2">
            <a:extLst>
              <a:ext uri="{FF2B5EF4-FFF2-40B4-BE49-F238E27FC236}">
                <a16:creationId xmlns:a16="http://schemas.microsoft.com/office/drawing/2014/main" id="{C2EA128E-EE4E-37CE-EA3B-73D4E25412D2}"/>
              </a:ext>
            </a:extLst>
          </p:cNvPr>
          <p:cNvSpPr>
            <a:spLocks noGrp="1"/>
          </p:cNvSpPr>
          <p:nvPr>
            <p:ph idx="1"/>
          </p:nvPr>
        </p:nvSpPr>
        <p:spPr>
          <a:xfrm>
            <a:off x="838200" y="1062681"/>
            <a:ext cx="10515600" cy="5114282"/>
          </a:xfrm>
        </p:spPr>
        <p:txBody>
          <a:bodyPr>
            <a:normAutofit fontScale="92500" lnSpcReduction="10000"/>
          </a:bodyPr>
          <a:lstStyle/>
          <a:p>
            <a:pPr>
              <a:lnSpc>
                <a:spcPct val="107000"/>
              </a:lnSpc>
              <a:spcAft>
                <a:spcPts val="800"/>
              </a:spcAft>
            </a:pPr>
            <a:r>
              <a:rPr lang="en-IN" b="1" dirty="0">
                <a:effectLst/>
                <a:latin typeface="Calibri Light" panose="020F0302020204030204" pitchFamily="34" charset="0"/>
                <a:ea typeface="Calibri Light" panose="020F0302020204030204" pitchFamily="34" charset="0"/>
                <a:cs typeface="Calibri Light" panose="020F0302020204030204" pitchFamily="34" charset="0"/>
              </a:rPr>
              <a:t>Quality </a:t>
            </a:r>
            <a:r>
              <a:rPr lang="en-IN" b="1" dirty="0">
                <a:solidFill>
                  <a:srgbClr val="C00000"/>
                </a:solidFill>
                <a:effectLst/>
                <a:latin typeface="Calibri Light" panose="020F0302020204030204" pitchFamily="34" charset="0"/>
                <a:ea typeface="Calibri Light" panose="020F0302020204030204" pitchFamily="34" charset="0"/>
                <a:cs typeface="Calibri Light" panose="020F0302020204030204" pitchFamily="34" charset="0"/>
              </a:rPr>
              <a:t>–  </a:t>
            </a:r>
            <a:r>
              <a:rPr lang="en-IN" b="1" dirty="0">
                <a:solidFill>
                  <a:srgbClr val="C00000"/>
                </a:solidFill>
                <a:effectLst/>
                <a:ea typeface="Calibri Light" panose="020F0302020204030204" pitchFamily="34" charset="0"/>
                <a:cs typeface="Calibri Light" panose="020F0302020204030204" pitchFamily="34" charset="0"/>
              </a:rPr>
              <a:t>numbers in [] denote the criteria in SAR</a:t>
            </a:r>
          </a:p>
          <a:p>
            <a:pPr lvl="1">
              <a:lnSpc>
                <a:spcPct val="107000"/>
              </a:lnSpc>
              <a:buSzPts val="1200"/>
              <a:buFont typeface="Wingdings" panose="05000000000000000000" pitchFamily="2" charset="2"/>
              <a:buChar char="§"/>
            </a:pPr>
            <a:r>
              <a:rPr lang="en-IN" sz="2800" b="1" dirty="0">
                <a:effectLst/>
                <a:latin typeface="Calibri Light" panose="020F0302020204030204" pitchFamily="34" charset="0"/>
                <a:ea typeface="Calibri Light" panose="020F0302020204030204" pitchFamily="34" charset="0"/>
                <a:cs typeface="Calibri Light" panose="020F0302020204030204" pitchFamily="34" charset="0"/>
              </a:rPr>
              <a:t>stating what is to be achieved    POs , COs and PO</a:t>
            </a:r>
            <a:r>
              <a:rPr lang="en-IN" sz="2800" b="1" dirty="0">
                <a:effectLst/>
                <a:latin typeface="Calibri Light" panose="020F0302020204030204" pitchFamily="34" charset="0"/>
                <a:ea typeface="Calibri Light" panose="020F0302020204030204" pitchFamily="34" charset="0"/>
                <a:cs typeface="Calibri Light" panose="020F0302020204030204" pitchFamily="34" charset="0"/>
                <a:sym typeface="Wingdings" panose="05000000000000000000" pitchFamily="2" charset="2"/>
              </a:rPr>
              <a:t>CO mapping [</a:t>
            </a:r>
            <a:r>
              <a:rPr lang="en-IN" sz="2800" b="1" dirty="0">
                <a:solidFill>
                  <a:srgbClr val="C00000"/>
                </a:solidFill>
                <a:effectLst/>
                <a:latin typeface="Calibri Light" panose="020F0302020204030204" pitchFamily="34" charset="0"/>
                <a:ea typeface="Calibri Light" panose="020F0302020204030204" pitchFamily="34" charset="0"/>
                <a:cs typeface="Calibri Light" panose="020F0302020204030204" pitchFamily="34" charset="0"/>
                <a:sym typeface="Wingdings" panose="05000000000000000000" pitchFamily="2" charset="2"/>
              </a:rPr>
              <a:t>3</a:t>
            </a:r>
            <a:r>
              <a:rPr lang="en-IN" sz="2800" b="1" dirty="0">
                <a:effectLst/>
                <a:latin typeface="Calibri Light" panose="020F0302020204030204" pitchFamily="34" charset="0"/>
                <a:ea typeface="Calibri Light" panose="020F0302020204030204" pitchFamily="34" charset="0"/>
                <a:cs typeface="Calibri Light" panose="020F0302020204030204" pitchFamily="34" charset="0"/>
                <a:sym typeface="Wingdings" panose="05000000000000000000" pitchFamily="2" charset="2"/>
              </a:rPr>
              <a:t>]</a:t>
            </a:r>
            <a:endParaRPr lang="en-IN" sz="2800" b="1" dirty="0">
              <a:effectLst/>
              <a:latin typeface="Calibri Light" panose="020F0302020204030204" pitchFamily="34" charset="0"/>
              <a:ea typeface="Calibri Light" panose="020F0302020204030204" pitchFamily="34" charset="0"/>
              <a:cs typeface="Calibri Light" panose="020F0302020204030204" pitchFamily="34" charset="0"/>
            </a:endParaRPr>
          </a:p>
          <a:p>
            <a:pPr lvl="1">
              <a:lnSpc>
                <a:spcPct val="107000"/>
              </a:lnSpc>
              <a:buSzPts val="1200"/>
              <a:buFont typeface="Wingdings" panose="05000000000000000000" pitchFamily="2" charset="2"/>
              <a:buChar char="§"/>
            </a:pPr>
            <a:r>
              <a:rPr lang="en-IN" sz="2800" b="1" dirty="0">
                <a:effectLst/>
                <a:latin typeface="Calibri Light" panose="020F0302020204030204" pitchFamily="34" charset="0"/>
                <a:ea typeface="Calibri Light" panose="020F0302020204030204" pitchFamily="34" charset="0"/>
                <a:cs typeface="Calibri Light" panose="020F0302020204030204" pitchFamily="34" charset="0"/>
              </a:rPr>
              <a:t>steps (actions) to do to achieve it  T-L-A </a:t>
            </a:r>
            <a:r>
              <a:rPr lang="en-IN" sz="2800" b="1" dirty="0">
                <a:effectLst/>
                <a:latin typeface="Calibri Light" panose="020F0302020204030204" pitchFamily="34" charset="0"/>
                <a:ea typeface="Calibri Light" panose="020F0302020204030204" pitchFamily="34" charset="0"/>
                <a:cs typeface="Calibri Light" panose="020F0302020204030204" pitchFamily="34" charset="0"/>
                <a:sym typeface="Wingdings" panose="05000000000000000000" pitchFamily="2" charset="2"/>
              </a:rPr>
              <a:t> </a:t>
            </a:r>
            <a:r>
              <a:rPr lang="en-IN" sz="2800" b="1" dirty="0">
                <a:solidFill>
                  <a:srgbClr val="C00000"/>
                </a:solidFill>
                <a:effectLst/>
                <a:ea typeface="Calibri Light" panose="020F0302020204030204" pitchFamily="34" charset="0"/>
                <a:cs typeface="Calibri Light" panose="020F0302020204030204" pitchFamily="34" charset="0"/>
                <a:sym typeface="Wingdings" panose="05000000000000000000" pitchFamily="2" charset="2"/>
              </a:rPr>
              <a:t>constructive alignment </a:t>
            </a:r>
            <a:r>
              <a:rPr lang="en-IN" sz="2800" b="1" dirty="0">
                <a:effectLst/>
                <a:ea typeface="Calibri Light" panose="020F0302020204030204" pitchFamily="34" charset="0"/>
                <a:cs typeface="Calibri Light" panose="020F0302020204030204" pitchFamily="34" charset="0"/>
                <a:sym typeface="Wingdings" panose="05000000000000000000" pitchFamily="2" charset="2"/>
              </a:rPr>
              <a:t>[</a:t>
            </a:r>
            <a:r>
              <a:rPr lang="en-IN" sz="2800" b="1" dirty="0">
                <a:solidFill>
                  <a:srgbClr val="C00000"/>
                </a:solidFill>
                <a:effectLst/>
                <a:ea typeface="Calibri Light" panose="020F0302020204030204" pitchFamily="34" charset="0"/>
                <a:cs typeface="Calibri Light" panose="020F0302020204030204" pitchFamily="34" charset="0"/>
                <a:sym typeface="Wingdings" panose="05000000000000000000" pitchFamily="2" charset="2"/>
              </a:rPr>
              <a:t>2</a:t>
            </a:r>
            <a:r>
              <a:rPr lang="en-IN" sz="2800" b="1" dirty="0">
                <a:effectLst/>
                <a:ea typeface="Calibri Light" panose="020F0302020204030204" pitchFamily="34" charset="0"/>
                <a:cs typeface="Calibri Light" panose="020F0302020204030204" pitchFamily="34" charset="0"/>
                <a:sym typeface="Wingdings" panose="05000000000000000000" pitchFamily="2" charset="2"/>
              </a:rPr>
              <a:t>]</a:t>
            </a:r>
            <a:endParaRPr lang="en-IN" sz="2800" b="1" dirty="0">
              <a:effectLst/>
              <a:ea typeface="Calibri Light" panose="020F0302020204030204" pitchFamily="34" charset="0"/>
              <a:cs typeface="Calibri Light" panose="020F0302020204030204" pitchFamily="34" charset="0"/>
            </a:endParaRPr>
          </a:p>
          <a:p>
            <a:pPr lvl="1">
              <a:lnSpc>
                <a:spcPct val="107000"/>
              </a:lnSpc>
              <a:buSzPts val="1200"/>
              <a:buFont typeface="Wingdings" panose="05000000000000000000" pitchFamily="2" charset="2"/>
              <a:buChar char="§"/>
            </a:pPr>
            <a:r>
              <a:rPr lang="en-IN" sz="2800" b="1" dirty="0">
                <a:effectLst/>
                <a:latin typeface="Calibri Light" panose="020F0302020204030204" pitchFamily="34" charset="0"/>
                <a:ea typeface="Calibri Light" panose="020F0302020204030204" pitchFamily="34" charset="0"/>
                <a:cs typeface="Calibri Light" panose="020F0302020204030204" pitchFamily="34" charset="0"/>
              </a:rPr>
              <a:t>In-course feedback and improvement</a:t>
            </a:r>
          </a:p>
          <a:p>
            <a:pPr lvl="1">
              <a:lnSpc>
                <a:spcPct val="107000"/>
              </a:lnSpc>
              <a:buSzPts val="1200"/>
              <a:buFont typeface="Wingdings" panose="05000000000000000000" pitchFamily="2" charset="2"/>
              <a:buChar char="§"/>
            </a:pPr>
            <a:r>
              <a:rPr lang="en-IN" sz="2800" b="1" dirty="0">
                <a:effectLst/>
                <a:latin typeface="Calibri Light" panose="020F0302020204030204" pitchFamily="34" charset="0"/>
                <a:ea typeface="Calibri Light" panose="020F0302020204030204" pitchFamily="34" charset="0"/>
                <a:cs typeface="Calibri Light" panose="020F0302020204030204" pitchFamily="34" charset="0"/>
              </a:rPr>
              <a:t>Measuring the COs </a:t>
            </a:r>
            <a:r>
              <a:rPr lang="en-IN" sz="2800" b="1" dirty="0">
                <a:latin typeface="Calibri Light" panose="020F0302020204030204" pitchFamily="34" charset="0"/>
                <a:ea typeface="Calibri Light" panose="020F0302020204030204" pitchFamily="34" charset="0"/>
                <a:cs typeface="Calibri Light" panose="020F0302020204030204" pitchFamily="34" charset="0"/>
              </a:rPr>
              <a:t>– *Assessment of Attainment of COs [</a:t>
            </a:r>
            <a:r>
              <a:rPr lang="en-IN" sz="2800" b="1" dirty="0">
                <a:solidFill>
                  <a:srgbClr val="C00000"/>
                </a:solidFill>
                <a:latin typeface="Calibri Light" panose="020F0302020204030204" pitchFamily="34" charset="0"/>
                <a:ea typeface="Calibri Light" panose="020F0302020204030204" pitchFamily="34" charset="0"/>
                <a:cs typeface="Calibri Light" panose="020F0302020204030204" pitchFamily="34" charset="0"/>
              </a:rPr>
              <a:t>3</a:t>
            </a:r>
            <a:r>
              <a:rPr lang="en-IN" sz="2800" b="1" dirty="0">
                <a:latin typeface="Calibri Light" panose="020F0302020204030204" pitchFamily="34" charset="0"/>
                <a:ea typeface="Calibri Light" panose="020F0302020204030204" pitchFamily="34" charset="0"/>
                <a:cs typeface="Calibri Light" panose="020F0302020204030204" pitchFamily="34" charset="0"/>
              </a:rPr>
              <a:t>]</a:t>
            </a:r>
          </a:p>
          <a:p>
            <a:pPr lvl="1">
              <a:lnSpc>
                <a:spcPct val="107000"/>
              </a:lnSpc>
              <a:buSzPts val="1200"/>
              <a:buFont typeface="Wingdings" panose="05000000000000000000" pitchFamily="2" charset="2"/>
              <a:buChar char="§"/>
            </a:pPr>
            <a:r>
              <a:rPr lang="en-IN" sz="2800" b="1" dirty="0">
                <a:effectLst/>
                <a:latin typeface="Calibri Light" panose="020F0302020204030204" pitchFamily="34" charset="0"/>
                <a:ea typeface="Calibri Light" panose="020F0302020204030204" pitchFamily="34" charset="0"/>
                <a:cs typeface="Calibri Light" panose="020F0302020204030204" pitchFamily="34" charset="0"/>
              </a:rPr>
              <a:t>Analyse  Attainment and &amp; take up improvements [</a:t>
            </a:r>
            <a:r>
              <a:rPr lang="en-IN" sz="2800" b="1" dirty="0">
                <a:solidFill>
                  <a:srgbClr val="C00000"/>
                </a:solidFill>
                <a:effectLst/>
                <a:latin typeface="Calibri Light" panose="020F0302020204030204" pitchFamily="34" charset="0"/>
                <a:ea typeface="Calibri Light" panose="020F0302020204030204" pitchFamily="34" charset="0"/>
                <a:cs typeface="Calibri Light" panose="020F0302020204030204" pitchFamily="34" charset="0"/>
              </a:rPr>
              <a:t>7</a:t>
            </a:r>
            <a:r>
              <a:rPr lang="en-IN" sz="2800" b="1" dirty="0">
                <a:effectLst/>
                <a:latin typeface="Calibri Light" panose="020F0302020204030204" pitchFamily="34" charset="0"/>
                <a:ea typeface="Calibri Light" panose="020F0302020204030204" pitchFamily="34" charset="0"/>
                <a:cs typeface="Calibri Light" panose="020F0302020204030204" pitchFamily="34" charset="0"/>
              </a:rPr>
              <a:t>]</a:t>
            </a:r>
          </a:p>
          <a:p>
            <a:pPr marL="685800" indent="0">
              <a:lnSpc>
                <a:spcPct val="107000"/>
              </a:lnSpc>
              <a:buNone/>
            </a:pPr>
            <a:endParaRPr lang="en-IN" b="1" dirty="0">
              <a:effectLst/>
              <a:latin typeface="Calibri Light" panose="020F0302020204030204" pitchFamily="34" charset="0"/>
              <a:ea typeface="Calibri Light" panose="020F0302020204030204" pitchFamily="34" charset="0"/>
              <a:cs typeface="Calibri Light" panose="020F0302020204030204" pitchFamily="34" charset="0"/>
            </a:endParaRPr>
          </a:p>
          <a:p>
            <a:pPr marL="685800" indent="0">
              <a:lnSpc>
                <a:spcPct val="107000"/>
              </a:lnSpc>
              <a:buNone/>
            </a:pPr>
            <a:r>
              <a:rPr lang="en-IN" b="1" dirty="0">
                <a:effectLst/>
                <a:latin typeface="Calibri Light" panose="020F0302020204030204" pitchFamily="34" charset="0"/>
                <a:ea typeface="Calibri Light" panose="020F0302020204030204" pitchFamily="34" charset="0"/>
                <a:cs typeface="Calibri Light" panose="020F0302020204030204" pitchFamily="34" charset="0"/>
              </a:rPr>
              <a:t>*If expectations are set high –assessment may be low.</a:t>
            </a:r>
          </a:p>
          <a:p>
            <a:pPr marL="685800" indent="0">
              <a:lnSpc>
                <a:spcPct val="107000"/>
              </a:lnSpc>
              <a:buNone/>
            </a:pPr>
            <a:r>
              <a:rPr lang="en-IN" b="1" dirty="0">
                <a:effectLst/>
                <a:latin typeface="Calibri Light" panose="020F0302020204030204" pitchFamily="34" charset="0"/>
                <a:ea typeface="Calibri Light" panose="020F0302020204030204" pitchFamily="34" charset="0"/>
                <a:cs typeface="Calibri Light" panose="020F0302020204030204" pitchFamily="34" charset="0"/>
              </a:rPr>
              <a:t>   If expectations are set low – assessments  may be high</a:t>
            </a:r>
          </a:p>
          <a:p>
            <a:pPr marL="914400">
              <a:lnSpc>
                <a:spcPct val="107000"/>
              </a:lnSpc>
              <a:spcAft>
                <a:spcPts val="800"/>
              </a:spcAft>
            </a:pPr>
            <a:r>
              <a:rPr lang="en-IN" b="1" dirty="0">
                <a:effectLst/>
                <a:latin typeface="Calibri Light" panose="020F0302020204030204" pitchFamily="34" charset="0"/>
                <a:ea typeface="Calibri Light" panose="020F0302020204030204" pitchFamily="34" charset="0"/>
                <a:cs typeface="Calibri Light" panose="020F0302020204030204" pitchFamily="34" charset="0"/>
              </a:rPr>
              <a:t>Expectations to be set </a:t>
            </a:r>
            <a:r>
              <a:rPr lang="en-IN" b="1" dirty="0">
                <a:solidFill>
                  <a:srgbClr val="C00000"/>
                </a:solidFill>
                <a:latin typeface="Calibri" panose="020F0502020204030204" pitchFamily="34" charset="0"/>
                <a:ea typeface="Calibri" panose="020F0502020204030204" pitchFamily="34" charset="0"/>
                <a:cs typeface="Calibri" panose="020F0502020204030204" pitchFamily="34" charset="0"/>
              </a:rPr>
              <a:t>purposefully</a:t>
            </a:r>
            <a:endParaRPr lang="en-IN" b="1" dirty="0">
              <a:solidFill>
                <a:srgbClr val="C00000"/>
              </a:solidFill>
              <a:effectLst/>
              <a:latin typeface="Calibri" panose="020F0502020204030204" pitchFamily="34" charset="0"/>
              <a:ea typeface="Calibri" panose="020F0502020204030204" pitchFamily="34" charset="0"/>
              <a:cs typeface="Calibri" panose="020F0502020204030204" pitchFamily="34" charset="0"/>
            </a:endParaRPr>
          </a:p>
          <a:p>
            <a:endParaRPr lang="en-IN" dirty="0"/>
          </a:p>
        </p:txBody>
      </p:sp>
      <p:sp>
        <p:nvSpPr>
          <p:cNvPr id="4" name="Slide Number Placeholder 3">
            <a:extLst>
              <a:ext uri="{FF2B5EF4-FFF2-40B4-BE49-F238E27FC236}">
                <a16:creationId xmlns:a16="http://schemas.microsoft.com/office/drawing/2014/main" id="{F308ED7F-0E5E-4818-E3A5-C13FF8D62320}"/>
              </a:ext>
            </a:extLst>
          </p:cNvPr>
          <p:cNvSpPr>
            <a:spLocks noGrp="1"/>
          </p:cNvSpPr>
          <p:nvPr>
            <p:ph type="sldNum" sz="quarter" idx="12"/>
          </p:nvPr>
        </p:nvSpPr>
        <p:spPr/>
        <p:txBody>
          <a:bodyPr/>
          <a:lstStyle/>
          <a:p>
            <a:fld id="{71EC9CE2-5AEF-428F-9B76-4FE97200EC74}" type="slidenum">
              <a:rPr lang="en-IN" smtClean="0"/>
              <a:t>4</a:t>
            </a:fld>
            <a:endParaRPr lang="en-IN" dirty="0"/>
          </a:p>
        </p:txBody>
      </p:sp>
      <p:sp>
        <p:nvSpPr>
          <p:cNvPr id="5" name="Rectangle 4">
            <a:extLst>
              <a:ext uri="{FF2B5EF4-FFF2-40B4-BE49-F238E27FC236}">
                <a16:creationId xmlns:a16="http://schemas.microsoft.com/office/drawing/2014/main" id="{CAE08183-0AAD-2D7C-C736-E1534908CBD9}"/>
              </a:ext>
            </a:extLst>
          </p:cNvPr>
          <p:cNvSpPr/>
          <p:nvPr/>
        </p:nvSpPr>
        <p:spPr>
          <a:xfrm>
            <a:off x="645952" y="234892"/>
            <a:ext cx="10796631" cy="612145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1581261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417EE-5C64-4B10-97D6-888B49EB0BBC}"/>
              </a:ext>
            </a:extLst>
          </p:cNvPr>
          <p:cNvSpPr>
            <a:spLocks noGrp="1"/>
          </p:cNvSpPr>
          <p:nvPr>
            <p:ph type="title"/>
          </p:nvPr>
        </p:nvSpPr>
        <p:spPr/>
        <p:txBody>
          <a:bodyPr>
            <a:normAutofit/>
          </a:bodyPr>
          <a:lstStyle/>
          <a:p>
            <a:pPr algn="ctr"/>
            <a:r>
              <a:rPr lang="en-US" sz="3600" dirty="0"/>
              <a:t>Two useful study resources</a:t>
            </a:r>
            <a:endParaRPr lang="en-IN" sz="3600" dirty="0"/>
          </a:p>
        </p:txBody>
      </p:sp>
      <p:sp>
        <p:nvSpPr>
          <p:cNvPr id="3" name="Content Placeholder 2">
            <a:extLst>
              <a:ext uri="{FF2B5EF4-FFF2-40B4-BE49-F238E27FC236}">
                <a16:creationId xmlns:a16="http://schemas.microsoft.com/office/drawing/2014/main" id="{A9DE841F-8509-4D1D-A757-FDED84320E25}"/>
              </a:ext>
            </a:extLst>
          </p:cNvPr>
          <p:cNvSpPr>
            <a:spLocks noGrp="1"/>
          </p:cNvSpPr>
          <p:nvPr>
            <p:ph idx="1"/>
          </p:nvPr>
        </p:nvSpPr>
        <p:spPr/>
        <p:txBody>
          <a:bodyPr/>
          <a:lstStyle/>
          <a:p>
            <a:pPr marL="0" indent="0">
              <a:buNone/>
            </a:pPr>
            <a:endParaRPr lang="en-IN" sz="2300" dirty="0">
              <a:solidFill>
                <a:schemeClr val="accent1"/>
              </a:solidFill>
            </a:endParaRPr>
          </a:p>
          <a:p>
            <a:pPr marL="0" indent="0">
              <a:buNone/>
            </a:pPr>
            <a:r>
              <a:rPr lang="en-IN" sz="2400" b="1" i="1" dirty="0">
                <a:solidFill>
                  <a:schemeClr val="accent1"/>
                </a:solidFill>
              </a:rPr>
              <a:t>EXAMINATION REFORM POLICY, NOVEMBER 2018 </a:t>
            </a:r>
          </a:p>
          <a:p>
            <a:pPr marL="0" indent="0">
              <a:buNone/>
            </a:pPr>
            <a:r>
              <a:rPr lang="en-IN" sz="2800" b="1" dirty="0">
                <a:solidFill>
                  <a:schemeClr val="accent1"/>
                </a:solidFill>
                <a:latin typeface="Arial Narrow" panose="020B0606020202030204" pitchFamily="34" charset="0"/>
                <a:hlinkClick r:id="rId2">
                  <a:extLst>
                    <a:ext uri="{A12FA001-AC4F-418D-AE19-62706E023703}">
                      <ahyp:hlinkClr xmlns:ahyp="http://schemas.microsoft.com/office/drawing/2018/hyperlinkcolor" val="tx"/>
                    </a:ext>
                  </a:extLst>
                </a:hlinkClick>
              </a:rPr>
              <a:t>https://www.aicte-india.org/sites/default/files/ExaminationReforms.pdf</a:t>
            </a:r>
            <a:endParaRPr lang="en-IN" sz="2800" b="1" dirty="0">
              <a:solidFill>
                <a:schemeClr val="accent1"/>
              </a:solidFill>
              <a:latin typeface="Arial Narrow" panose="020B0606020202030204" pitchFamily="34" charset="0"/>
            </a:endParaRPr>
          </a:p>
          <a:p>
            <a:pPr marL="0" indent="0">
              <a:buNone/>
            </a:pPr>
            <a:endParaRPr lang="en-IN" b="1" dirty="0">
              <a:solidFill>
                <a:schemeClr val="accent1"/>
              </a:solidFill>
              <a:latin typeface="Arial Narrow" panose="020B0606020202030204" pitchFamily="34" charset="0"/>
            </a:endParaRPr>
          </a:p>
          <a:p>
            <a:pPr marL="0" indent="0">
              <a:buNone/>
            </a:pPr>
            <a:r>
              <a:rPr lang="en-IN" sz="2400" b="1" dirty="0">
                <a:solidFill>
                  <a:schemeClr val="accent1"/>
                </a:solidFill>
                <a:latin typeface="Calibri Light" panose="020F0302020204030204" pitchFamily="34" charset="0"/>
                <a:cs typeface="Calibri Light" panose="020F0302020204030204" pitchFamily="34" charset="0"/>
              </a:rPr>
              <a:t>Model Question Papers for  Undergraduate Programs</a:t>
            </a:r>
          </a:p>
          <a:p>
            <a:pPr marL="0" indent="0">
              <a:buNone/>
            </a:pPr>
            <a:r>
              <a:rPr lang="en-IN" sz="2800" b="1" u="sng" dirty="0">
                <a:solidFill>
                  <a:schemeClr val="accent1"/>
                </a:solidFill>
                <a:effectLst/>
                <a:latin typeface="Calibri Light" panose="020F0302020204030204" pitchFamily="34" charset="0"/>
                <a:ea typeface="Calibri" panose="020F0502020204030204" pitchFamily="34" charset="0"/>
                <a:cs typeface="Calibri Light" panose="020F0302020204030204" pitchFamily="34" charset="0"/>
                <a:hlinkClick r:id="rId3">
                  <a:extLst>
                    <a:ext uri="{A12FA001-AC4F-418D-AE19-62706E023703}">
                      <ahyp:hlinkClr xmlns:ahyp="http://schemas.microsoft.com/office/drawing/2018/hyperlinkcolor" val="tx"/>
                    </a:ext>
                  </a:extLst>
                </a:hlinkClick>
              </a:rPr>
              <a:t>https://www.aicte-india.org/sites/default/files/MQP.pdf</a:t>
            </a:r>
            <a:endParaRPr lang="en-IN" sz="2800" b="1" u="sng" dirty="0">
              <a:solidFill>
                <a:schemeClr val="accent1"/>
              </a:solidFill>
              <a:effectLst/>
              <a:latin typeface="Calibri Light" panose="020F0302020204030204" pitchFamily="34" charset="0"/>
              <a:ea typeface="Calibri" panose="020F0502020204030204" pitchFamily="34" charset="0"/>
              <a:cs typeface="Calibri Light" panose="020F0302020204030204" pitchFamily="34" charset="0"/>
            </a:endParaRPr>
          </a:p>
          <a:p>
            <a:pPr marL="0" indent="0">
              <a:buNone/>
            </a:pPr>
            <a:endParaRPr lang="en-IN" b="1" u="sng" dirty="0">
              <a:solidFill>
                <a:schemeClr val="accent1"/>
              </a:solidFill>
              <a:latin typeface="Calibri Light" panose="020F0302020204030204" pitchFamily="34" charset="0"/>
              <a:ea typeface="Calibri" panose="020F0502020204030204" pitchFamily="34" charset="0"/>
              <a:cs typeface="Calibri Light" panose="020F0302020204030204" pitchFamily="34" charset="0"/>
            </a:endParaRPr>
          </a:p>
          <a:p>
            <a:pPr marL="0" indent="0">
              <a:buNone/>
            </a:pPr>
            <a:endParaRPr lang="en-IN" dirty="0"/>
          </a:p>
        </p:txBody>
      </p:sp>
      <p:sp>
        <p:nvSpPr>
          <p:cNvPr id="4" name="Slide Number Placeholder 3">
            <a:extLst>
              <a:ext uri="{FF2B5EF4-FFF2-40B4-BE49-F238E27FC236}">
                <a16:creationId xmlns:a16="http://schemas.microsoft.com/office/drawing/2014/main" id="{7F2E265D-274C-4B28-9DFD-CCA800CDB603}"/>
              </a:ext>
            </a:extLst>
          </p:cNvPr>
          <p:cNvSpPr>
            <a:spLocks noGrp="1"/>
          </p:cNvSpPr>
          <p:nvPr>
            <p:ph type="sldNum" sz="quarter" idx="12"/>
          </p:nvPr>
        </p:nvSpPr>
        <p:spPr/>
        <p:txBody>
          <a:bodyPr/>
          <a:lstStyle/>
          <a:p>
            <a:fld id="{71EC9CE2-5AEF-428F-9B76-4FE97200EC74}" type="slidenum">
              <a:rPr lang="en-IN" smtClean="0"/>
              <a:t>40</a:t>
            </a:fld>
            <a:endParaRPr lang="en-IN" dirty="0"/>
          </a:p>
        </p:txBody>
      </p:sp>
    </p:spTree>
    <p:extLst>
      <p:ext uri="{BB962C8B-B14F-4D97-AF65-F5344CB8AC3E}">
        <p14:creationId xmlns:p14="http://schemas.microsoft.com/office/powerpoint/2010/main" val="36695057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Shape 548"/>
        <p:cNvGrpSpPr/>
        <p:nvPr/>
      </p:nvGrpSpPr>
      <p:grpSpPr>
        <a:xfrm>
          <a:off x="0" y="0"/>
          <a:ext cx="0" cy="0"/>
          <a:chOff x="0" y="0"/>
          <a:chExt cx="0" cy="0"/>
        </a:xfrm>
      </p:grpSpPr>
      <p:sp>
        <p:nvSpPr>
          <p:cNvPr id="550" name="Google Shape;550;p60"/>
          <p:cNvSpPr txBox="1"/>
          <p:nvPr/>
        </p:nvSpPr>
        <p:spPr>
          <a:xfrm>
            <a:off x="764867" y="778433"/>
            <a:ext cx="10703200" cy="1426400"/>
          </a:xfrm>
          <a:prstGeom prst="rect">
            <a:avLst/>
          </a:prstGeom>
          <a:noFill/>
          <a:ln>
            <a:noFill/>
          </a:ln>
        </p:spPr>
        <p:txBody>
          <a:bodyPr spcFirstLastPara="1" wrap="square" lIns="0" tIns="16933" rIns="0" bIns="0" anchor="ctr" anchorCtr="0">
            <a:noAutofit/>
          </a:bodyPr>
          <a:lstStyle/>
          <a:p>
            <a:pPr marL="16933" marR="6773">
              <a:lnSpc>
                <a:spcPct val="150000"/>
              </a:lnSpc>
            </a:pPr>
            <a:r>
              <a:rPr lang="en" u="sng" dirty="0">
                <a:solidFill>
                  <a:srgbClr val="C00000"/>
                </a:solidFill>
                <a:latin typeface="Arial"/>
                <a:ea typeface="Arial"/>
                <a:cs typeface="Arial"/>
                <a:sym typeface="Arial"/>
              </a:rPr>
              <a:t>Revised Bloom’s taxonomy </a:t>
            </a:r>
            <a:r>
              <a:rPr lang="en" sz="1333" dirty="0">
                <a:solidFill>
                  <a:srgbClr val="231F20"/>
                </a:solidFill>
                <a:latin typeface="Arial"/>
                <a:ea typeface="Arial"/>
                <a:cs typeface="Arial"/>
                <a:sym typeface="Arial"/>
              </a:rPr>
              <a:t>in the cognitive domain includes thinking, knowledge, and application of  knowledge. It is a popular framework in engineering education to structure the assessment as it characterizes  complexity and higher-order abilities. It identifies six levels of competencies within the </a:t>
            </a:r>
            <a:r>
              <a:rPr lang="en" sz="1333" b="1" dirty="0">
                <a:solidFill>
                  <a:srgbClr val="C00000"/>
                </a:solidFill>
                <a:latin typeface="Arial"/>
                <a:ea typeface="Arial"/>
                <a:cs typeface="Arial"/>
                <a:sym typeface="Arial"/>
              </a:rPr>
              <a:t>cognitive domain </a:t>
            </a:r>
            <a:r>
              <a:rPr lang="en" sz="1333" dirty="0">
                <a:solidFill>
                  <a:srgbClr val="231F20"/>
                </a:solidFill>
                <a:latin typeface="Arial"/>
                <a:ea typeface="Arial"/>
                <a:cs typeface="Arial"/>
                <a:sym typeface="Arial"/>
              </a:rPr>
              <a:t>which are appropriate for the purposes of engineering education.</a:t>
            </a:r>
            <a:endParaRPr sz="1333" dirty="0">
              <a:latin typeface="Arial"/>
              <a:ea typeface="Arial"/>
              <a:cs typeface="Arial"/>
              <a:sym typeface="Arial"/>
            </a:endParaRPr>
          </a:p>
          <a:p>
            <a:pPr>
              <a:lnSpc>
                <a:spcPct val="150000"/>
              </a:lnSpc>
              <a:spcBef>
                <a:spcPts val="1133"/>
              </a:spcBef>
            </a:pPr>
            <a:r>
              <a:rPr lang="en" sz="1333" dirty="0">
                <a:solidFill>
                  <a:srgbClr val="231F20"/>
                </a:solidFill>
                <a:latin typeface="Arial"/>
                <a:ea typeface="Arial"/>
                <a:cs typeface="Arial"/>
                <a:sym typeface="Arial"/>
              </a:rPr>
              <a:t>According to revised Bloom’s taxonomy, the levels in the cognitive domain are as follows:</a:t>
            </a:r>
            <a:endParaRPr sz="1333" dirty="0">
              <a:latin typeface="Arial"/>
              <a:ea typeface="Arial"/>
              <a:cs typeface="Arial"/>
              <a:sym typeface="Arial"/>
            </a:endParaRPr>
          </a:p>
        </p:txBody>
      </p:sp>
      <p:graphicFrame>
        <p:nvGraphicFramePr>
          <p:cNvPr id="551" name="Google Shape;551;p60"/>
          <p:cNvGraphicFramePr/>
          <p:nvPr>
            <p:extLst>
              <p:ext uri="{D42A27DB-BD31-4B8C-83A1-F6EECF244321}">
                <p14:modId xmlns:p14="http://schemas.microsoft.com/office/powerpoint/2010/main" val="2061270969"/>
              </p:ext>
            </p:extLst>
          </p:nvPr>
        </p:nvGraphicFramePr>
        <p:xfrm>
          <a:off x="764818" y="2489361"/>
          <a:ext cx="10703167" cy="3270822"/>
        </p:xfrm>
        <a:graphic>
          <a:graphicData uri="http://schemas.openxmlformats.org/drawingml/2006/table">
            <a:tbl>
              <a:tblPr firstRow="1" bandRow="1">
                <a:noFill/>
              </a:tblPr>
              <a:tblGrid>
                <a:gridCol w="685900">
                  <a:extLst>
                    <a:ext uri="{9D8B030D-6E8A-4147-A177-3AD203B41FA5}">
                      <a16:colId xmlns:a16="http://schemas.microsoft.com/office/drawing/2014/main" val="20000"/>
                    </a:ext>
                  </a:extLst>
                </a:gridCol>
                <a:gridCol w="1558667">
                  <a:extLst>
                    <a:ext uri="{9D8B030D-6E8A-4147-A177-3AD203B41FA5}">
                      <a16:colId xmlns:a16="http://schemas.microsoft.com/office/drawing/2014/main" val="20001"/>
                    </a:ext>
                  </a:extLst>
                </a:gridCol>
                <a:gridCol w="8458600">
                  <a:extLst>
                    <a:ext uri="{9D8B030D-6E8A-4147-A177-3AD203B41FA5}">
                      <a16:colId xmlns:a16="http://schemas.microsoft.com/office/drawing/2014/main" val="20002"/>
                    </a:ext>
                  </a:extLst>
                </a:gridCol>
              </a:tblGrid>
              <a:tr h="452867">
                <a:tc>
                  <a:txBody>
                    <a:bodyPr/>
                    <a:lstStyle/>
                    <a:p>
                      <a:pPr marL="0" marR="0" lvl="0" indent="0" algn="ctr" rtl="0">
                        <a:lnSpc>
                          <a:spcPct val="150000"/>
                        </a:lnSpc>
                        <a:spcBef>
                          <a:spcPts val="0"/>
                        </a:spcBef>
                        <a:spcAft>
                          <a:spcPts val="0"/>
                        </a:spcAft>
                        <a:buNone/>
                      </a:pPr>
                      <a:r>
                        <a:rPr lang="en" sz="1300" b="1" u="none" strike="noStrike" cap="none" dirty="0">
                          <a:solidFill>
                            <a:srgbClr val="231F20"/>
                          </a:solidFill>
                          <a:latin typeface="Arial"/>
                          <a:ea typeface="Arial"/>
                          <a:cs typeface="Arial"/>
                          <a:sym typeface="Arial"/>
                        </a:rPr>
                        <a:t>Level</a:t>
                      </a:r>
                      <a:endParaRPr sz="13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50000"/>
                        </a:lnSpc>
                        <a:spcBef>
                          <a:spcPts val="0"/>
                        </a:spcBef>
                        <a:spcAft>
                          <a:spcPts val="0"/>
                        </a:spcAft>
                        <a:buNone/>
                      </a:pPr>
                      <a:r>
                        <a:rPr lang="en" sz="1300" b="1" u="none" strike="noStrike" cap="none" dirty="0">
                          <a:solidFill>
                            <a:srgbClr val="231F20"/>
                          </a:solidFill>
                          <a:latin typeface="Arial"/>
                          <a:ea typeface="Arial"/>
                          <a:cs typeface="Arial"/>
                          <a:sym typeface="Arial"/>
                        </a:rPr>
                        <a:t>Descriptor</a:t>
                      </a:r>
                      <a:endParaRPr sz="13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50000"/>
                        </a:lnSpc>
                        <a:spcBef>
                          <a:spcPts val="0"/>
                        </a:spcBef>
                        <a:spcAft>
                          <a:spcPts val="0"/>
                        </a:spcAft>
                        <a:buNone/>
                      </a:pPr>
                      <a:r>
                        <a:rPr lang="en" sz="1300" b="1" u="none" strike="noStrike" cap="none" dirty="0">
                          <a:solidFill>
                            <a:srgbClr val="231F20"/>
                          </a:solidFill>
                          <a:latin typeface="Arial"/>
                          <a:ea typeface="Arial"/>
                          <a:cs typeface="Arial"/>
                          <a:sym typeface="Arial"/>
                        </a:rPr>
                        <a:t>Level of attainment</a:t>
                      </a:r>
                      <a:endParaRPr sz="13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447133">
                <a:tc>
                  <a:txBody>
                    <a:bodyPr/>
                    <a:lstStyle/>
                    <a:p>
                      <a:pPr marL="0" marR="0" lvl="0" indent="0" algn="ctr"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1</a:t>
                      </a:r>
                      <a:endParaRPr sz="1300" u="none" strike="noStrike" cap="none" dirty="0">
                        <a:latin typeface="Arial"/>
                        <a:ea typeface="Arial"/>
                        <a:cs typeface="Arial"/>
                        <a:sym typeface="Arial"/>
                      </a:endParaRPr>
                    </a:p>
                  </a:txBody>
                  <a:tcPr marL="0" marR="0" marT="1100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Remembering</a:t>
                      </a:r>
                      <a:endParaRPr sz="1300" u="none" strike="noStrike" cap="none" dirty="0">
                        <a:latin typeface="Arial"/>
                        <a:ea typeface="Arial"/>
                        <a:cs typeface="Arial"/>
                        <a:sym typeface="Arial"/>
                      </a:endParaRPr>
                    </a:p>
                  </a:txBody>
                  <a:tcPr marL="0" marR="0" marT="1100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b="1" u="none" strike="noStrike" cap="none" dirty="0">
                          <a:solidFill>
                            <a:srgbClr val="C00000"/>
                          </a:solidFill>
                          <a:latin typeface="Arial"/>
                          <a:ea typeface="Arial"/>
                          <a:cs typeface="Arial"/>
                          <a:sym typeface="Arial"/>
                        </a:rPr>
                        <a:t>Recalling from the memory of the previously learned material</a:t>
                      </a:r>
                      <a:endParaRPr sz="1300" b="1" u="none" strike="noStrike" cap="none" dirty="0">
                        <a:solidFill>
                          <a:srgbClr val="C00000"/>
                        </a:solidFill>
                        <a:latin typeface="Arial"/>
                        <a:ea typeface="Arial"/>
                        <a:cs typeface="Arial"/>
                        <a:sym typeface="Arial"/>
                      </a:endParaRPr>
                    </a:p>
                  </a:txBody>
                  <a:tcPr marL="0" marR="0" marT="1100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450033">
                <a:tc>
                  <a:txBody>
                    <a:bodyPr/>
                    <a:lstStyle/>
                    <a:p>
                      <a:pPr marL="0" marR="0" lvl="0" indent="0" algn="ctr"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2</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Understanding</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b="1" u="none" strike="noStrike" cap="none" dirty="0">
                          <a:solidFill>
                            <a:srgbClr val="C00000"/>
                          </a:solidFill>
                          <a:latin typeface="Arial"/>
                          <a:ea typeface="Arial"/>
                          <a:cs typeface="Arial"/>
                          <a:sym typeface="Arial"/>
                        </a:rPr>
                        <a:t>Explaining ideas or concepts (in ones own words with rigour and precision)</a:t>
                      </a:r>
                      <a:endParaRPr sz="1300" b="1" u="none" strike="noStrike" cap="none" dirty="0">
                        <a:solidFill>
                          <a:srgbClr val="C0000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450033">
                <a:tc>
                  <a:txBody>
                    <a:bodyPr/>
                    <a:lstStyle/>
                    <a:p>
                      <a:pPr marL="0" marR="0" lvl="0" indent="0" algn="ctr"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3</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Applying</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b="1" u="none" strike="noStrike" cap="none" dirty="0">
                          <a:solidFill>
                            <a:srgbClr val="C00000"/>
                          </a:solidFill>
                          <a:latin typeface="Arial"/>
                          <a:ea typeface="Arial"/>
                          <a:cs typeface="Arial"/>
                          <a:sym typeface="Arial"/>
                        </a:rPr>
                        <a:t>Using the information in another familiar situation (ability to generalise and expand)</a:t>
                      </a:r>
                      <a:endParaRPr sz="1300" b="1" u="none" strike="noStrike" cap="none" dirty="0">
                        <a:solidFill>
                          <a:srgbClr val="C0000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3"/>
                  </a:ext>
                </a:extLst>
              </a:tr>
              <a:tr h="450033">
                <a:tc>
                  <a:txBody>
                    <a:bodyPr/>
                    <a:lstStyle/>
                    <a:p>
                      <a:pPr marL="0" marR="0" lvl="0" indent="0" algn="ctr"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4</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Analysing</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IN" sz="1300" b="1" u="none" strike="noStrike" cap="none" dirty="0">
                          <a:solidFill>
                            <a:srgbClr val="C00000"/>
                          </a:solidFill>
                          <a:latin typeface="Arial"/>
                          <a:ea typeface="Arial"/>
                          <a:cs typeface="Arial"/>
                          <a:sym typeface="Arial"/>
                        </a:rPr>
                        <a:t>D</a:t>
                      </a:r>
                      <a:r>
                        <a:rPr lang="en" sz="1300" b="1" u="none" strike="noStrike" cap="none" dirty="0">
                          <a:solidFill>
                            <a:srgbClr val="C00000"/>
                          </a:solidFill>
                          <a:latin typeface="Arial"/>
                          <a:ea typeface="Arial"/>
                          <a:cs typeface="Arial"/>
                          <a:sym typeface="Arial"/>
                        </a:rPr>
                        <a:t>ecomposing a system/information into  parts and connections between them to explore understandings and relationships</a:t>
                      </a:r>
                      <a:endParaRPr sz="1300" b="1" u="none" strike="noStrike" cap="none" dirty="0">
                        <a:solidFill>
                          <a:srgbClr val="C0000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4"/>
                  </a:ext>
                </a:extLst>
              </a:tr>
              <a:tr h="450033">
                <a:tc>
                  <a:txBody>
                    <a:bodyPr/>
                    <a:lstStyle/>
                    <a:p>
                      <a:pPr marL="0" marR="0" lvl="0" indent="0" algn="ctr"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5</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Evaluating</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b="1" u="none" strike="noStrike" cap="none" dirty="0">
                          <a:solidFill>
                            <a:srgbClr val="C00000"/>
                          </a:solidFill>
                          <a:latin typeface="Arial"/>
                          <a:ea typeface="Arial"/>
                          <a:cs typeface="Arial"/>
                          <a:sym typeface="Arial"/>
                        </a:rPr>
                        <a:t>Justifying a decision or course of action (Pros and ons reasoning)</a:t>
                      </a:r>
                      <a:endParaRPr sz="1300" b="1" u="none" strike="noStrike" cap="none" dirty="0">
                        <a:solidFill>
                          <a:srgbClr val="C0000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5"/>
                  </a:ext>
                </a:extLst>
              </a:tr>
              <a:tr h="450033">
                <a:tc>
                  <a:txBody>
                    <a:bodyPr/>
                    <a:lstStyle/>
                    <a:p>
                      <a:pPr marL="0" marR="0" lvl="0" indent="0" algn="ctr"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6</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Creating</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300" b="1" u="none" strike="noStrike" cap="none" dirty="0">
                          <a:solidFill>
                            <a:srgbClr val="C00000"/>
                          </a:solidFill>
                          <a:latin typeface="Arial"/>
                          <a:ea typeface="Arial"/>
                          <a:cs typeface="Arial"/>
                          <a:sym typeface="Arial"/>
                        </a:rPr>
                        <a:t>Generating new ideas, products or new ways of viewing things (out-of-the box thinking)</a:t>
                      </a:r>
                      <a:endParaRPr sz="1300" b="1" u="none" strike="noStrike" cap="none" dirty="0">
                        <a:solidFill>
                          <a:srgbClr val="C0000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6"/>
                  </a:ext>
                </a:extLst>
              </a:tr>
            </a:tbl>
          </a:graphicData>
        </a:graphic>
      </p:graphicFrame>
      <p:sp>
        <p:nvSpPr>
          <p:cNvPr id="2" name="Rectangle 1">
            <a:extLst>
              <a:ext uri="{FF2B5EF4-FFF2-40B4-BE49-F238E27FC236}">
                <a16:creationId xmlns:a16="http://schemas.microsoft.com/office/drawing/2014/main" id="{C32F2CDC-3275-4017-8E1D-214DCAC01790}"/>
              </a:ext>
            </a:extLst>
          </p:cNvPr>
          <p:cNvSpPr/>
          <p:nvPr/>
        </p:nvSpPr>
        <p:spPr>
          <a:xfrm>
            <a:off x="453081" y="502508"/>
            <a:ext cx="11516497" cy="57088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3" name="Slide Number Placeholder 2">
            <a:extLst>
              <a:ext uri="{FF2B5EF4-FFF2-40B4-BE49-F238E27FC236}">
                <a16:creationId xmlns:a16="http://schemas.microsoft.com/office/drawing/2014/main" id="{74F08074-1915-4EF3-9B13-2B94EF02DE3F}"/>
              </a:ext>
            </a:extLst>
          </p:cNvPr>
          <p:cNvSpPr>
            <a:spLocks noGrp="1"/>
          </p:cNvSpPr>
          <p:nvPr>
            <p:ph type="sldNum" sz="quarter" idx="12"/>
          </p:nvPr>
        </p:nvSpPr>
        <p:spPr/>
        <p:txBody>
          <a:bodyPr/>
          <a:lstStyle/>
          <a:p>
            <a:fld id="{71EC9CE2-5AEF-428F-9B76-4FE97200EC74}" type="slidenum">
              <a:rPr lang="en-IN" smtClean="0"/>
              <a:t>41</a:t>
            </a:fld>
            <a:endParaRPr lang="en-IN"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556"/>
        <p:cNvGrpSpPr/>
        <p:nvPr/>
      </p:nvGrpSpPr>
      <p:grpSpPr>
        <a:xfrm>
          <a:off x="0" y="0"/>
          <a:ext cx="0" cy="0"/>
          <a:chOff x="0" y="0"/>
          <a:chExt cx="0" cy="0"/>
        </a:xfrm>
      </p:grpSpPr>
      <p:sp>
        <p:nvSpPr>
          <p:cNvPr id="558" name="Google Shape;558;p61"/>
          <p:cNvSpPr txBox="1"/>
          <p:nvPr/>
        </p:nvSpPr>
        <p:spPr>
          <a:xfrm>
            <a:off x="1084000" y="4346088"/>
            <a:ext cx="10024000" cy="184800"/>
          </a:xfrm>
          <a:prstGeom prst="rect">
            <a:avLst/>
          </a:prstGeom>
          <a:noFill/>
          <a:ln>
            <a:noFill/>
          </a:ln>
        </p:spPr>
        <p:txBody>
          <a:bodyPr spcFirstLastPara="1" wrap="square" lIns="0" tIns="16933" rIns="0" bIns="0" anchor="t" anchorCtr="0">
            <a:noAutofit/>
          </a:bodyPr>
          <a:lstStyle/>
          <a:p>
            <a:pPr marL="1693" algn="ctr"/>
            <a:r>
              <a:rPr lang="en" sz="1333" b="1" dirty="0">
                <a:solidFill>
                  <a:srgbClr val="231F20"/>
                </a:solidFill>
                <a:latin typeface="Arial"/>
                <a:ea typeface="Arial"/>
                <a:cs typeface="Arial"/>
                <a:sym typeface="Arial"/>
              </a:rPr>
              <a:t> Revised  Bloom’s Taxonomy</a:t>
            </a:r>
            <a:endParaRPr sz="1333" b="1" dirty="0">
              <a:solidFill>
                <a:srgbClr val="231F20"/>
              </a:solidFill>
              <a:latin typeface="Arial"/>
              <a:ea typeface="Arial"/>
              <a:cs typeface="Arial"/>
              <a:sym typeface="Arial"/>
            </a:endParaRPr>
          </a:p>
          <a:p>
            <a:pPr marL="1693" algn="ctr"/>
            <a:endParaRPr sz="1333" b="1" dirty="0">
              <a:solidFill>
                <a:srgbClr val="231F20"/>
              </a:solidFill>
            </a:endParaRPr>
          </a:p>
          <a:p>
            <a:pPr marL="1693"/>
            <a:endParaRPr sz="933" dirty="0">
              <a:latin typeface="Arial"/>
              <a:ea typeface="Arial"/>
              <a:cs typeface="Arial"/>
              <a:sym typeface="Arial"/>
            </a:endParaRPr>
          </a:p>
        </p:txBody>
      </p:sp>
      <p:sp>
        <p:nvSpPr>
          <p:cNvPr id="559" name="Google Shape;559;p61"/>
          <p:cNvSpPr/>
          <p:nvPr/>
        </p:nvSpPr>
        <p:spPr>
          <a:xfrm>
            <a:off x="4307934" y="851711"/>
            <a:ext cx="3203600" cy="3366061"/>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endParaRPr sz="2400" dirty="0"/>
          </a:p>
        </p:txBody>
      </p:sp>
      <p:sp>
        <p:nvSpPr>
          <p:cNvPr id="561" name="Google Shape;561;p61"/>
          <p:cNvSpPr txBox="1"/>
          <p:nvPr/>
        </p:nvSpPr>
        <p:spPr>
          <a:xfrm>
            <a:off x="214490" y="5125156"/>
            <a:ext cx="11390488" cy="798677"/>
          </a:xfrm>
          <a:prstGeom prst="rect">
            <a:avLst/>
          </a:prstGeom>
          <a:noFill/>
          <a:ln>
            <a:noFill/>
          </a:ln>
        </p:spPr>
        <p:txBody>
          <a:bodyPr spcFirstLastPara="1" wrap="square" lIns="121900" tIns="121900" rIns="121900" bIns="121900" anchor="t" anchorCtr="0">
            <a:noAutofit/>
          </a:bodyPr>
          <a:lstStyle/>
          <a:p>
            <a:r>
              <a:rPr lang="en" sz="1467" dirty="0">
                <a:solidFill>
                  <a:schemeClr val="hlink"/>
                </a:solidFill>
              </a:rPr>
              <a:t> 		</a:t>
            </a:r>
            <a:r>
              <a:rPr lang="en" sz="2000" b="1" dirty="0"/>
              <a:t>Bloom’s taxonomy is hierarchical; </a:t>
            </a:r>
          </a:p>
          <a:p>
            <a:r>
              <a:rPr lang="en" sz="2000" b="1" dirty="0"/>
              <a:t>		learning at higher level requires skills at a lower level  to be attained</a:t>
            </a:r>
            <a:endParaRPr sz="1600" b="1" dirty="0"/>
          </a:p>
        </p:txBody>
      </p:sp>
      <p:sp>
        <p:nvSpPr>
          <p:cNvPr id="4" name="Rectangle 3">
            <a:extLst>
              <a:ext uri="{FF2B5EF4-FFF2-40B4-BE49-F238E27FC236}">
                <a16:creationId xmlns:a16="http://schemas.microsoft.com/office/drawing/2014/main" id="{BD321D68-CFC6-40A6-8E4F-8E8F6E48F6D4}"/>
              </a:ext>
            </a:extLst>
          </p:cNvPr>
          <p:cNvSpPr/>
          <p:nvPr/>
        </p:nvSpPr>
        <p:spPr>
          <a:xfrm>
            <a:off x="601362" y="288324"/>
            <a:ext cx="11318789" cy="61042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2" name="Slide Number Placeholder 1">
            <a:extLst>
              <a:ext uri="{FF2B5EF4-FFF2-40B4-BE49-F238E27FC236}">
                <a16:creationId xmlns:a16="http://schemas.microsoft.com/office/drawing/2014/main" id="{6BAC4F53-9B9A-4A97-B762-DB3595B4B878}"/>
              </a:ext>
            </a:extLst>
          </p:cNvPr>
          <p:cNvSpPr>
            <a:spLocks noGrp="1"/>
          </p:cNvSpPr>
          <p:nvPr>
            <p:ph type="sldNum" sz="quarter" idx="12"/>
          </p:nvPr>
        </p:nvSpPr>
        <p:spPr/>
        <p:txBody>
          <a:bodyPr/>
          <a:lstStyle/>
          <a:p>
            <a:fld id="{71EC9CE2-5AEF-428F-9B76-4FE97200EC74}" type="slidenum">
              <a:rPr lang="en-IN" smtClean="0"/>
              <a:t>42</a:t>
            </a:fld>
            <a:endParaRPr lang="en-IN"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Shape 565"/>
        <p:cNvGrpSpPr/>
        <p:nvPr/>
      </p:nvGrpSpPr>
      <p:grpSpPr>
        <a:xfrm>
          <a:off x="0" y="0"/>
          <a:ext cx="0" cy="0"/>
          <a:chOff x="0" y="0"/>
          <a:chExt cx="0" cy="0"/>
        </a:xfrm>
      </p:grpSpPr>
      <p:sp>
        <p:nvSpPr>
          <p:cNvPr id="568" name="Google Shape;568;p62"/>
          <p:cNvSpPr/>
          <p:nvPr/>
        </p:nvSpPr>
        <p:spPr>
          <a:xfrm>
            <a:off x="0" y="6475100"/>
            <a:ext cx="0" cy="107512"/>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571" name="Google Shape;571;p62"/>
          <p:cNvGraphicFramePr/>
          <p:nvPr>
            <p:extLst>
              <p:ext uri="{D42A27DB-BD31-4B8C-83A1-F6EECF244321}">
                <p14:modId xmlns:p14="http://schemas.microsoft.com/office/powerpoint/2010/main" val="1508248928"/>
              </p:ext>
            </p:extLst>
          </p:nvPr>
        </p:nvGraphicFramePr>
        <p:xfrm>
          <a:off x="759368" y="3429401"/>
          <a:ext cx="10695467" cy="2627567"/>
        </p:xfrm>
        <a:graphic>
          <a:graphicData uri="http://schemas.openxmlformats.org/drawingml/2006/table">
            <a:tbl>
              <a:tblPr firstRow="1" bandRow="1">
                <a:noFill/>
              </a:tblPr>
              <a:tblGrid>
                <a:gridCol w="1679067">
                  <a:extLst>
                    <a:ext uri="{9D8B030D-6E8A-4147-A177-3AD203B41FA5}">
                      <a16:colId xmlns:a16="http://schemas.microsoft.com/office/drawing/2014/main" val="20000"/>
                    </a:ext>
                  </a:extLst>
                </a:gridCol>
                <a:gridCol w="5285233">
                  <a:extLst>
                    <a:ext uri="{9D8B030D-6E8A-4147-A177-3AD203B41FA5}">
                      <a16:colId xmlns:a16="http://schemas.microsoft.com/office/drawing/2014/main" val="20001"/>
                    </a:ext>
                  </a:extLst>
                </a:gridCol>
                <a:gridCol w="3731167">
                  <a:extLst>
                    <a:ext uri="{9D8B030D-6E8A-4147-A177-3AD203B41FA5}">
                      <a16:colId xmlns:a16="http://schemas.microsoft.com/office/drawing/2014/main" val="20002"/>
                    </a:ext>
                  </a:extLst>
                </a:gridCol>
              </a:tblGrid>
              <a:tr h="358567">
                <a:tc>
                  <a:txBody>
                    <a:bodyPr/>
                    <a:lstStyle/>
                    <a:p>
                      <a:pPr marL="25400" marR="0" lvl="0" indent="0" algn="ctr" rtl="0">
                        <a:lnSpc>
                          <a:spcPct val="150000"/>
                        </a:lnSpc>
                        <a:spcBef>
                          <a:spcPts val="0"/>
                        </a:spcBef>
                        <a:spcAft>
                          <a:spcPts val="0"/>
                        </a:spcAft>
                        <a:buNone/>
                      </a:pPr>
                      <a:r>
                        <a:rPr lang="en" sz="1500" b="1" u="none" strike="noStrike" cap="none" dirty="0">
                          <a:solidFill>
                            <a:srgbClr val="231F20"/>
                          </a:solidFill>
                          <a:latin typeface="Arial"/>
                          <a:ea typeface="Arial"/>
                          <a:cs typeface="Arial"/>
                          <a:sym typeface="Arial"/>
                        </a:rPr>
                        <a:t>Level</a:t>
                      </a:r>
                      <a:endParaRPr sz="15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50000"/>
                        </a:lnSpc>
                        <a:spcBef>
                          <a:spcPts val="0"/>
                        </a:spcBef>
                        <a:spcAft>
                          <a:spcPts val="0"/>
                        </a:spcAft>
                        <a:buNone/>
                      </a:pPr>
                      <a:r>
                        <a:rPr lang="en" sz="1500" b="1" u="none" strike="noStrike" cap="none">
                          <a:solidFill>
                            <a:srgbClr val="231F20"/>
                          </a:solidFill>
                          <a:latin typeface="Arial"/>
                          <a:ea typeface="Arial"/>
                          <a:cs typeface="Arial"/>
                          <a:sym typeface="Arial"/>
                        </a:rPr>
                        <a:t>Skill Demonstrated</a:t>
                      </a:r>
                      <a:endParaRPr sz="15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50000"/>
                        </a:lnSpc>
                        <a:spcBef>
                          <a:spcPts val="0"/>
                        </a:spcBef>
                        <a:spcAft>
                          <a:spcPts val="0"/>
                        </a:spcAft>
                        <a:buNone/>
                      </a:pPr>
                      <a:r>
                        <a:rPr lang="en" sz="1500" b="1" u="none" strike="noStrike" cap="none">
                          <a:solidFill>
                            <a:srgbClr val="231F20"/>
                          </a:solidFill>
                          <a:latin typeface="Arial"/>
                          <a:ea typeface="Arial"/>
                          <a:cs typeface="Arial"/>
                          <a:sym typeface="Arial"/>
                        </a:rPr>
                        <a:t>Question cues / Verbs for tests</a:t>
                      </a:r>
                      <a:endParaRPr sz="15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2269000">
                <a:tc>
                  <a:txBody>
                    <a:bodyPr/>
                    <a:lstStyle/>
                    <a:p>
                      <a:pPr marL="25400" marR="0" lvl="0" indent="0" algn="l" rtl="0">
                        <a:lnSpc>
                          <a:spcPct val="150000"/>
                        </a:lnSpc>
                        <a:spcBef>
                          <a:spcPts val="0"/>
                        </a:spcBef>
                        <a:spcAft>
                          <a:spcPts val="0"/>
                        </a:spcAft>
                        <a:buNone/>
                      </a:pPr>
                      <a:r>
                        <a:rPr lang="en" sz="1300" b="1" u="none" strike="noStrike" cap="none" dirty="0">
                          <a:solidFill>
                            <a:srgbClr val="231F20"/>
                          </a:solidFill>
                          <a:latin typeface="Arial"/>
                          <a:ea typeface="Arial"/>
                          <a:cs typeface="Arial"/>
                          <a:sym typeface="Arial"/>
                        </a:rPr>
                        <a:t>1. Remember</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457200" marR="2540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Ability to recall facts, conventions,  definitions,</a:t>
                      </a: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jargon,</a:t>
                      </a: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technical</a:t>
                      </a: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terms, classifications,  categories, and criteria</a:t>
                      </a:r>
                      <a:endParaRPr sz="1300" b="1" u="none" strike="noStrike" cap="none" dirty="0">
                        <a:latin typeface="Arial"/>
                        <a:ea typeface="Arial"/>
                        <a:cs typeface="Arial"/>
                        <a:sym typeface="Arial"/>
                      </a:endParaRPr>
                    </a:p>
                    <a:p>
                      <a:pPr marL="457200" marR="2540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ability to recall methodology and procedures,  abstractions, principles, and theories in the field</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knowledge of dates, events, places</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mastery of subject matter</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25400" lvl="0" indent="0" algn="just"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list, define, tell, describe, recite, recall,</a:t>
                      </a:r>
                      <a:endParaRPr sz="1300" b="1" u="none" strike="noStrike" cap="none" dirty="0">
                        <a:solidFill>
                          <a:srgbClr val="231F20"/>
                        </a:solidFill>
                        <a:latin typeface="Arial"/>
                        <a:ea typeface="Arial"/>
                        <a:cs typeface="Arial"/>
                        <a:sym typeface="Arial"/>
                      </a:endParaRPr>
                    </a:p>
                    <a:p>
                      <a:pPr marL="0" marR="25400" lvl="0" indent="0" algn="just"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identify, show, label, tabulate, quote, name,</a:t>
                      </a:r>
                      <a:endParaRPr sz="1300" b="1" u="none" strike="noStrike" cap="none" dirty="0">
                        <a:solidFill>
                          <a:srgbClr val="231F20"/>
                        </a:solidFill>
                        <a:latin typeface="Arial"/>
                        <a:ea typeface="Arial"/>
                        <a:cs typeface="Arial"/>
                        <a:sym typeface="Arial"/>
                      </a:endParaRPr>
                    </a:p>
                    <a:p>
                      <a:pPr marL="0" marR="25400" lvl="0" indent="0" algn="just" rtl="0">
                        <a:lnSpc>
                          <a:spcPct val="150000"/>
                        </a:lnSpc>
                        <a:spcBef>
                          <a:spcPts val="0"/>
                        </a:spcBef>
                        <a:spcAft>
                          <a:spcPts val="0"/>
                        </a:spcAft>
                        <a:buNone/>
                      </a:pPr>
                      <a:r>
                        <a:rPr lang="en" sz="1300" b="1" u="none" strike="noStrike" cap="none" dirty="0">
                          <a:solidFill>
                            <a:srgbClr val="231F20"/>
                          </a:solidFill>
                          <a:latin typeface="Arial"/>
                          <a:ea typeface="Arial"/>
                          <a:cs typeface="Arial"/>
                          <a:sym typeface="Arial"/>
                        </a:rPr>
                        <a:t> who, when, where</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graphicFrame>
        <p:nvGraphicFramePr>
          <p:cNvPr id="573" name="Google Shape;573;p62"/>
          <p:cNvGraphicFramePr/>
          <p:nvPr>
            <p:extLst>
              <p:ext uri="{D42A27DB-BD31-4B8C-83A1-F6EECF244321}">
                <p14:modId xmlns:p14="http://schemas.microsoft.com/office/powerpoint/2010/main" val="1782157996"/>
              </p:ext>
            </p:extLst>
          </p:nvPr>
        </p:nvGraphicFramePr>
        <p:xfrm>
          <a:off x="717601" y="458914"/>
          <a:ext cx="10737866" cy="319333"/>
        </p:xfrm>
        <a:graphic>
          <a:graphicData uri="http://schemas.openxmlformats.org/drawingml/2006/table">
            <a:tbl>
              <a:tblPr firstRow="1" bandRow="1">
                <a:noFill/>
              </a:tblPr>
              <a:tblGrid>
                <a:gridCol w="545233">
                  <a:extLst>
                    <a:ext uri="{9D8B030D-6E8A-4147-A177-3AD203B41FA5}">
                      <a16:colId xmlns:a16="http://schemas.microsoft.com/office/drawing/2014/main" val="20000"/>
                    </a:ext>
                  </a:extLst>
                </a:gridCol>
                <a:gridCol w="10192633">
                  <a:extLst>
                    <a:ext uri="{9D8B030D-6E8A-4147-A177-3AD203B41FA5}">
                      <a16:colId xmlns:a16="http://schemas.microsoft.com/office/drawing/2014/main" val="20001"/>
                    </a:ext>
                  </a:extLst>
                </a:gridCol>
              </a:tblGrid>
              <a:tr h="319333">
                <a:tc>
                  <a:txBody>
                    <a:bodyPr/>
                    <a:lstStyle/>
                    <a:p>
                      <a:pPr marL="38100" marR="0" lvl="0" indent="0" algn="l" rtl="0">
                        <a:lnSpc>
                          <a:spcPct val="100000"/>
                        </a:lnSpc>
                        <a:spcBef>
                          <a:spcPts val="0"/>
                        </a:spcBef>
                        <a:spcAft>
                          <a:spcPts val="0"/>
                        </a:spcAft>
                        <a:buNone/>
                      </a:pPr>
                      <a:endParaRPr sz="1600" u="none" strike="noStrike" cap="none" dirty="0">
                        <a:solidFill>
                          <a:schemeClr val="tx1"/>
                        </a:solidFill>
                        <a:latin typeface="Arial"/>
                        <a:ea typeface="Arial"/>
                        <a:cs typeface="Arial"/>
                        <a:sym typeface="Arial"/>
                      </a:endParaRPr>
                    </a:p>
                  </a:txBody>
                  <a:tcPr marL="0" marR="0" marT="31767" marB="0">
                    <a:noFill/>
                  </a:tcPr>
                </a:tc>
                <a:tc>
                  <a:txBody>
                    <a:bodyPr/>
                    <a:lstStyle/>
                    <a:p>
                      <a:pPr marL="25400" marR="0" lvl="0" indent="0" algn="ctr" rtl="0">
                        <a:lnSpc>
                          <a:spcPct val="100000"/>
                        </a:lnSpc>
                        <a:spcBef>
                          <a:spcPts val="0"/>
                        </a:spcBef>
                        <a:spcAft>
                          <a:spcPts val="0"/>
                        </a:spcAft>
                        <a:buNone/>
                      </a:pPr>
                      <a:r>
                        <a:rPr lang="en" sz="1600" b="1" u="none" strike="noStrike" cap="none" dirty="0">
                          <a:solidFill>
                            <a:schemeClr val="tx1"/>
                          </a:solidFill>
                          <a:latin typeface="Arial"/>
                          <a:ea typeface="Arial"/>
                          <a:cs typeface="Arial"/>
                          <a:sym typeface="Arial"/>
                        </a:rPr>
                        <a:t>Action Verbs for Assessment</a:t>
                      </a:r>
                      <a:endParaRPr sz="1600" u="none" strike="noStrike" cap="none" dirty="0">
                        <a:solidFill>
                          <a:schemeClr val="tx1"/>
                        </a:solidFill>
                        <a:latin typeface="Arial"/>
                        <a:ea typeface="Arial"/>
                        <a:cs typeface="Arial"/>
                        <a:sym typeface="Arial"/>
                      </a:endParaRPr>
                    </a:p>
                  </a:txBody>
                  <a:tcPr marL="0" marR="0" marT="31767" marB="0">
                    <a:noFill/>
                  </a:tcPr>
                </a:tc>
                <a:extLst>
                  <a:ext uri="{0D108BD9-81ED-4DB2-BD59-A6C34878D82A}">
                    <a16:rowId xmlns:a16="http://schemas.microsoft.com/office/drawing/2014/main" val="10000"/>
                  </a:ext>
                </a:extLst>
              </a:tr>
            </a:tbl>
          </a:graphicData>
        </a:graphic>
      </p:graphicFrame>
      <p:sp>
        <p:nvSpPr>
          <p:cNvPr id="574" name="Google Shape;574;p62"/>
          <p:cNvSpPr txBox="1"/>
          <p:nvPr/>
        </p:nvSpPr>
        <p:spPr>
          <a:xfrm>
            <a:off x="759367" y="1020133"/>
            <a:ext cx="10594400" cy="2325600"/>
          </a:xfrm>
          <a:prstGeom prst="rect">
            <a:avLst/>
          </a:prstGeom>
          <a:noFill/>
          <a:ln>
            <a:noFill/>
          </a:ln>
        </p:spPr>
        <p:txBody>
          <a:bodyPr spcFirstLastPara="1" wrap="square" lIns="0" tIns="16933" rIns="0" bIns="0" anchor="ctr" anchorCtr="0">
            <a:noAutofit/>
          </a:bodyPr>
          <a:lstStyle/>
          <a:p>
            <a:pPr marL="16933" marR="6773">
              <a:lnSpc>
                <a:spcPct val="150000"/>
              </a:lnSpc>
            </a:pPr>
            <a:r>
              <a:rPr lang="en" sz="1333" b="1" dirty="0">
                <a:solidFill>
                  <a:srgbClr val="231F20"/>
                </a:solidFill>
                <a:latin typeface="Arial"/>
                <a:ea typeface="Arial"/>
                <a:cs typeface="Arial"/>
                <a:sym typeface="Arial"/>
              </a:rPr>
              <a:t>Choice of action verbs in constructing assessment questions is important to consider. Quite often, the  action verbs are indicators of the complexity (level) of the question. Over time, educators have come up with  a taxonomy of measurable verbs corresponding to each of the Bloom’s cognitive levels.</a:t>
            </a:r>
            <a:endParaRPr sz="1333" b="1" dirty="0">
              <a:solidFill>
                <a:srgbClr val="231F20"/>
              </a:solidFill>
              <a:latin typeface="Arial"/>
              <a:ea typeface="Arial"/>
              <a:cs typeface="Arial"/>
              <a:sym typeface="Arial"/>
            </a:endParaRPr>
          </a:p>
          <a:p>
            <a:pPr marL="16933" marR="6773">
              <a:lnSpc>
                <a:spcPct val="150000"/>
              </a:lnSpc>
            </a:pPr>
            <a:r>
              <a:rPr lang="en" sz="1333" b="1" dirty="0">
                <a:solidFill>
                  <a:srgbClr val="231F20"/>
                </a:solidFill>
                <a:latin typeface="Arial"/>
                <a:ea typeface="Arial"/>
                <a:cs typeface="Arial"/>
                <a:sym typeface="Arial"/>
              </a:rPr>
              <a:t>These verbs  help us not only to describe and classify observable knowledge, skills and abilities but also to frame the  examination or assignment questions that are appropriate to the level we are trying to assess.</a:t>
            </a:r>
            <a:endParaRPr sz="1333" b="1" dirty="0">
              <a:latin typeface="Arial"/>
              <a:ea typeface="Arial"/>
              <a:cs typeface="Arial"/>
              <a:sym typeface="Arial"/>
            </a:endParaRPr>
          </a:p>
          <a:p>
            <a:pPr marL="16933" marR="8466">
              <a:lnSpc>
                <a:spcPct val="150000"/>
              </a:lnSpc>
              <a:spcBef>
                <a:spcPts val="1507"/>
              </a:spcBef>
            </a:pPr>
            <a:r>
              <a:rPr lang="en" sz="1333" b="1" dirty="0">
                <a:solidFill>
                  <a:srgbClr val="231F20"/>
                </a:solidFill>
                <a:latin typeface="Arial"/>
                <a:ea typeface="Arial"/>
                <a:cs typeface="Arial"/>
                <a:sym typeface="Arial"/>
              </a:rPr>
              <a:t>Suggestive list of skills/ competencies to be demonstrated at each of the Bloom’s level and  corresponding cues/ verbs for the examination/ test questions is given below:</a:t>
            </a:r>
            <a:endParaRPr sz="1333" b="1"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1A0FD3E3-CFCF-4BA8-B714-49B9011C1C70}"/>
              </a:ext>
            </a:extLst>
          </p:cNvPr>
          <p:cNvSpPr>
            <a:spLocks noGrp="1"/>
          </p:cNvSpPr>
          <p:nvPr>
            <p:ph type="sldNum" sz="quarter" idx="12"/>
          </p:nvPr>
        </p:nvSpPr>
        <p:spPr/>
        <p:txBody>
          <a:bodyPr/>
          <a:lstStyle/>
          <a:p>
            <a:fld id="{71EC9CE2-5AEF-428F-9B76-4FE97200EC74}" type="slidenum">
              <a:rPr lang="en-IN" smtClean="0"/>
              <a:t>43</a:t>
            </a:fld>
            <a:endParaRPr lang="en-IN"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Shape 578"/>
        <p:cNvGrpSpPr/>
        <p:nvPr/>
      </p:nvGrpSpPr>
      <p:grpSpPr>
        <a:xfrm>
          <a:off x="0" y="0"/>
          <a:ext cx="0" cy="0"/>
          <a:chOff x="0" y="0"/>
          <a:chExt cx="0" cy="0"/>
        </a:xfrm>
      </p:grpSpPr>
      <p:sp>
        <p:nvSpPr>
          <p:cNvPr id="581" name="Google Shape;581;p63"/>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584" name="Google Shape;584;p63"/>
          <p:cNvGraphicFramePr/>
          <p:nvPr>
            <p:extLst>
              <p:ext uri="{D42A27DB-BD31-4B8C-83A1-F6EECF244321}">
                <p14:modId xmlns:p14="http://schemas.microsoft.com/office/powerpoint/2010/main" val="3882103135"/>
              </p:ext>
            </p:extLst>
          </p:nvPr>
        </p:nvGraphicFramePr>
        <p:xfrm>
          <a:off x="733802" y="624967"/>
          <a:ext cx="10721833" cy="5138571"/>
        </p:xfrm>
        <a:graphic>
          <a:graphicData uri="http://schemas.openxmlformats.org/drawingml/2006/table">
            <a:tbl>
              <a:tblPr firstRow="1" bandRow="1">
                <a:noFill/>
              </a:tblPr>
              <a:tblGrid>
                <a:gridCol w="1683233">
                  <a:extLst>
                    <a:ext uri="{9D8B030D-6E8A-4147-A177-3AD203B41FA5}">
                      <a16:colId xmlns:a16="http://schemas.microsoft.com/office/drawing/2014/main" val="20000"/>
                    </a:ext>
                  </a:extLst>
                </a:gridCol>
                <a:gridCol w="5298233">
                  <a:extLst>
                    <a:ext uri="{9D8B030D-6E8A-4147-A177-3AD203B41FA5}">
                      <a16:colId xmlns:a16="http://schemas.microsoft.com/office/drawing/2014/main" val="20001"/>
                    </a:ext>
                  </a:extLst>
                </a:gridCol>
                <a:gridCol w="3740367">
                  <a:extLst>
                    <a:ext uri="{9D8B030D-6E8A-4147-A177-3AD203B41FA5}">
                      <a16:colId xmlns:a16="http://schemas.microsoft.com/office/drawing/2014/main" val="20002"/>
                    </a:ext>
                  </a:extLst>
                </a:gridCol>
              </a:tblGrid>
              <a:tr h="335700">
                <a:tc>
                  <a:txBody>
                    <a:bodyPr/>
                    <a:lstStyle/>
                    <a:p>
                      <a:pPr marL="0" marR="0" lvl="0" indent="0" algn="ctr" rtl="0">
                        <a:lnSpc>
                          <a:spcPct val="150000"/>
                        </a:lnSpc>
                        <a:spcBef>
                          <a:spcPts val="0"/>
                        </a:spcBef>
                        <a:spcAft>
                          <a:spcPts val="0"/>
                        </a:spcAft>
                        <a:buNone/>
                      </a:pPr>
                      <a:r>
                        <a:rPr lang="en" sz="1600" b="1" u="none" strike="noStrike" cap="none" dirty="0">
                          <a:solidFill>
                            <a:srgbClr val="231F20"/>
                          </a:solidFill>
                          <a:latin typeface="Arial"/>
                          <a:ea typeface="Arial"/>
                          <a:cs typeface="Arial"/>
                          <a:sym typeface="Arial"/>
                        </a:rPr>
                        <a:t>Level</a:t>
                      </a:r>
                      <a:endParaRPr sz="1600" u="none" strike="noStrike" cap="none" dirty="0">
                        <a:latin typeface="Arial"/>
                        <a:ea typeface="Arial"/>
                        <a:cs typeface="Arial"/>
                        <a:sym typeface="Arial"/>
                      </a:endParaRPr>
                    </a:p>
                  </a:txBody>
                  <a:tcPr marL="0" marR="0" marT="15067" marB="0">
                    <a:noFill/>
                  </a:tcPr>
                </a:tc>
                <a:tc>
                  <a:txBody>
                    <a:bodyPr/>
                    <a:lstStyle/>
                    <a:p>
                      <a:pPr marL="0" marR="0" lvl="0" indent="0" algn="ctr" rtl="0">
                        <a:lnSpc>
                          <a:spcPct val="150000"/>
                        </a:lnSpc>
                        <a:spcBef>
                          <a:spcPts val="0"/>
                        </a:spcBef>
                        <a:spcAft>
                          <a:spcPts val="0"/>
                        </a:spcAft>
                        <a:buNone/>
                      </a:pPr>
                      <a:r>
                        <a:rPr lang="en" sz="1600" b="1" u="none" strike="noStrike" cap="none">
                          <a:solidFill>
                            <a:srgbClr val="231F20"/>
                          </a:solidFill>
                          <a:latin typeface="Arial"/>
                          <a:ea typeface="Arial"/>
                          <a:cs typeface="Arial"/>
                          <a:sym typeface="Arial"/>
                        </a:rPr>
                        <a:t>Skill Demonstrated</a:t>
                      </a:r>
                      <a:endParaRPr sz="1600" u="none" strike="noStrike" cap="none" dirty="0">
                        <a:latin typeface="Arial"/>
                        <a:ea typeface="Arial"/>
                        <a:cs typeface="Arial"/>
                        <a:sym typeface="Arial"/>
                      </a:endParaRPr>
                    </a:p>
                  </a:txBody>
                  <a:tcPr marL="0" marR="0" marT="15067" marB="0">
                    <a:noFill/>
                  </a:tcPr>
                </a:tc>
                <a:tc>
                  <a:txBody>
                    <a:bodyPr/>
                    <a:lstStyle/>
                    <a:p>
                      <a:pPr marL="0" marR="0" lvl="0" indent="0" algn="ctr" rtl="0">
                        <a:lnSpc>
                          <a:spcPct val="150000"/>
                        </a:lnSpc>
                        <a:spcBef>
                          <a:spcPts val="0"/>
                        </a:spcBef>
                        <a:spcAft>
                          <a:spcPts val="0"/>
                        </a:spcAft>
                        <a:buNone/>
                      </a:pPr>
                      <a:r>
                        <a:rPr lang="en" sz="1600" b="1" u="none" strike="noStrike" cap="none">
                          <a:solidFill>
                            <a:srgbClr val="231F20"/>
                          </a:solidFill>
                          <a:latin typeface="Arial"/>
                          <a:ea typeface="Arial"/>
                          <a:cs typeface="Arial"/>
                          <a:sym typeface="Arial"/>
                        </a:rPr>
                        <a:t>Question cues / Verbs for tests</a:t>
                      </a:r>
                      <a:endParaRPr sz="1600" u="none" strike="noStrike" cap="none" dirty="0">
                        <a:latin typeface="Arial"/>
                        <a:ea typeface="Arial"/>
                        <a:cs typeface="Arial"/>
                        <a:sym typeface="Arial"/>
                      </a:endParaRPr>
                    </a:p>
                  </a:txBody>
                  <a:tcPr marL="0" marR="0" marT="15067" marB="0">
                    <a:noFill/>
                  </a:tcPr>
                </a:tc>
                <a:extLst>
                  <a:ext uri="{0D108BD9-81ED-4DB2-BD59-A6C34878D82A}">
                    <a16:rowId xmlns:a16="http://schemas.microsoft.com/office/drawing/2014/main" val="10000"/>
                  </a:ext>
                </a:extLst>
              </a:tr>
              <a:tr h="1804157">
                <a:tc>
                  <a:txBody>
                    <a:bodyPr/>
                    <a:lstStyle/>
                    <a:p>
                      <a:pPr marL="0" marR="0" lvl="0" indent="0" algn="l"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2. Understand</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understanding information</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grasp meaning</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translate knowledge into new context</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interpret facts, compare, contrast</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order, group, infer causes</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predict consequences</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25400" lvl="0" indent="0" algn="l" rtl="0">
                        <a:lnSpc>
                          <a:spcPct val="150000"/>
                        </a:lnSpc>
                        <a:spcBef>
                          <a:spcPts val="0"/>
                        </a:spcBef>
                        <a:spcAft>
                          <a:spcPts val="0"/>
                        </a:spcAft>
                        <a:buNone/>
                      </a:pPr>
                      <a:r>
                        <a:rPr lang="en" sz="1300" b="1" dirty="0">
                          <a:solidFill>
                            <a:srgbClr val="231F20"/>
                          </a:solidFill>
                          <a:latin typeface="Arial"/>
                          <a:ea typeface="Arial"/>
                          <a:cs typeface="Arial"/>
                          <a:sym typeface="Arial"/>
                        </a:rPr>
                        <a:t> d</a:t>
                      </a:r>
                      <a:r>
                        <a:rPr lang="en" sz="1300" b="1" u="none" strike="noStrike" cap="none" dirty="0">
                          <a:solidFill>
                            <a:srgbClr val="231F20"/>
                          </a:solidFill>
                          <a:latin typeface="Arial"/>
                          <a:ea typeface="Arial"/>
                          <a:cs typeface="Arial"/>
                          <a:sym typeface="Arial"/>
                        </a:rPr>
                        <a:t>escribe, explain,</a:t>
                      </a: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paraphrase, restate,   </a:t>
                      </a:r>
                      <a:endParaRPr sz="13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associate, contrast, summarize,  differentiate </a:t>
                      </a:r>
                      <a:endParaRPr sz="13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interpret, discuss</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499357">
                <a:tc>
                  <a:txBody>
                    <a:bodyPr/>
                    <a:lstStyle/>
                    <a:p>
                      <a:pPr marL="0" marR="0" lvl="0" indent="0" algn="l" rtl="0">
                        <a:lnSpc>
                          <a:spcPct val="150000"/>
                        </a:lnSpc>
                        <a:spcBef>
                          <a:spcPts val="0"/>
                        </a:spcBef>
                        <a:spcAft>
                          <a:spcPts val="0"/>
                        </a:spcAft>
                        <a:buNone/>
                      </a:pPr>
                      <a:r>
                        <a:rPr lang="en" sz="1300" b="1">
                          <a:solidFill>
                            <a:srgbClr val="231F20"/>
                          </a:solidFill>
                          <a:latin typeface="Arial"/>
                          <a:ea typeface="Arial"/>
                          <a:cs typeface="Arial"/>
                          <a:sym typeface="Arial"/>
                        </a:rPr>
                        <a:t> </a:t>
                      </a:r>
                      <a:r>
                        <a:rPr lang="en" sz="1300" b="1" u="none" strike="noStrike" cap="none">
                          <a:solidFill>
                            <a:srgbClr val="231F20"/>
                          </a:solidFill>
                          <a:latin typeface="Arial"/>
                          <a:ea typeface="Arial"/>
                          <a:cs typeface="Arial"/>
                          <a:sym typeface="Arial"/>
                        </a:rPr>
                        <a:t>3. Apply</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use information</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use methods, concepts, laws, theories in new</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situations</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solve problems using required skills or knowledge</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dirty="0">
                          <a:solidFill>
                            <a:srgbClr val="231F20"/>
                          </a:solidFill>
                          <a:latin typeface="Arial"/>
                          <a:ea typeface="Arial"/>
                          <a:cs typeface="Arial"/>
                          <a:sym typeface="Arial"/>
                        </a:rPr>
                        <a:t>Demonstrating correct usage of a method or procedure</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calculate, predict, apply, solve, illustrate, use,</a:t>
                      </a:r>
                      <a:endParaRPr sz="13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300" b="1" u="none" strike="noStrike" cap="none" dirty="0">
                          <a:solidFill>
                            <a:srgbClr val="231F20"/>
                          </a:solidFill>
                          <a:latin typeface="Arial"/>
                          <a:ea typeface="Arial"/>
                          <a:cs typeface="Arial"/>
                          <a:sym typeface="Arial"/>
                        </a:rPr>
                        <a:t> demonstrate, determine, model,  experiment, </a:t>
                      </a:r>
                      <a:endParaRPr sz="13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show, examine, modify</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1499357">
                <a:tc>
                  <a:txBody>
                    <a:bodyPr/>
                    <a:lstStyle/>
                    <a:p>
                      <a:pPr marL="0" marR="0" lvl="0" indent="0" algn="l" rtl="0">
                        <a:lnSpc>
                          <a:spcPct val="150000"/>
                        </a:lnSpc>
                        <a:spcBef>
                          <a:spcPts val="0"/>
                        </a:spcBef>
                        <a:spcAft>
                          <a:spcPts val="0"/>
                        </a:spcAft>
                        <a:buNone/>
                      </a:pPr>
                      <a:r>
                        <a:rPr lang="en" sz="1300" b="1">
                          <a:solidFill>
                            <a:srgbClr val="231F20"/>
                          </a:solidFill>
                          <a:latin typeface="Arial"/>
                          <a:ea typeface="Arial"/>
                          <a:cs typeface="Arial"/>
                          <a:sym typeface="Arial"/>
                        </a:rPr>
                        <a:t> </a:t>
                      </a:r>
                      <a:r>
                        <a:rPr lang="en" sz="1300" b="1" u="none" strike="noStrike" cap="none">
                          <a:solidFill>
                            <a:srgbClr val="231F20"/>
                          </a:solidFill>
                          <a:latin typeface="Arial"/>
                          <a:ea typeface="Arial"/>
                          <a:cs typeface="Arial"/>
                          <a:sym typeface="Arial"/>
                        </a:rPr>
                        <a:t>4. Analyse</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a:solidFill>
                            <a:srgbClr val="231F20"/>
                          </a:solidFill>
                          <a:latin typeface="Arial"/>
                          <a:ea typeface="Arial"/>
                          <a:cs typeface="Arial"/>
                          <a:sym typeface="Arial"/>
                        </a:rPr>
                        <a:t>break down a complex problem into parts</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a:solidFill>
                            <a:srgbClr val="231F20"/>
                          </a:solidFill>
                          <a:latin typeface="Arial"/>
                          <a:ea typeface="Arial"/>
                          <a:cs typeface="Arial"/>
                          <a:sym typeface="Arial"/>
                        </a:rPr>
                        <a:t>Identify the relationships and interaction between the</a:t>
                      </a:r>
                      <a:endParaRPr sz="1300" b="1" u="none" strike="noStrike" cap="none" dirty="0">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b="1" u="none" strike="noStrike" cap="none">
                          <a:solidFill>
                            <a:srgbClr val="231F20"/>
                          </a:solidFill>
                          <a:latin typeface="Arial"/>
                          <a:ea typeface="Arial"/>
                          <a:cs typeface="Arial"/>
                          <a:sym typeface="Arial"/>
                        </a:rPr>
                        <a:t>different parts of a complex problem</a:t>
                      </a:r>
                      <a:endParaRPr sz="1300" b="1" u="none" strike="noStrike" cap="none" dirty="0">
                        <a:latin typeface="Arial"/>
                        <a:ea typeface="Arial"/>
                        <a:cs typeface="Arial"/>
                        <a:sym typeface="Arial"/>
                      </a:endParaRPr>
                    </a:p>
                    <a:p>
                      <a:pPr marL="457200" marR="25400" lvl="0" indent="-292100" algn="l" rtl="0">
                        <a:lnSpc>
                          <a:spcPct val="150000"/>
                        </a:lnSpc>
                        <a:spcBef>
                          <a:spcPts val="0"/>
                        </a:spcBef>
                        <a:spcAft>
                          <a:spcPts val="0"/>
                        </a:spcAft>
                        <a:buClr>
                          <a:srgbClr val="231F20"/>
                        </a:buClr>
                        <a:buSzPts val="1000"/>
                        <a:buFont typeface="Arial"/>
                        <a:buChar char="●"/>
                      </a:pPr>
                      <a:r>
                        <a:rPr lang="en" sz="1300" b="1" u="none" strike="noStrike" cap="none">
                          <a:solidFill>
                            <a:srgbClr val="231F20"/>
                          </a:solidFill>
                          <a:latin typeface="Arial"/>
                          <a:ea typeface="Arial"/>
                          <a:cs typeface="Arial"/>
                          <a:sym typeface="Arial"/>
                        </a:rPr>
                        <a:t>identify the missing information, sometimes the  redundant information and the  contradictory  information, if any</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classify, outline, break down, categorize,   </a:t>
                      </a:r>
                      <a:endParaRPr sz="13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analyze, diagram, illustrate, infer, select</a:t>
                      </a:r>
                      <a:endParaRPr sz="13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3"/>
                  </a:ext>
                </a:extLst>
              </a:tr>
            </a:tbl>
          </a:graphicData>
        </a:graphic>
      </p:graphicFrame>
      <p:sp>
        <p:nvSpPr>
          <p:cNvPr id="585" name="Google Shape;585;p63"/>
          <p:cNvSpPr txBox="1"/>
          <p:nvPr/>
        </p:nvSpPr>
        <p:spPr>
          <a:xfrm>
            <a:off x="8513713" y="6469448"/>
            <a:ext cx="2126800" cy="114000"/>
          </a:xfrm>
          <a:prstGeom prst="rect">
            <a:avLst/>
          </a:prstGeom>
          <a:noFill/>
          <a:ln>
            <a:noFill/>
          </a:ln>
        </p:spPr>
        <p:txBody>
          <a:bodyPr spcFirstLastPara="1" wrap="square" lIns="0" tIns="16933" rIns="0" bIns="0" anchor="ctr" anchorCtr="0">
            <a:noAutofit/>
          </a:bodyPr>
          <a:lstStyle/>
          <a:p>
            <a:pPr marL="16933" algn="r"/>
            <a:r>
              <a:rPr lang="en" sz="667">
                <a:solidFill>
                  <a:srgbClr val="FFFFFF"/>
                </a:solidFill>
                <a:latin typeface="Arial"/>
                <a:ea typeface="Arial"/>
                <a:cs typeface="Arial"/>
                <a:sym typeface="Arial"/>
              </a:rPr>
              <a:t>Examination Reform Policy</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5E3F121C-B4CA-4C02-90AB-0CA2A91F1E94}"/>
              </a:ext>
            </a:extLst>
          </p:cNvPr>
          <p:cNvSpPr>
            <a:spLocks noGrp="1"/>
          </p:cNvSpPr>
          <p:nvPr>
            <p:ph type="sldNum" sz="quarter" idx="12"/>
          </p:nvPr>
        </p:nvSpPr>
        <p:spPr/>
        <p:txBody>
          <a:bodyPr/>
          <a:lstStyle/>
          <a:p>
            <a:fld id="{71EC9CE2-5AEF-428F-9B76-4FE97200EC74}" type="slidenum">
              <a:rPr lang="en-IN" smtClean="0"/>
              <a:t>44</a:t>
            </a:fld>
            <a:endParaRPr lang="en-IN"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Shape 589"/>
        <p:cNvGrpSpPr/>
        <p:nvPr/>
      </p:nvGrpSpPr>
      <p:grpSpPr>
        <a:xfrm>
          <a:off x="0" y="0"/>
          <a:ext cx="0" cy="0"/>
          <a:chOff x="0" y="0"/>
          <a:chExt cx="0" cy="0"/>
        </a:xfrm>
      </p:grpSpPr>
      <p:sp>
        <p:nvSpPr>
          <p:cNvPr id="592" name="Google Shape;592;p64"/>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595" name="Google Shape;595;p64"/>
          <p:cNvGraphicFramePr/>
          <p:nvPr>
            <p:extLst>
              <p:ext uri="{D42A27DB-BD31-4B8C-83A1-F6EECF244321}">
                <p14:modId xmlns:p14="http://schemas.microsoft.com/office/powerpoint/2010/main" val="1692412344"/>
              </p:ext>
            </p:extLst>
          </p:nvPr>
        </p:nvGraphicFramePr>
        <p:xfrm>
          <a:off x="753035" y="577201"/>
          <a:ext cx="10702600" cy="4075627"/>
        </p:xfrm>
        <a:graphic>
          <a:graphicData uri="http://schemas.openxmlformats.org/drawingml/2006/table">
            <a:tbl>
              <a:tblPr firstRow="1" bandRow="1">
                <a:noFill/>
              </a:tblPr>
              <a:tblGrid>
                <a:gridCol w="1680200">
                  <a:extLst>
                    <a:ext uri="{9D8B030D-6E8A-4147-A177-3AD203B41FA5}">
                      <a16:colId xmlns:a16="http://schemas.microsoft.com/office/drawing/2014/main" val="20000"/>
                    </a:ext>
                  </a:extLst>
                </a:gridCol>
                <a:gridCol w="5288733">
                  <a:extLst>
                    <a:ext uri="{9D8B030D-6E8A-4147-A177-3AD203B41FA5}">
                      <a16:colId xmlns:a16="http://schemas.microsoft.com/office/drawing/2014/main" val="20001"/>
                    </a:ext>
                  </a:extLst>
                </a:gridCol>
                <a:gridCol w="3733667">
                  <a:extLst>
                    <a:ext uri="{9D8B030D-6E8A-4147-A177-3AD203B41FA5}">
                      <a16:colId xmlns:a16="http://schemas.microsoft.com/office/drawing/2014/main" val="20002"/>
                    </a:ext>
                  </a:extLst>
                </a:gridCol>
              </a:tblGrid>
              <a:tr h="362369">
                <a:tc>
                  <a:txBody>
                    <a:bodyPr/>
                    <a:lstStyle/>
                    <a:p>
                      <a:pPr marL="0" marR="0" lvl="0" indent="0" algn="ctr" rtl="0">
                        <a:lnSpc>
                          <a:spcPct val="150000"/>
                        </a:lnSpc>
                        <a:spcBef>
                          <a:spcPts val="0"/>
                        </a:spcBef>
                        <a:spcAft>
                          <a:spcPts val="0"/>
                        </a:spcAft>
                        <a:buNone/>
                      </a:pPr>
                      <a:r>
                        <a:rPr lang="en" sz="1700" b="1" u="none" strike="noStrike" cap="none" dirty="0">
                          <a:solidFill>
                            <a:srgbClr val="231F20"/>
                          </a:solidFill>
                          <a:latin typeface="Arial"/>
                          <a:ea typeface="Arial"/>
                          <a:cs typeface="Arial"/>
                          <a:sym typeface="Arial"/>
                        </a:rPr>
                        <a:t>Level</a:t>
                      </a:r>
                      <a:endParaRPr sz="17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50000"/>
                        </a:lnSpc>
                        <a:spcBef>
                          <a:spcPts val="0"/>
                        </a:spcBef>
                        <a:spcAft>
                          <a:spcPts val="0"/>
                        </a:spcAft>
                        <a:buNone/>
                      </a:pPr>
                      <a:r>
                        <a:rPr lang="en" sz="1700" b="1" u="none" strike="noStrike" cap="none" dirty="0">
                          <a:solidFill>
                            <a:srgbClr val="231F20"/>
                          </a:solidFill>
                          <a:latin typeface="Arial"/>
                          <a:ea typeface="Arial"/>
                          <a:cs typeface="Arial"/>
                          <a:sym typeface="Arial"/>
                        </a:rPr>
                        <a:t>Skill Demonstrated</a:t>
                      </a:r>
                      <a:endParaRPr sz="17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50000"/>
                        </a:lnSpc>
                        <a:spcBef>
                          <a:spcPts val="0"/>
                        </a:spcBef>
                        <a:spcAft>
                          <a:spcPts val="0"/>
                        </a:spcAft>
                        <a:buNone/>
                      </a:pPr>
                      <a:r>
                        <a:rPr lang="en" sz="1700" b="1" u="none" strike="noStrike" cap="none">
                          <a:solidFill>
                            <a:srgbClr val="231F20"/>
                          </a:solidFill>
                          <a:latin typeface="Arial"/>
                          <a:ea typeface="Arial"/>
                          <a:cs typeface="Arial"/>
                          <a:sym typeface="Arial"/>
                        </a:rPr>
                        <a:t>Question cues / Verbs for tests</a:t>
                      </a:r>
                      <a:endParaRPr sz="17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1983312">
                <a:tc>
                  <a:txBody>
                    <a:bodyPr/>
                    <a:lstStyle/>
                    <a:p>
                      <a:pPr marL="0" marR="0" lvl="0" indent="0" algn="l" rtl="0">
                        <a:lnSpc>
                          <a:spcPct val="150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5. Evaluate</a:t>
                      </a:r>
                      <a:endParaRPr sz="15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dirty="0">
                          <a:solidFill>
                            <a:srgbClr val="231F20"/>
                          </a:solidFill>
                          <a:latin typeface="Arial"/>
                          <a:ea typeface="Arial"/>
                          <a:cs typeface="Arial"/>
                          <a:sym typeface="Arial"/>
                        </a:rPr>
                        <a:t>compare and discriminate between ideas</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dirty="0">
                          <a:solidFill>
                            <a:srgbClr val="231F20"/>
                          </a:solidFill>
                          <a:latin typeface="Arial"/>
                          <a:ea typeface="Arial"/>
                          <a:cs typeface="Arial"/>
                          <a:sym typeface="Arial"/>
                        </a:rPr>
                        <a:t>assess value of theories, presentations</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dirty="0">
                          <a:solidFill>
                            <a:srgbClr val="231F20"/>
                          </a:solidFill>
                          <a:latin typeface="Arial"/>
                          <a:ea typeface="Arial"/>
                          <a:cs typeface="Arial"/>
                          <a:sym typeface="Arial"/>
                        </a:rPr>
                        <a:t>make choices based on reasoned argument</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dirty="0">
                          <a:solidFill>
                            <a:srgbClr val="231F20"/>
                          </a:solidFill>
                          <a:latin typeface="Arial"/>
                          <a:ea typeface="Arial"/>
                          <a:cs typeface="Arial"/>
                          <a:sym typeface="Arial"/>
                        </a:rPr>
                        <a:t>verify value of evidence</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dirty="0">
                          <a:solidFill>
                            <a:srgbClr val="231F20"/>
                          </a:solidFill>
                          <a:latin typeface="Arial"/>
                          <a:ea typeface="Arial"/>
                          <a:cs typeface="Arial"/>
                          <a:sym typeface="Arial"/>
                        </a:rPr>
                        <a:t>recognize subjectivity</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dirty="0">
                          <a:solidFill>
                            <a:srgbClr val="231F20"/>
                          </a:solidFill>
                          <a:latin typeface="Arial"/>
                          <a:ea typeface="Arial"/>
                          <a:cs typeface="Arial"/>
                          <a:sym typeface="Arial"/>
                        </a:rPr>
                        <a:t>use of definite criteria for judgments</a:t>
                      </a:r>
                      <a:endParaRPr sz="15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25400" lvl="0" indent="0" algn="l" rtl="0">
                        <a:lnSpc>
                          <a:spcPct val="150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assess, decide, choose, rank, grade,  </a:t>
                      </a:r>
                      <a:endParaRPr sz="15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test,  measure, defend, recommend, </a:t>
                      </a:r>
                      <a:endParaRPr sz="15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convince,  select, judge, support, </a:t>
                      </a:r>
                      <a:endParaRPr sz="15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conclude, argue,  justify, compare, </a:t>
                      </a:r>
                      <a:endParaRPr sz="15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summarize, evaluate</a:t>
                      </a:r>
                      <a:endParaRPr sz="15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648032">
                <a:tc>
                  <a:txBody>
                    <a:bodyPr/>
                    <a:lstStyle/>
                    <a:p>
                      <a:pPr marL="0" marR="0" lvl="0" indent="0" algn="l" rtl="0">
                        <a:lnSpc>
                          <a:spcPct val="150000"/>
                        </a:lnSpc>
                        <a:spcBef>
                          <a:spcPts val="0"/>
                        </a:spcBef>
                        <a:spcAft>
                          <a:spcPts val="0"/>
                        </a:spcAft>
                        <a:buNone/>
                      </a:pPr>
                      <a:r>
                        <a:rPr lang="en" sz="1500" b="1">
                          <a:solidFill>
                            <a:srgbClr val="231F20"/>
                          </a:solidFill>
                          <a:latin typeface="Arial"/>
                          <a:ea typeface="Arial"/>
                          <a:cs typeface="Arial"/>
                          <a:sym typeface="Arial"/>
                        </a:rPr>
                        <a:t> </a:t>
                      </a:r>
                      <a:r>
                        <a:rPr lang="en" sz="1500" b="1" u="none" strike="noStrike" cap="none">
                          <a:solidFill>
                            <a:srgbClr val="231F20"/>
                          </a:solidFill>
                          <a:latin typeface="Arial"/>
                          <a:ea typeface="Arial"/>
                          <a:cs typeface="Arial"/>
                          <a:sym typeface="Arial"/>
                        </a:rPr>
                        <a:t>6. Create</a:t>
                      </a:r>
                      <a:endParaRPr sz="15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a:solidFill>
                            <a:srgbClr val="231F20"/>
                          </a:solidFill>
                          <a:latin typeface="Arial"/>
                          <a:ea typeface="Arial"/>
                          <a:cs typeface="Arial"/>
                          <a:sym typeface="Arial"/>
                        </a:rPr>
                        <a:t>use old ideas to create new ones</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a:solidFill>
                            <a:srgbClr val="231F20"/>
                          </a:solidFill>
                          <a:latin typeface="Arial"/>
                          <a:ea typeface="Arial"/>
                          <a:cs typeface="Arial"/>
                          <a:sym typeface="Arial"/>
                        </a:rPr>
                        <a:t>Combine parts to make (new) whole,</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a:solidFill>
                            <a:srgbClr val="231F20"/>
                          </a:solidFill>
                          <a:latin typeface="Arial"/>
                          <a:ea typeface="Arial"/>
                          <a:cs typeface="Arial"/>
                          <a:sym typeface="Arial"/>
                        </a:rPr>
                        <a:t>generalize from given facts</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a:solidFill>
                            <a:srgbClr val="231F20"/>
                          </a:solidFill>
                          <a:latin typeface="Arial"/>
                          <a:ea typeface="Arial"/>
                          <a:cs typeface="Arial"/>
                          <a:sym typeface="Arial"/>
                        </a:rPr>
                        <a:t>relate knowledge from several areas</a:t>
                      </a:r>
                      <a:endParaRPr sz="1500" b="1"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b="1" u="none" strike="noStrike" cap="none">
                          <a:solidFill>
                            <a:srgbClr val="231F20"/>
                          </a:solidFill>
                          <a:latin typeface="Arial"/>
                          <a:ea typeface="Arial"/>
                          <a:cs typeface="Arial"/>
                          <a:sym typeface="Arial"/>
                        </a:rPr>
                        <a:t>predict, draw conclusions</a:t>
                      </a:r>
                      <a:endParaRPr sz="15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50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design, formulate, build, invent, create, </a:t>
                      </a:r>
                      <a:endParaRPr sz="15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500" b="1" u="none" strike="noStrike" cap="none" dirty="0">
                          <a:solidFill>
                            <a:srgbClr val="231F20"/>
                          </a:solidFill>
                          <a:latin typeface="Arial"/>
                          <a:ea typeface="Arial"/>
                          <a:cs typeface="Arial"/>
                          <a:sym typeface="Arial"/>
                        </a:rPr>
                        <a:t> compose, generate, derive, modify,  </a:t>
                      </a:r>
                      <a:endParaRPr sz="1500" b="1"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develop, integrate</a:t>
                      </a:r>
                      <a:endParaRPr sz="1500" b="1"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bl>
          </a:graphicData>
        </a:graphic>
      </p:graphicFrame>
      <p:sp>
        <p:nvSpPr>
          <p:cNvPr id="596" name="Google Shape;596;p64"/>
          <p:cNvSpPr txBox="1"/>
          <p:nvPr/>
        </p:nvSpPr>
        <p:spPr>
          <a:xfrm>
            <a:off x="8513713" y="6469448"/>
            <a:ext cx="2126800" cy="114000"/>
          </a:xfrm>
          <a:prstGeom prst="rect">
            <a:avLst/>
          </a:prstGeom>
          <a:noFill/>
          <a:ln>
            <a:noFill/>
          </a:ln>
        </p:spPr>
        <p:txBody>
          <a:bodyPr spcFirstLastPara="1" wrap="square" lIns="0" tIns="16933" rIns="0" bIns="0" anchor="ctr" anchorCtr="0">
            <a:noAutofit/>
          </a:bodyPr>
          <a:lstStyle/>
          <a:p>
            <a:pPr marL="16933" algn="r"/>
            <a:r>
              <a:rPr lang="en" sz="667" dirty="0">
                <a:solidFill>
                  <a:srgbClr val="FFFFFF"/>
                </a:solidFill>
                <a:latin typeface="Arial"/>
                <a:ea typeface="Arial"/>
                <a:cs typeface="Arial"/>
                <a:sym typeface="Arial"/>
              </a:rPr>
              <a:t>Examination Reformolicy</a:t>
            </a:r>
            <a:endParaRPr sz="667" dirty="0">
              <a:latin typeface="Arial"/>
              <a:ea typeface="Arial"/>
              <a:cs typeface="Arial"/>
              <a:sym typeface="Arial"/>
            </a:endParaRPr>
          </a:p>
        </p:txBody>
      </p:sp>
      <p:sp>
        <p:nvSpPr>
          <p:cNvPr id="597" name="Google Shape;597;p64"/>
          <p:cNvSpPr txBox="1"/>
          <p:nvPr/>
        </p:nvSpPr>
        <p:spPr>
          <a:xfrm>
            <a:off x="752133" y="4850500"/>
            <a:ext cx="10702800" cy="1354000"/>
          </a:xfrm>
          <a:prstGeom prst="rect">
            <a:avLst/>
          </a:prstGeom>
          <a:noFill/>
          <a:ln>
            <a:noFill/>
          </a:ln>
        </p:spPr>
        <p:txBody>
          <a:bodyPr spcFirstLastPara="1" wrap="square" lIns="0" tIns="16933" rIns="0" bIns="0" anchor="t" anchorCtr="0">
            <a:noAutofit/>
          </a:bodyPr>
          <a:lstStyle/>
          <a:p>
            <a:pPr marL="16933" marR="6773" indent="609585">
              <a:lnSpc>
                <a:spcPct val="150000"/>
              </a:lnSpc>
            </a:pPr>
            <a:r>
              <a:rPr lang="en" sz="1467" b="1" dirty="0">
                <a:solidFill>
                  <a:srgbClr val="231F20"/>
                </a:solidFill>
                <a:latin typeface="Arial"/>
                <a:ea typeface="Arial"/>
                <a:cs typeface="Arial"/>
                <a:sym typeface="Arial"/>
              </a:rPr>
              <a:t>It may be noted that some of the verbs in the above table are associated with multiple Bloom’s  Taxonomy levels. These verbs are actions that could apply to different activities. We need to keep in mind that  it is the skill, action or activity we need students to demonstrate that will determine the contextual meaning of  the verb used in the assessment question.</a:t>
            </a:r>
            <a:endParaRPr sz="1467" b="1"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ADD98DB6-0CB7-4E1E-AC4E-A743A8C591A6}"/>
              </a:ext>
            </a:extLst>
          </p:cNvPr>
          <p:cNvSpPr>
            <a:spLocks noGrp="1"/>
          </p:cNvSpPr>
          <p:nvPr>
            <p:ph type="sldNum" sz="quarter" idx="12"/>
          </p:nvPr>
        </p:nvSpPr>
        <p:spPr/>
        <p:txBody>
          <a:bodyPr/>
          <a:lstStyle/>
          <a:p>
            <a:fld id="{71EC9CE2-5AEF-428F-9B76-4FE97200EC74}" type="slidenum">
              <a:rPr lang="en-IN" smtClean="0"/>
              <a:t>45</a:t>
            </a:fld>
            <a:endParaRPr lang="en-IN"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601"/>
        <p:cNvGrpSpPr/>
        <p:nvPr/>
      </p:nvGrpSpPr>
      <p:grpSpPr>
        <a:xfrm>
          <a:off x="0" y="0"/>
          <a:ext cx="0" cy="0"/>
          <a:chOff x="0" y="0"/>
          <a:chExt cx="0" cy="0"/>
        </a:xfrm>
      </p:grpSpPr>
      <p:sp>
        <p:nvSpPr>
          <p:cNvPr id="604" name="Google Shape;604;p65"/>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607" name="Google Shape;607;p65"/>
          <p:cNvGraphicFramePr/>
          <p:nvPr>
            <p:extLst>
              <p:ext uri="{D42A27DB-BD31-4B8C-83A1-F6EECF244321}">
                <p14:modId xmlns:p14="http://schemas.microsoft.com/office/powerpoint/2010/main" val="2408017849"/>
              </p:ext>
            </p:extLst>
          </p:nvPr>
        </p:nvGraphicFramePr>
        <p:xfrm>
          <a:off x="879201" y="129824"/>
          <a:ext cx="10447266" cy="438588"/>
        </p:xfrm>
        <a:graphic>
          <a:graphicData uri="http://schemas.openxmlformats.org/drawingml/2006/table">
            <a:tbl>
              <a:tblPr firstRow="1" bandRow="1">
                <a:noFill/>
              </a:tblPr>
              <a:tblGrid>
                <a:gridCol w="526733">
                  <a:extLst>
                    <a:ext uri="{9D8B030D-6E8A-4147-A177-3AD203B41FA5}">
                      <a16:colId xmlns:a16="http://schemas.microsoft.com/office/drawing/2014/main" val="20000"/>
                    </a:ext>
                  </a:extLst>
                </a:gridCol>
                <a:gridCol w="9920533">
                  <a:extLst>
                    <a:ext uri="{9D8B030D-6E8A-4147-A177-3AD203B41FA5}">
                      <a16:colId xmlns:a16="http://schemas.microsoft.com/office/drawing/2014/main" val="20001"/>
                    </a:ext>
                  </a:extLst>
                </a:gridCol>
              </a:tblGrid>
              <a:tr h="438588">
                <a:tc>
                  <a:txBody>
                    <a:bodyPr/>
                    <a:lstStyle/>
                    <a:p>
                      <a:pPr marL="38100" marR="0" lvl="0" indent="0" algn="l" rtl="0">
                        <a:lnSpc>
                          <a:spcPct val="100000"/>
                        </a:lnSpc>
                        <a:spcBef>
                          <a:spcPts val="0"/>
                        </a:spcBef>
                        <a:spcAft>
                          <a:spcPts val="0"/>
                        </a:spcAft>
                        <a:buNone/>
                      </a:pPr>
                      <a:r>
                        <a:rPr lang="en" sz="2400" b="1" dirty="0">
                          <a:solidFill>
                            <a:srgbClr val="FFFFFF"/>
                          </a:solidFill>
                          <a:latin typeface="Arial"/>
                          <a:ea typeface="Arial"/>
                          <a:cs typeface="Arial"/>
                          <a:sym typeface="Arial"/>
                        </a:rPr>
                        <a:t>  </a:t>
                      </a:r>
                      <a:r>
                        <a:rPr lang="en" sz="2400" b="1" u="none" strike="noStrike" cap="none" dirty="0">
                          <a:solidFill>
                            <a:srgbClr val="FFFFFF"/>
                          </a:solidFill>
                          <a:latin typeface="Arial"/>
                          <a:ea typeface="Arial"/>
                          <a:cs typeface="Arial"/>
                          <a:sym typeface="Arial"/>
                        </a:rPr>
                        <a:t>.</a:t>
                      </a:r>
                      <a:endParaRPr sz="2400" u="none" strike="noStrike" cap="none" dirty="0">
                        <a:latin typeface="Arial"/>
                        <a:ea typeface="Arial"/>
                        <a:cs typeface="Arial"/>
                        <a:sym typeface="Arial"/>
                      </a:endParaRPr>
                    </a:p>
                  </a:txBody>
                  <a:tcPr marL="0" marR="0" marT="31767" marB="0">
                    <a:noFill/>
                  </a:tcPr>
                </a:tc>
                <a:tc>
                  <a:txBody>
                    <a:bodyPr/>
                    <a:lstStyle/>
                    <a:p>
                      <a:pPr marL="25400" marR="0" lvl="0" indent="0" algn="ctr" rtl="0">
                        <a:lnSpc>
                          <a:spcPct val="100000"/>
                        </a:lnSpc>
                        <a:spcBef>
                          <a:spcPts val="0"/>
                        </a:spcBef>
                        <a:spcAft>
                          <a:spcPts val="0"/>
                        </a:spcAft>
                        <a:buNone/>
                      </a:pPr>
                      <a:r>
                        <a:rPr lang="en" sz="2400" b="1" u="none" strike="noStrike" cap="none" dirty="0">
                          <a:solidFill>
                            <a:schemeClr val="tx1"/>
                          </a:solidFill>
                          <a:latin typeface="Arial"/>
                          <a:ea typeface="Arial"/>
                          <a:cs typeface="Arial"/>
                          <a:sym typeface="Arial"/>
                        </a:rPr>
                        <a:t>Assessment Planning</a:t>
                      </a:r>
                      <a:endParaRPr sz="2400" u="none" strike="noStrike" cap="none" dirty="0">
                        <a:solidFill>
                          <a:schemeClr val="tx1"/>
                        </a:solidFill>
                        <a:latin typeface="Arial"/>
                        <a:ea typeface="Arial"/>
                        <a:cs typeface="Arial"/>
                        <a:sym typeface="Arial"/>
                      </a:endParaRPr>
                    </a:p>
                  </a:txBody>
                  <a:tcPr marL="0" marR="0" marT="31767" marB="0">
                    <a:noFill/>
                  </a:tcPr>
                </a:tc>
                <a:extLst>
                  <a:ext uri="{0D108BD9-81ED-4DB2-BD59-A6C34878D82A}">
                    <a16:rowId xmlns:a16="http://schemas.microsoft.com/office/drawing/2014/main" val="10000"/>
                  </a:ext>
                </a:extLst>
              </a:tr>
            </a:tbl>
          </a:graphicData>
        </a:graphic>
      </p:graphicFrame>
      <p:sp>
        <p:nvSpPr>
          <p:cNvPr id="608" name="Google Shape;608;p65"/>
          <p:cNvSpPr txBox="1"/>
          <p:nvPr/>
        </p:nvSpPr>
        <p:spPr>
          <a:xfrm>
            <a:off x="879200" y="634314"/>
            <a:ext cx="10447200" cy="1960605"/>
          </a:xfrm>
          <a:prstGeom prst="rect">
            <a:avLst/>
          </a:prstGeom>
          <a:noFill/>
          <a:ln>
            <a:noFill/>
          </a:ln>
        </p:spPr>
        <p:txBody>
          <a:bodyPr spcFirstLastPara="1" wrap="square" lIns="0" tIns="16933" rIns="0" bIns="0" anchor="t" anchorCtr="0">
            <a:noAutofit/>
          </a:bodyPr>
          <a:lstStyle/>
          <a:p>
            <a:pPr marR="7620">
              <a:lnSpc>
                <a:spcPct val="150000"/>
              </a:lnSpc>
              <a:spcBef>
                <a:spcPts val="1133"/>
              </a:spcBef>
            </a:pPr>
            <a:r>
              <a:rPr lang="en" sz="1333" dirty="0">
                <a:solidFill>
                  <a:srgbClr val="231F20"/>
                </a:solidFill>
                <a:latin typeface="Arial"/>
                <a:ea typeface="Arial"/>
                <a:cs typeface="Arial"/>
                <a:sym typeface="Arial"/>
              </a:rPr>
              <a:t>   </a:t>
            </a:r>
            <a:r>
              <a:rPr lang="en" sz="1600" b="1" dirty="0">
                <a:solidFill>
                  <a:srgbClr val="231F20"/>
                </a:solidFill>
                <a:latin typeface="Arial"/>
                <a:ea typeface="Arial"/>
                <a:cs typeface="Arial"/>
                <a:sym typeface="Arial"/>
              </a:rPr>
              <a:t>Normally  the  first three  learning levels; remembering,  understanding  and  applying and  to some extent fourth  level analysing  are   assessed in the  Continuous  Internal  Evaluation (CIE) and Semester End </a:t>
            </a:r>
            <a:r>
              <a:rPr lang="en" sz="1600" b="1" dirty="0"/>
              <a:t>Examinations (SEE), where students are given a limited amount of time. And abilities; analysis, evaluation  and creation can be assessed in extended course works or in a variety of student works like course  projects, mini/ minor projects, internship experience and final year projects.</a:t>
            </a:r>
            <a:endParaRPr sz="1333" b="1" dirty="0">
              <a:latin typeface="Arial"/>
              <a:ea typeface="Arial"/>
              <a:cs typeface="Arial"/>
              <a:sym typeface="Arial"/>
            </a:endParaRPr>
          </a:p>
        </p:txBody>
      </p:sp>
      <p:sp>
        <p:nvSpPr>
          <p:cNvPr id="609" name="Google Shape;609;p65"/>
          <p:cNvSpPr txBox="1"/>
          <p:nvPr/>
        </p:nvSpPr>
        <p:spPr>
          <a:xfrm>
            <a:off x="8513713" y="6469448"/>
            <a:ext cx="2126800" cy="114000"/>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Examination Reform Policy</a:t>
            </a:r>
            <a:endParaRPr sz="667" dirty="0">
              <a:latin typeface="Arial"/>
              <a:ea typeface="Arial"/>
              <a:cs typeface="Arial"/>
              <a:sym typeface="Arial"/>
            </a:endParaRPr>
          </a:p>
        </p:txBody>
      </p:sp>
      <p:sp>
        <p:nvSpPr>
          <p:cNvPr id="610" name="Google Shape;610;p65"/>
          <p:cNvSpPr/>
          <p:nvPr/>
        </p:nvSpPr>
        <p:spPr>
          <a:xfrm>
            <a:off x="2809105" y="2660821"/>
            <a:ext cx="6447775" cy="4067356"/>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endParaRPr sz="2000" dirty="0"/>
          </a:p>
        </p:txBody>
      </p:sp>
      <p:sp>
        <p:nvSpPr>
          <p:cNvPr id="2" name="Slide Number Placeholder 1">
            <a:extLst>
              <a:ext uri="{FF2B5EF4-FFF2-40B4-BE49-F238E27FC236}">
                <a16:creationId xmlns:a16="http://schemas.microsoft.com/office/drawing/2014/main" id="{E6FE758B-F315-4B68-8362-2EF6F24F9D5C}"/>
              </a:ext>
            </a:extLst>
          </p:cNvPr>
          <p:cNvSpPr>
            <a:spLocks noGrp="1"/>
          </p:cNvSpPr>
          <p:nvPr>
            <p:ph type="sldNum" sz="quarter" idx="12"/>
          </p:nvPr>
        </p:nvSpPr>
        <p:spPr/>
        <p:txBody>
          <a:bodyPr/>
          <a:lstStyle/>
          <a:p>
            <a:fld id="{71EC9CE2-5AEF-428F-9B76-4FE97200EC74}" type="slidenum">
              <a:rPr lang="en-IN" smtClean="0"/>
              <a:t>46</a:t>
            </a:fld>
            <a:endParaRPr lang="en-IN" dirty="0"/>
          </a:p>
        </p:txBody>
      </p:sp>
      <p:sp>
        <p:nvSpPr>
          <p:cNvPr id="3" name="Rectangle 2">
            <a:extLst>
              <a:ext uri="{FF2B5EF4-FFF2-40B4-BE49-F238E27FC236}">
                <a16:creationId xmlns:a16="http://schemas.microsoft.com/office/drawing/2014/main" id="{F6C691A0-921B-D84A-B88F-820FDCA490DB}"/>
              </a:ext>
            </a:extLst>
          </p:cNvPr>
          <p:cNvSpPr/>
          <p:nvPr/>
        </p:nvSpPr>
        <p:spPr>
          <a:xfrm>
            <a:off x="879200" y="0"/>
            <a:ext cx="10544153" cy="68580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Shape 696"/>
        <p:cNvGrpSpPr/>
        <p:nvPr/>
      </p:nvGrpSpPr>
      <p:grpSpPr>
        <a:xfrm>
          <a:off x="0" y="0"/>
          <a:ext cx="0" cy="0"/>
          <a:chOff x="0" y="0"/>
          <a:chExt cx="0" cy="0"/>
        </a:xfrm>
      </p:grpSpPr>
      <p:sp>
        <p:nvSpPr>
          <p:cNvPr id="702" name="Google Shape;702;p75"/>
          <p:cNvSpPr txBox="1"/>
          <p:nvPr/>
        </p:nvSpPr>
        <p:spPr>
          <a:xfrm>
            <a:off x="9884935" y="6469449"/>
            <a:ext cx="757133" cy="114028"/>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703" name="Google Shape;703;p75"/>
          <p:cNvSpPr/>
          <p:nvPr/>
        </p:nvSpPr>
        <p:spPr>
          <a:xfrm>
            <a:off x="417479" y="273350"/>
            <a:ext cx="12197299" cy="837408"/>
          </a:xfrm>
          <a:custGeom>
            <a:avLst/>
            <a:gdLst/>
            <a:ahLst/>
            <a:cxnLst/>
            <a:rect l="l" t="t" r="r" b="b"/>
            <a:pathLst>
              <a:path w="7560309" h="684530" extrusionOk="0">
                <a:moveTo>
                  <a:pt x="7559992" y="0"/>
                </a:moveTo>
                <a:lnTo>
                  <a:pt x="0" y="0"/>
                </a:lnTo>
                <a:lnTo>
                  <a:pt x="0" y="684009"/>
                </a:lnTo>
                <a:lnTo>
                  <a:pt x="7559992" y="684009"/>
                </a:lnTo>
                <a:lnTo>
                  <a:pt x="7559992" y="0"/>
                </a:lnTo>
                <a:close/>
              </a:path>
            </a:pathLst>
          </a:custGeom>
          <a:noFill/>
          <a:ln>
            <a:noFill/>
          </a:ln>
        </p:spPr>
        <p:txBody>
          <a:bodyPr spcFirstLastPara="1" wrap="square" lIns="0" tIns="0" rIns="0" bIns="0" anchor="ctr" anchorCtr="0">
            <a:noAutofit/>
          </a:bodyPr>
          <a:lstStyle/>
          <a:p>
            <a:endParaRPr sz="2400" b="1" dirty="0"/>
          </a:p>
        </p:txBody>
      </p:sp>
      <p:sp>
        <p:nvSpPr>
          <p:cNvPr id="704" name="Google Shape;704;p75"/>
          <p:cNvSpPr txBox="1">
            <a:spLocks noGrp="1"/>
          </p:cNvSpPr>
          <p:nvPr>
            <p:ph type="title"/>
          </p:nvPr>
        </p:nvSpPr>
        <p:spPr>
          <a:xfrm>
            <a:off x="1116772" y="259484"/>
            <a:ext cx="1998000" cy="250800"/>
          </a:xfrm>
          <a:prstGeom prst="rect">
            <a:avLst/>
          </a:prstGeom>
          <a:noFill/>
          <a:ln>
            <a:noFill/>
          </a:ln>
        </p:spPr>
        <p:txBody>
          <a:bodyPr spcFirstLastPara="1" vert="horz" wrap="square" lIns="0" tIns="16933" rIns="0" bIns="0" rtlCol="0" anchor="ctr" anchorCtr="0">
            <a:noAutofit/>
          </a:bodyPr>
          <a:lstStyle/>
          <a:p>
            <a:pPr marL="16933">
              <a:lnSpc>
                <a:spcPct val="100000"/>
              </a:lnSpc>
              <a:spcBef>
                <a:spcPts val="0"/>
              </a:spcBef>
            </a:pPr>
            <a:r>
              <a:rPr lang="en" sz="1867" b="1" dirty="0"/>
              <a:t>APPENDIX-A</a:t>
            </a:r>
            <a:endParaRPr sz="1867" b="1" dirty="0"/>
          </a:p>
        </p:txBody>
      </p:sp>
      <p:sp>
        <p:nvSpPr>
          <p:cNvPr id="705" name="Google Shape;705;p75"/>
          <p:cNvSpPr txBox="1"/>
          <p:nvPr/>
        </p:nvSpPr>
        <p:spPr>
          <a:xfrm>
            <a:off x="1083100" y="510300"/>
            <a:ext cx="6338800" cy="475200"/>
          </a:xfrm>
          <a:prstGeom prst="rect">
            <a:avLst/>
          </a:prstGeom>
          <a:noFill/>
          <a:ln>
            <a:noFill/>
          </a:ln>
        </p:spPr>
        <p:txBody>
          <a:bodyPr spcFirstLastPara="1" wrap="square" lIns="0" tIns="16933" rIns="0" bIns="0" anchor="ctr" anchorCtr="0">
            <a:noAutofit/>
          </a:bodyPr>
          <a:lstStyle/>
          <a:p>
            <a:pPr marL="16933"/>
            <a:r>
              <a:rPr lang="en" sz="1467" b="1" dirty="0">
                <a:latin typeface="Arial"/>
                <a:ea typeface="Arial"/>
                <a:cs typeface="Arial"/>
                <a:sym typeface="Arial"/>
              </a:rPr>
              <a:t>Competencies and Performance Indicators (PIs)</a:t>
            </a:r>
            <a:endParaRPr sz="1467" b="1" dirty="0">
              <a:latin typeface="Arial"/>
              <a:ea typeface="Arial"/>
              <a:cs typeface="Arial"/>
              <a:sym typeface="Arial"/>
            </a:endParaRPr>
          </a:p>
          <a:p>
            <a:pPr marL="16933"/>
            <a:r>
              <a:rPr lang="en" sz="1467" b="1" dirty="0">
                <a:latin typeface="Arial"/>
                <a:ea typeface="Arial"/>
                <a:cs typeface="Arial"/>
                <a:sym typeface="Arial"/>
              </a:rPr>
              <a:t>Computer Science &amp; Engineering/Information Technology Programs</a:t>
            </a:r>
            <a:endParaRPr sz="1467" b="1" dirty="0">
              <a:latin typeface="Arial"/>
              <a:ea typeface="Arial"/>
              <a:cs typeface="Arial"/>
              <a:sym typeface="Arial"/>
            </a:endParaRPr>
          </a:p>
        </p:txBody>
      </p:sp>
      <p:sp>
        <p:nvSpPr>
          <p:cNvPr id="708" name="Google Shape;708;p75"/>
          <p:cNvSpPr txBox="1"/>
          <p:nvPr/>
        </p:nvSpPr>
        <p:spPr>
          <a:xfrm>
            <a:off x="3850105" y="1401392"/>
            <a:ext cx="1096625" cy="211481"/>
          </a:xfrm>
          <a:prstGeom prst="rect">
            <a:avLst/>
          </a:prstGeom>
          <a:noFill/>
          <a:ln>
            <a:noFill/>
          </a:ln>
        </p:spPr>
        <p:txBody>
          <a:bodyPr spcFirstLastPara="1" wrap="square" lIns="0" tIns="16933" rIns="0" bIns="0" anchor="t" anchorCtr="0">
            <a:noAutofit/>
          </a:bodyPr>
          <a:lstStyle/>
          <a:p>
            <a:pPr marL="16933"/>
            <a:endParaRPr sz="1200" dirty="0">
              <a:latin typeface="Arial"/>
              <a:ea typeface="Arial"/>
              <a:cs typeface="Arial"/>
              <a:sym typeface="Arial"/>
            </a:endParaRPr>
          </a:p>
        </p:txBody>
      </p:sp>
      <p:graphicFrame>
        <p:nvGraphicFramePr>
          <p:cNvPr id="709" name="Google Shape;709;p75"/>
          <p:cNvGraphicFramePr/>
          <p:nvPr>
            <p:extLst>
              <p:ext uri="{D42A27DB-BD31-4B8C-83A1-F6EECF244321}">
                <p14:modId xmlns:p14="http://schemas.microsoft.com/office/powerpoint/2010/main" val="3142734716"/>
              </p:ext>
            </p:extLst>
          </p:nvPr>
        </p:nvGraphicFramePr>
        <p:xfrm>
          <a:off x="887752" y="1752446"/>
          <a:ext cx="10815834" cy="4533233"/>
        </p:xfrm>
        <a:graphic>
          <a:graphicData uri="http://schemas.openxmlformats.org/drawingml/2006/table">
            <a:tbl>
              <a:tblPr firstRow="1" bandRow="1">
                <a:noFill/>
              </a:tblPr>
              <a:tblGrid>
                <a:gridCol w="412400">
                  <a:extLst>
                    <a:ext uri="{9D8B030D-6E8A-4147-A177-3AD203B41FA5}">
                      <a16:colId xmlns:a16="http://schemas.microsoft.com/office/drawing/2014/main" val="20000"/>
                    </a:ext>
                  </a:extLst>
                </a:gridCol>
                <a:gridCol w="4071000">
                  <a:extLst>
                    <a:ext uri="{9D8B030D-6E8A-4147-A177-3AD203B41FA5}">
                      <a16:colId xmlns:a16="http://schemas.microsoft.com/office/drawing/2014/main" val="20001"/>
                    </a:ext>
                  </a:extLst>
                </a:gridCol>
                <a:gridCol w="510467">
                  <a:extLst>
                    <a:ext uri="{9D8B030D-6E8A-4147-A177-3AD203B41FA5}">
                      <a16:colId xmlns:a16="http://schemas.microsoft.com/office/drawing/2014/main" val="20002"/>
                    </a:ext>
                  </a:extLst>
                </a:gridCol>
                <a:gridCol w="5821967">
                  <a:extLst>
                    <a:ext uri="{9D8B030D-6E8A-4147-A177-3AD203B41FA5}">
                      <a16:colId xmlns:a16="http://schemas.microsoft.com/office/drawing/2014/main" val="20003"/>
                    </a:ext>
                  </a:extLst>
                </a:gridCol>
              </a:tblGrid>
              <a:tr h="843533">
                <a:tc>
                  <a:txBody>
                    <a:bodyPr/>
                    <a:lstStyle/>
                    <a:p>
                      <a:pPr marL="25400" marR="25400" lvl="0" indent="0" algn="l" rtl="0">
                        <a:lnSpc>
                          <a:spcPct val="150000"/>
                        </a:lnSpc>
                        <a:spcBef>
                          <a:spcPts val="0"/>
                        </a:spcBef>
                        <a:spcAft>
                          <a:spcPts val="0"/>
                        </a:spcAft>
                        <a:buNone/>
                      </a:pPr>
                      <a:endParaRPr sz="1500" b="1" u="none" strike="noStrike" cap="none" dirty="0">
                        <a:solidFill>
                          <a:srgbClr val="231F20"/>
                        </a:solidFill>
                        <a:latin typeface="Arial"/>
                        <a:ea typeface="Arial"/>
                        <a:cs typeface="Arial"/>
                        <a:sym typeface="Arial"/>
                      </a:endParaRPr>
                    </a:p>
                  </a:txBody>
                  <a:tcPr marL="0" marR="0" marT="28500" marB="0">
                    <a:noFill/>
                  </a:tcPr>
                </a:tc>
                <a:tc gridSpan="3">
                  <a:txBody>
                    <a:bodyPr/>
                    <a:lstStyle/>
                    <a:p>
                      <a:pPr marL="25400" marR="25400" lvl="0" indent="0" algn="l" rtl="0">
                        <a:lnSpc>
                          <a:spcPct val="115000"/>
                        </a:lnSpc>
                        <a:spcBef>
                          <a:spcPts val="0"/>
                        </a:spcBef>
                        <a:spcAft>
                          <a:spcPts val="0"/>
                        </a:spcAft>
                        <a:buNone/>
                      </a:pPr>
                      <a:r>
                        <a:rPr lang="en" sz="1600" b="1" u="none" strike="noStrike" cap="none" dirty="0">
                          <a:solidFill>
                            <a:srgbClr val="231F20"/>
                          </a:solidFill>
                          <a:latin typeface="Arial"/>
                          <a:ea typeface="Arial"/>
                          <a:cs typeface="Arial"/>
                          <a:sym typeface="Arial"/>
                        </a:rPr>
                        <a:t>PO 1: Engineering knowledge: </a:t>
                      </a:r>
                      <a:r>
                        <a:rPr lang="en" sz="1600" u="none" strike="noStrike" cap="none" dirty="0">
                          <a:solidFill>
                            <a:srgbClr val="231F20"/>
                          </a:solidFill>
                          <a:latin typeface="Arial"/>
                          <a:ea typeface="Arial"/>
                          <a:cs typeface="Arial"/>
                          <a:sym typeface="Arial"/>
                        </a:rPr>
                        <a:t>Apply the knowledge of mathematics, science, engineering fundamentals, and an engineering  specialisation for the solution of complex engineering problems.</a:t>
                      </a:r>
                      <a:endParaRPr sz="1600" u="none" strike="noStrike" cap="none" dirty="0">
                        <a:latin typeface="Arial"/>
                        <a:ea typeface="Arial"/>
                        <a:cs typeface="Arial"/>
                        <a:sym typeface="Arial"/>
                      </a:endParaRPr>
                    </a:p>
                  </a:txBody>
                  <a:tcPr marL="0" marR="0" marT="28500" marB="0">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43200">
                <a:tc>
                  <a:txBody>
                    <a:bodyPr/>
                    <a:lstStyle/>
                    <a:p>
                      <a:pPr marL="279400" marR="0" lvl="0" indent="0" algn="ctr" rtl="0">
                        <a:lnSpc>
                          <a:spcPct val="115000"/>
                        </a:lnSpc>
                        <a:spcBef>
                          <a:spcPts val="0"/>
                        </a:spcBef>
                        <a:spcAft>
                          <a:spcPts val="0"/>
                        </a:spcAft>
                        <a:buNone/>
                      </a:pPr>
                      <a:endParaRPr sz="1600" b="1" u="none" strike="noStrike" cap="none" dirty="0">
                        <a:solidFill>
                          <a:srgbClr val="231F20"/>
                        </a:solidFill>
                        <a:latin typeface="Arial"/>
                        <a:ea typeface="Arial"/>
                        <a:cs typeface="Arial"/>
                        <a:sym typeface="Arial"/>
                      </a:endParaRPr>
                    </a:p>
                  </a:txBody>
                  <a:tcPr marL="0" marR="0" marT="24433"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79400" marR="0" lvl="0" indent="0" algn="ctr" rtl="0">
                        <a:lnSpc>
                          <a:spcPct val="115000"/>
                        </a:lnSpc>
                        <a:spcBef>
                          <a:spcPts val="0"/>
                        </a:spcBef>
                        <a:spcAft>
                          <a:spcPts val="0"/>
                        </a:spcAft>
                        <a:buNone/>
                      </a:pPr>
                      <a:r>
                        <a:rPr lang="en" sz="1600" b="1" u="none" strike="noStrike" cap="none">
                          <a:solidFill>
                            <a:srgbClr val="231F20"/>
                          </a:solidFill>
                          <a:latin typeface="Arial"/>
                          <a:ea typeface="Arial"/>
                          <a:cs typeface="Arial"/>
                          <a:sym typeface="Arial"/>
                        </a:rPr>
                        <a:t>Competency</a:t>
                      </a:r>
                      <a:endParaRPr sz="1600" u="none" strike="noStrike" cap="none" dirty="0">
                        <a:latin typeface="Arial"/>
                        <a:ea typeface="Arial"/>
                        <a:cs typeface="Arial"/>
                        <a:sym typeface="Arial"/>
                      </a:endParaRPr>
                    </a:p>
                  </a:txBody>
                  <a:tcPr marL="0" marR="0" marT="24433"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15000"/>
                        </a:lnSpc>
                        <a:spcBef>
                          <a:spcPts val="0"/>
                        </a:spcBef>
                        <a:spcAft>
                          <a:spcPts val="0"/>
                        </a:spcAft>
                        <a:buNone/>
                      </a:pPr>
                      <a:endParaRPr sz="1600" b="1" u="none" strike="noStrike" cap="none" dirty="0">
                        <a:solidFill>
                          <a:srgbClr val="231F20"/>
                        </a:solidFill>
                        <a:latin typeface="Arial"/>
                        <a:ea typeface="Arial"/>
                        <a:cs typeface="Arial"/>
                        <a:sym typeface="Arial"/>
                      </a:endParaRPr>
                    </a:p>
                  </a:txBody>
                  <a:tcPr marL="0" marR="0" marT="24433"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15000"/>
                        </a:lnSpc>
                        <a:spcBef>
                          <a:spcPts val="0"/>
                        </a:spcBef>
                        <a:spcAft>
                          <a:spcPts val="0"/>
                        </a:spcAft>
                        <a:buNone/>
                      </a:pPr>
                      <a:r>
                        <a:rPr lang="en" sz="1600" b="1" u="none" strike="noStrike" cap="none" dirty="0">
                          <a:solidFill>
                            <a:srgbClr val="231F20"/>
                          </a:solidFill>
                          <a:latin typeface="Arial"/>
                          <a:ea typeface="Arial"/>
                          <a:cs typeface="Arial"/>
                          <a:sym typeface="Arial"/>
                        </a:rPr>
                        <a:t>Indicators</a:t>
                      </a:r>
                      <a:endParaRPr sz="1600" u="none" strike="noStrike" cap="none" dirty="0">
                        <a:latin typeface="Arial"/>
                        <a:ea typeface="Arial"/>
                        <a:cs typeface="Arial"/>
                        <a:sym typeface="Arial"/>
                      </a:endParaRPr>
                    </a:p>
                  </a:txBody>
                  <a:tcPr marL="0" marR="0" marT="24433"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2097067">
                <a:tc>
                  <a:txBody>
                    <a:bodyPr/>
                    <a:lstStyle/>
                    <a:p>
                      <a:pPr marL="203200" marR="25400" lvl="0" indent="-177800" algn="l" rtl="0">
                        <a:lnSpc>
                          <a:spcPct val="115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1.2</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15000"/>
                        </a:lnSpc>
                        <a:spcBef>
                          <a:spcPts val="0"/>
                        </a:spcBef>
                        <a:spcAft>
                          <a:spcPts val="0"/>
                        </a:spcAft>
                        <a:buNone/>
                      </a:pPr>
                      <a:r>
                        <a:rPr lang="en" sz="1500" u="none" strike="noStrike" cap="none" dirty="0">
                          <a:solidFill>
                            <a:srgbClr val="231F20"/>
                          </a:solidFill>
                          <a:latin typeface="Arial"/>
                          <a:ea typeface="Arial"/>
                          <a:cs typeface="Arial"/>
                          <a:sym typeface="Arial"/>
                        </a:rPr>
                        <a:t>Demonstrate</a:t>
                      </a: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competence  in mathematical </a:t>
                      </a:r>
                      <a:endParaRPr sz="1500" u="none" strike="noStrike" cap="none" dirty="0">
                        <a:solidFill>
                          <a:srgbClr val="231F20"/>
                        </a:solidFill>
                        <a:latin typeface="Arial"/>
                        <a:ea typeface="Arial"/>
                        <a:cs typeface="Arial"/>
                        <a:sym typeface="Arial"/>
                      </a:endParaRPr>
                    </a:p>
                    <a:p>
                      <a:pPr marL="203200" marR="25400" lvl="0" indent="-177800" algn="l" rtl="0">
                        <a:lnSpc>
                          <a:spcPct val="115000"/>
                        </a:lnSpc>
                        <a:spcBef>
                          <a:spcPts val="0"/>
                        </a:spcBef>
                        <a:spcAft>
                          <a:spcPts val="0"/>
                        </a:spcAft>
                        <a:buNone/>
                      </a:pPr>
                      <a:r>
                        <a:rPr lang="en" sz="1500" u="none" strike="noStrike" cap="none" dirty="0">
                          <a:solidFill>
                            <a:srgbClr val="231F20"/>
                          </a:solidFill>
                          <a:latin typeface="Arial"/>
                          <a:ea typeface="Arial"/>
                          <a:cs typeface="Arial"/>
                          <a:sym typeface="Arial"/>
                        </a:rPr>
                        <a:t>modelling</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00000"/>
                        </a:lnSpc>
                        <a:spcBef>
                          <a:spcPts val="0"/>
                        </a:spcBef>
                        <a:spcAft>
                          <a:spcPts val="0"/>
                        </a:spcAft>
                        <a:buNone/>
                      </a:pPr>
                      <a:r>
                        <a:rPr lang="en" sz="1300">
                          <a:solidFill>
                            <a:schemeClr val="hlink"/>
                          </a:solidFill>
                          <a:latin typeface="Arial"/>
                          <a:ea typeface="Arial"/>
                          <a:cs typeface="Arial"/>
                          <a:sym typeface="Arial"/>
                        </a:rPr>
                        <a:t> 1.2.1</a:t>
                      </a:r>
                      <a:endParaRPr sz="1300" dirty="0">
                        <a:solidFill>
                          <a:schemeClr val="hlink"/>
                        </a:solidFill>
                        <a:latin typeface="Arial"/>
                        <a:ea typeface="Arial"/>
                        <a:cs typeface="Arial"/>
                        <a:sym typeface="Arial"/>
                      </a:endParaRPr>
                    </a:p>
                    <a:p>
                      <a:pPr marL="0" marR="25400" lvl="0" indent="0" algn="l" rtl="0">
                        <a:lnSpc>
                          <a:spcPct val="100000"/>
                        </a:lnSpc>
                        <a:spcBef>
                          <a:spcPts val="0"/>
                        </a:spcBef>
                        <a:spcAft>
                          <a:spcPts val="0"/>
                        </a:spcAft>
                        <a:buNone/>
                      </a:pPr>
                      <a:endParaRPr sz="1300" dirty="0">
                        <a:solidFill>
                          <a:schemeClr val="hlink"/>
                        </a:solidFill>
                        <a:latin typeface="Arial"/>
                        <a:ea typeface="Arial"/>
                        <a:cs typeface="Arial"/>
                        <a:sym typeface="Arial"/>
                      </a:endParaRPr>
                    </a:p>
                    <a:p>
                      <a:pPr marL="0" marR="25400" lvl="0" indent="0" algn="l" rtl="0">
                        <a:lnSpc>
                          <a:spcPct val="100000"/>
                        </a:lnSpc>
                        <a:spcBef>
                          <a:spcPts val="0"/>
                        </a:spcBef>
                        <a:spcAft>
                          <a:spcPts val="0"/>
                        </a:spcAft>
                        <a:buNone/>
                      </a:pPr>
                      <a:endParaRPr sz="1300" dirty="0">
                        <a:solidFill>
                          <a:schemeClr val="hlink"/>
                        </a:solidFill>
                        <a:latin typeface="Arial"/>
                        <a:ea typeface="Arial"/>
                        <a:cs typeface="Arial"/>
                        <a:sym typeface="Arial"/>
                      </a:endParaRPr>
                    </a:p>
                    <a:p>
                      <a:pPr marL="0" marR="25400" lvl="0" indent="0" algn="l" rtl="0">
                        <a:lnSpc>
                          <a:spcPct val="100000"/>
                        </a:lnSpc>
                        <a:spcBef>
                          <a:spcPts val="100"/>
                        </a:spcBef>
                        <a:spcAft>
                          <a:spcPts val="0"/>
                        </a:spcAft>
                        <a:buNone/>
                      </a:pPr>
                      <a:endParaRPr sz="1300" dirty="0">
                        <a:solidFill>
                          <a:schemeClr val="hlink"/>
                        </a:solidFill>
                        <a:latin typeface="Arial"/>
                        <a:ea typeface="Arial"/>
                        <a:cs typeface="Arial"/>
                        <a:sym typeface="Arial"/>
                      </a:endParaRPr>
                    </a:p>
                    <a:p>
                      <a:pPr marL="0" marR="25400" lvl="0" indent="0" algn="l" rtl="0">
                        <a:lnSpc>
                          <a:spcPct val="100000"/>
                        </a:lnSpc>
                        <a:spcBef>
                          <a:spcPts val="100"/>
                        </a:spcBef>
                        <a:spcAft>
                          <a:spcPts val="0"/>
                        </a:spcAft>
                        <a:buNone/>
                      </a:pPr>
                      <a:r>
                        <a:rPr lang="en" sz="1300">
                          <a:solidFill>
                            <a:schemeClr val="hlink"/>
                          </a:solidFill>
                          <a:latin typeface="Arial"/>
                          <a:ea typeface="Arial"/>
                          <a:cs typeface="Arial"/>
                          <a:sym typeface="Arial"/>
                        </a:rPr>
                        <a:t> 1.2.2</a:t>
                      </a:r>
                      <a:endParaRPr sz="1300" dirty="0">
                        <a:solidFill>
                          <a:schemeClr val="hlink"/>
                        </a:solidFill>
                        <a:latin typeface="Arial"/>
                        <a:ea typeface="Arial"/>
                        <a:cs typeface="Arial"/>
                        <a:sym typeface="Arial"/>
                      </a:endParaRPr>
                    </a:p>
                    <a:p>
                      <a:pPr marL="0" marR="25400" lvl="0" indent="0" algn="l" rtl="0">
                        <a:lnSpc>
                          <a:spcPct val="100000"/>
                        </a:lnSpc>
                        <a:spcBef>
                          <a:spcPts val="100"/>
                        </a:spcBef>
                        <a:spcAft>
                          <a:spcPts val="0"/>
                        </a:spcAft>
                        <a:buClr>
                          <a:schemeClr val="dk1"/>
                        </a:buClr>
                        <a:buSzPts val="1100"/>
                        <a:buFont typeface="Arial"/>
                        <a:buNone/>
                      </a:pPr>
                      <a:r>
                        <a:rPr lang="en" sz="1500">
                          <a:solidFill>
                            <a:schemeClr val="hlink"/>
                          </a:solidFill>
                          <a:latin typeface="Arial"/>
                          <a:ea typeface="Arial"/>
                          <a:cs typeface="Arial"/>
                          <a:sym typeface="Arial"/>
                        </a:rPr>
                        <a:t> </a:t>
                      </a:r>
                      <a:endParaRPr sz="15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Apply the knowledge of discrete structures, linear algebra, statistics</a:t>
                      </a:r>
                      <a:endParaRPr sz="1500" dirty="0">
                        <a:solidFill>
                          <a:srgbClr val="231F20"/>
                        </a:solidFill>
                        <a:latin typeface="Arial"/>
                        <a:ea typeface="Arial"/>
                        <a:cs typeface="Arial"/>
                        <a:sym typeface="Arial"/>
                      </a:endParaRPr>
                    </a:p>
                    <a:p>
                      <a:pPr marL="0" marR="25400" lvl="0" indent="0" algn="l" rtl="0">
                        <a:lnSpc>
                          <a:spcPct val="115000"/>
                        </a:lnSpc>
                        <a:spcBef>
                          <a:spcPts val="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and numerical techniques to solve problems</a:t>
                      </a:r>
                      <a:endParaRPr sz="1500" u="none" strike="noStrike" cap="none" dirty="0">
                        <a:latin typeface="Arial"/>
                        <a:ea typeface="Arial"/>
                        <a:cs typeface="Arial"/>
                        <a:sym typeface="Arial"/>
                      </a:endParaRPr>
                    </a:p>
                    <a:p>
                      <a:pPr marL="0" marR="25400" lvl="0" indent="0" algn="l" rtl="0">
                        <a:lnSpc>
                          <a:spcPct val="115000"/>
                        </a:lnSpc>
                        <a:spcBef>
                          <a:spcPts val="100"/>
                        </a:spcBef>
                        <a:spcAft>
                          <a:spcPts val="0"/>
                        </a:spcAft>
                        <a:buNone/>
                      </a:pPr>
                      <a:r>
                        <a:rPr lang="en" sz="1500" dirty="0">
                          <a:solidFill>
                            <a:srgbClr val="231F20"/>
                          </a:solidFill>
                          <a:latin typeface="Arial"/>
                          <a:ea typeface="Arial"/>
                          <a:cs typeface="Arial"/>
                          <a:sym typeface="Arial"/>
                        </a:rPr>
                        <a:t> </a:t>
                      </a:r>
                      <a:endParaRPr sz="1500" dirty="0">
                        <a:solidFill>
                          <a:srgbClr val="231F20"/>
                        </a:solidFill>
                        <a:latin typeface="Arial"/>
                        <a:ea typeface="Arial"/>
                        <a:cs typeface="Arial"/>
                        <a:sym typeface="Arial"/>
                      </a:endParaRPr>
                    </a:p>
                    <a:p>
                      <a:pPr marL="0" marR="25400" lvl="0" indent="0" algn="l" rtl="0">
                        <a:lnSpc>
                          <a:spcPct val="115000"/>
                        </a:lnSpc>
                        <a:spcBef>
                          <a:spcPts val="10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Apply the concepts of probability, statistics and queuing theory </a:t>
                      </a:r>
                      <a:endParaRPr sz="1500" u="none" strike="noStrike" cap="none" dirty="0">
                        <a:solidFill>
                          <a:srgbClr val="231F20"/>
                        </a:solidFill>
                        <a:latin typeface="Arial"/>
                        <a:ea typeface="Arial"/>
                        <a:cs typeface="Arial"/>
                        <a:sym typeface="Arial"/>
                      </a:endParaRPr>
                    </a:p>
                    <a:p>
                      <a:pPr marL="0" marR="25400" lvl="0" indent="0" algn="l" rtl="0">
                        <a:lnSpc>
                          <a:spcPct val="115000"/>
                        </a:lnSpc>
                        <a:spcBef>
                          <a:spcPts val="10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in modeling of</a:t>
                      </a: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computer-based system, data and network </a:t>
                      </a:r>
                      <a:endParaRPr sz="1500" dirty="0">
                        <a:solidFill>
                          <a:srgbClr val="231F20"/>
                        </a:solidFill>
                        <a:latin typeface="Arial"/>
                        <a:ea typeface="Arial"/>
                        <a:cs typeface="Arial"/>
                        <a:sym typeface="Arial"/>
                      </a:endParaRPr>
                    </a:p>
                    <a:p>
                      <a:pPr marL="0" marR="25400" lvl="0" indent="0" algn="l" rtl="0">
                        <a:lnSpc>
                          <a:spcPct val="115000"/>
                        </a:lnSpc>
                        <a:spcBef>
                          <a:spcPts val="10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protocols.</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1049433">
                <a:tc>
                  <a:txBody>
                    <a:bodyPr/>
                    <a:lstStyle/>
                    <a:p>
                      <a:pPr marL="203200" marR="25400" lvl="0" indent="-177800" algn="l" rtl="0">
                        <a:lnSpc>
                          <a:spcPct val="115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1.5</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15000"/>
                        </a:lnSpc>
                        <a:spcBef>
                          <a:spcPts val="0"/>
                        </a:spcBef>
                        <a:spcAft>
                          <a:spcPts val="0"/>
                        </a:spcAft>
                        <a:buNone/>
                      </a:pPr>
                      <a:r>
                        <a:rPr lang="en" sz="1500" u="none" strike="noStrike" cap="none">
                          <a:solidFill>
                            <a:srgbClr val="231F20"/>
                          </a:solidFill>
                          <a:latin typeface="Arial"/>
                          <a:ea typeface="Arial"/>
                          <a:cs typeface="Arial"/>
                          <a:sym typeface="Arial"/>
                        </a:rPr>
                        <a:t>Demonstrate</a:t>
                      </a:r>
                      <a:r>
                        <a:rPr lang="en" sz="1500">
                          <a:solidFill>
                            <a:srgbClr val="231F20"/>
                          </a:solidFill>
                          <a:latin typeface="Arial"/>
                          <a:ea typeface="Arial"/>
                          <a:cs typeface="Arial"/>
                          <a:sym typeface="Arial"/>
                        </a:rPr>
                        <a:t> </a:t>
                      </a:r>
                      <a:r>
                        <a:rPr lang="en" sz="1500" u="none" strike="noStrike" cap="none">
                          <a:solidFill>
                            <a:srgbClr val="231F20"/>
                          </a:solidFill>
                          <a:latin typeface="Arial"/>
                          <a:ea typeface="Arial"/>
                          <a:cs typeface="Arial"/>
                          <a:sym typeface="Arial"/>
                        </a:rPr>
                        <a:t>competence  in basic sciences</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lvl="0" indent="0" algn="l" rtl="0">
                        <a:lnSpc>
                          <a:spcPct val="115000"/>
                        </a:lnSpc>
                        <a:spcBef>
                          <a:spcPts val="0"/>
                        </a:spcBef>
                        <a:spcAft>
                          <a:spcPts val="0"/>
                        </a:spcAft>
                        <a:buClr>
                          <a:schemeClr val="dk1"/>
                        </a:buClr>
                        <a:buFont typeface="Arial"/>
                        <a:buNone/>
                      </a:pPr>
                      <a:r>
                        <a:rPr lang="en" sz="1500">
                          <a:solidFill>
                            <a:schemeClr val="hlink"/>
                          </a:solidFill>
                          <a:latin typeface="Arial"/>
                          <a:ea typeface="Arial"/>
                          <a:cs typeface="Arial"/>
                          <a:sym typeface="Arial"/>
                        </a:rPr>
                        <a:t>1.5.1</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15000"/>
                        </a:lnSpc>
                        <a:spcBef>
                          <a:spcPts val="0"/>
                        </a:spcBef>
                        <a:spcAft>
                          <a:spcPts val="0"/>
                        </a:spcAft>
                        <a:buNone/>
                      </a:pPr>
                      <a:r>
                        <a:rPr lang="en" sz="1500" u="none" strike="noStrike" cap="none" dirty="0">
                          <a:solidFill>
                            <a:srgbClr val="231F20"/>
                          </a:solidFill>
                          <a:latin typeface="Arial"/>
                          <a:ea typeface="Arial"/>
                          <a:cs typeface="Arial"/>
                          <a:sym typeface="Arial"/>
                        </a:rPr>
                        <a:t>Apply laws of natural science to an engineering problem</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3"/>
                  </a:ext>
                </a:extLst>
              </a:tr>
            </a:tbl>
          </a:graphicData>
        </a:graphic>
      </p:graphicFrame>
      <p:sp>
        <p:nvSpPr>
          <p:cNvPr id="2" name="Slide Number Placeholder 1">
            <a:extLst>
              <a:ext uri="{FF2B5EF4-FFF2-40B4-BE49-F238E27FC236}">
                <a16:creationId xmlns:a16="http://schemas.microsoft.com/office/drawing/2014/main" id="{C0329D38-D1F6-4AE5-B026-B0FC18EBCC54}"/>
              </a:ext>
            </a:extLst>
          </p:cNvPr>
          <p:cNvSpPr>
            <a:spLocks noGrp="1"/>
          </p:cNvSpPr>
          <p:nvPr>
            <p:ph type="sldNum" sz="quarter" idx="12"/>
          </p:nvPr>
        </p:nvSpPr>
        <p:spPr/>
        <p:txBody>
          <a:bodyPr/>
          <a:lstStyle/>
          <a:p>
            <a:fld id="{71EC9CE2-5AEF-428F-9B76-4FE97200EC74}" type="slidenum">
              <a:rPr lang="en-IN" smtClean="0"/>
              <a:t>47</a:t>
            </a:fld>
            <a:endParaRPr lang="en-IN"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Shape 713"/>
        <p:cNvGrpSpPr/>
        <p:nvPr/>
      </p:nvGrpSpPr>
      <p:grpSpPr>
        <a:xfrm>
          <a:off x="0" y="0"/>
          <a:ext cx="0" cy="0"/>
          <a:chOff x="0" y="0"/>
          <a:chExt cx="0" cy="0"/>
        </a:xfrm>
      </p:grpSpPr>
      <p:sp>
        <p:nvSpPr>
          <p:cNvPr id="719" name="Google Shape;719;p76"/>
          <p:cNvSpPr txBox="1"/>
          <p:nvPr/>
        </p:nvSpPr>
        <p:spPr>
          <a:xfrm>
            <a:off x="9884935" y="6469448"/>
            <a:ext cx="757200" cy="114000"/>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graphicFrame>
        <p:nvGraphicFramePr>
          <p:cNvPr id="720" name="Google Shape;720;p76"/>
          <p:cNvGraphicFramePr/>
          <p:nvPr>
            <p:extLst>
              <p:ext uri="{D42A27DB-BD31-4B8C-83A1-F6EECF244321}">
                <p14:modId xmlns:p14="http://schemas.microsoft.com/office/powerpoint/2010/main" val="855869067"/>
              </p:ext>
            </p:extLst>
          </p:nvPr>
        </p:nvGraphicFramePr>
        <p:xfrm>
          <a:off x="812168" y="828863"/>
          <a:ext cx="10567667" cy="3069167"/>
        </p:xfrm>
        <a:graphic>
          <a:graphicData uri="http://schemas.openxmlformats.org/drawingml/2006/table">
            <a:tbl>
              <a:tblPr firstRow="1" bandRow="1">
                <a:noFill/>
              </a:tblPr>
              <a:tblGrid>
                <a:gridCol w="384467">
                  <a:extLst>
                    <a:ext uri="{9D8B030D-6E8A-4147-A177-3AD203B41FA5}">
                      <a16:colId xmlns:a16="http://schemas.microsoft.com/office/drawing/2014/main" val="20000"/>
                    </a:ext>
                  </a:extLst>
                </a:gridCol>
                <a:gridCol w="4072567">
                  <a:extLst>
                    <a:ext uri="{9D8B030D-6E8A-4147-A177-3AD203B41FA5}">
                      <a16:colId xmlns:a16="http://schemas.microsoft.com/office/drawing/2014/main" val="20001"/>
                    </a:ext>
                  </a:extLst>
                </a:gridCol>
                <a:gridCol w="589133">
                  <a:extLst>
                    <a:ext uri="{9D8B030D-6E8A-4147-A177-3AD203B41FA5}">
                      <a16:colId xmlns:a16="http://schemas.microsoft.com/office/drawing/2014/main" val="20002"/>
                    </a:ext>
                  </a:extLst>
                </a:gridCol>
                <a:gridCol w="5521500">
                  <a:extLst>
                    <a:ext uri="{9D8B030D-6E8A-4147-A177-3AD203B41FA5}">
                      <a16:colId xmlns:a16="http://schemas.microsoft.com/office/drawing/2014/main" val="20003"/>
                    </a:ext>
                  </a:extLst>
                </a:gridCol>
              </a:tblGrid>
              <a:tr h="530100">
                <a:tc>
                  <a:txBody>
                    <a:bodyPr/>
                    <a:lstStyle/>
                    <a:p>
                      <a:pPr marL="279400" marR="0" lvl="0" indent="0" algn="ctr" rtl="0">
                        <a:lnSpc>
                          <a:spcPct val="150000"/>
                        </a:lnSpc>
                        <a:spcBef>
                          <a:spcPts val="0"/>
                        </a:spcBef>
                        <a:spcAft>
                          <a:spcPts val="0"/>
                        </a:spcAft>
                        <a:buNone/>
                      </a:pPr>
                      <a:endParaRPr sz="1600" b="1" u="none" strike="noStrike" cap="none" dirty="0">
                        <a:solidFill>
                          <a:srgbClr val="231F20"/>
                        </a:solidFill>
                        <a:latin typeface="Arial"/>
                        <a:ea typeface="Arial"/>
                        <a:cs typeface="Arial"/>
                        <a:sym typeface="Arial"/>
                      </a:endParaRPr>
                    </a:p>
                  </a:txBody>
                  <a:tcPr marL="0" marR="0" marT="24433"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79400" marR="0" lvl="0" indent="0" algn="ctr" rtl="0">
                        <a:lnSpc>
                          <a:spcPct val="150000"/>
                        </a:lnSpc>
                        <a:spcBef>
                          <a:spcPts val="0"/>
                        </a:spcBef>
                        <a:spcAft>
                          <a:spcPts val="0"/>
                        </a:spcAft>
                        <a:buNone/>
                      </a:pPr>
                      <a:r>
                        <a:rPr lang="en" sz="1600" b="1" u="none" strike="noStrike" cap="none" dirty="0">
                          <a:solidFill>
                            <a:srgbClr val="231F20"/>
                          </a:solidFill>
                          <a:latin typeface="Arial"/>
                          <a:ea typeface="Arial"/>
                          <a:cs typeface="Arial"/>
                          <a:sym typeface="Arial"/>
                        </a:rPr>
                        <a:t>Competency</a:t>
                      </a:r>
                      <a:endParaRPr sz="1600" u="none" strike="noStrike" cap="none" dirty="0">
                        <a:latin typeface="Arial"/>
                        <a:ea typeface="Arial"/>
                        <a:cs typeface="Arial"/>
                        <a:sym typeface="Arial"/>
                      </a:endParaRPr>
                    </a:p>
                  </a:txBody>
                  <a:tcPr marL="0" marR="0" marT="24433"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endParaRPr sz="1600" b="1" u="none" strike="noStrike" cap="none" dirty="0">
                        <a:solidFill>
                          <a:srgbClr val="231F20"/>
                        </a:solidFill>
                        <a:latin typeface="Arial"/>
                        <a:ea typeface="Arial"/>
                        <a:cs typeface="Arial"/>
                        <a:sym typeface="Arial"/>
                      </a:endParaRPr>
                    </a:p>
                  </a:txBody>
                  <a:tcPr marL="0" marR="0" marT="24433"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600" b="1" u="none" strike="noStrike" cap="none">
                          <a:solidFill>
                            <a:srgbClr val="231F20"/>
                          </a:solidFill>
                          <a:latin typeface="Arial"/>
                          <a:ea typeface="Arial"/>
                          <a:cs typeface="Arial"/>
                          <a:sym typeface="Arial"/>
                        </a:rPr>
                        <a:t>Indicators</a:t>
                      </a:r>
                      <a:endParaRPr sz="1600" u="none" strike="noStrike" cap="none" dirty="0">
                        <a:latin typeface="Arial"/>
                        <a:ea typeface="Arial"/>
                        <a:cs typeface="Arial"/>
                        <a:sym typeface="Arial"/>
                      </a:endParaRPr>
                    </a:p>
                  </a:txBody>
                  <a:tcPr marL="0" marR="0" marT="24433"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0"/>
                  </a:ext>
                </a:extLst>
              </a:tr>
              <a:tr h="1024167">
                <a:tc>
                  <a:txBody>
                    <a:bodyPr/>
                    <a:lstStyle/>
                    <a:p>
                      <a:pPr marL="203200" marR="25400" lvl="0" indent="-177800" algn="l" rtl="0">
                        <a:lnSpc>
                          <a:spcPct val="150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1.6 </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Demonstrate</a:t>
                      </a:r>
                      <a:r>
                        <a:rPr lang="en" sz="1500">
                          <a:solidFill>
                            <a:srgbClr val="231F20"/>
                          </a:solidFill>
                          <a:latin typeface="Arial"/>
                          <a:ea typeface="Arial"/>
                          <a:cs typeface="Arial"/>
                          <a:sym typeface="Arial"/>
                        </a:rPr>
                        <a:t> </a:t>
                      </a:r>
                      <a:r>
                        <a:rPr lang="en" sz="1500" u="none" strike="noStrike" cap="none">
                          <a:solidFill>
                            <a:srgbClr val="231F20"/>
                          </a:solidFill>
                          <a:latin typeface="Arial"/>
                          <a:ea typeface="Arial"/>
                          <a:cs typeface="Arial"/>
                          <a:sym typeface="Arial"/>
                        </a:rPr>
                        <a:t>competence in engineering</a:t>
                      </a:r>
                      <a:endParaRPr sz="1500"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fundamentals</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lvl="0" indent="0" algn="l" rtl="0">
                        <a:lnSpc>
                          <a:spcPct val="150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1.6.1 </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Apply engineering fundamentals</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514900">
                <a:tc>
                  <a:txBody>
                    <a:bodyPr/>
                    <a:lstStyle/>
                    <a:p>
                      <a:pPr marL="203200" marR="25400" lvl="0" indent="-177800" algn="l" rtl="0">
                        <a:lnSpc>
                          <a:spcPct val="150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1.7</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203200" marR="25400" lvl="0" indent="-17780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Demonstrate competence  in specialized</a:t>
                      </a:r>
                      <a:endParaRPr sz="1500"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engineering  knowledge to the program</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203200" marR="25400" lvl="0" indent="-177800" algn="l" rtl="0">
                        <a:lnSpc>
                          <a:spcPct val="150000"/>
                        </a:lnSpc>
                        <a:spcBef>
                          <a:spcPts val="0"/>
                        </a:spcBef>
                        <a:spcAft>
                          <a:spcPts val="0"/>
                        </a:spcAft>
                        <a:buClr>
                          <a:schemeClr val="dk1"/>
                        </a:buClr>
                        <a:buFont typeface="Arial"/>
                        <a:buNone/>
                      </a:pPr>
                      <a:r>
                        <a:rPr lang="en" sz="1500">
                          <a:solidFill>
                            <a:schemeClr val="hlink"/>
                          </a:solidFill>
                          <a:latin typeface="Arial"/>
                          <a:ea typeface="Arial"/>
                          <a:cs typeface="Arial"/>
                          <a:sym typeface="Arial"/>
                        </a:rPr>
                        <a:t>1.7.1</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203200" marR="25400" lvl="0" indent="-17780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   Apply theory and principles of computer science and engineering to solve an</a:t>
                      </a: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engineering problem</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extLst>
                  <a:ext uri="{0D108BD9-81ED-4DB2-BD59-A6C34878D82A}">
                    <a16:rowId xmlns:a16="http://schemas.microsoft.com/office/drawing/2014/main" val="10002"/>
                  </a:ext>
                </a:extLst>
              </a:tr>
            </a:tbl>
          </a:graphicData>
        </a:graphic>
      </p:graphicFrame>
      <p:sp>
        <p:nvSpPr>
          <p:cNvPr id="2" name="Slide Number Placeholder 1">
            <a:extLst>
              <a:ext uri="{FF2B5EF4-FFF2-40B4-BE49-F238E27FC236}">
                <a16:creationId xmlns:a16="http://schemas.microsoft.com/office/drawing/2014/main" id="{84F83055-FBAA-447D-9768-0496ED5A82E2}"/>
              </a:ext>
            </a:extLst>
          </p:cNvPr>
          <p:cNvSpPr>
            <a:spLocks noGrp="1"/>
          </p:cNvSpPr>
          <p:nvPr>
            <p:ph type="sldNum" sz="quarter" idx="12"/>
          </p:nvPr>
        </p:nvSpPr>
        <p:spPr/>
        <p:txBody>
          <a:bodyPr/>
          <a:lstStyle/>
          <a:p>
            <a:fld id="{71EC9CE2-5AEF-428F-9B76-4FE97200EC74}" type="slidenum">
              <a:rPr lang="en-IN" smtClean="0"/>
              <a:t>48</a:t>
            </a:fld>
            <a:endParaRPr lang="en-IN"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892"/>
        <p:cNvGrpSpPr/>
        <p:nvPr/>
      </p:nvGrpSpPr>
      <p:grpSpPr>
        <a:xfrm>
          <a:off x="0" y="0"/>
          <a:ext cx="0" cy="0"/>
          <a:chOff x="0" y="0"/>
          <a:chExt cx="0" cy="0"/>
        </a:xfrm>
      </p:grpSpPr>
      <p:sp>
        <p:nvSpPr>
          <p:cNvPr id="895" name="Google Shape;895;p95"/>
          <p:cNvSpPr/>
          <p:nvPr/>
        </p:nvSpPr>
        <p:spPr>
          <a:xfrm>
            <a:off x="0" y="6475100"/>
            <a:ext cx="0" cy="107512"/>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900" name="Google Shape;900;p95"/>
          <p:cNvSpPr txBox="1"/>
          <p:nvPr/>
        </p:nvSpPr>
        <p:spPr>
          <a:xfrm>
            <a:off x="734967" y="1782800"/>
            <a:ext cx="7386000" cy="531200"/>
          </a:xfrm>
          <a:prstGeom prst="rect">
            <a:avLst/>
          </a:prstGeom>
          <a:noFill/>
          <a:ln>
            <a:noFill/>
          </a:ln>
        </p:spPr>
        <p:txBody>
          <a:bodyPr spcFirstLastPara="1" wrap="square" lIns="0" tIns="16933" rIns="0" bIns="0" anchor="t" anchorCtr="0">
            <a:noAutofit/>
          </a:bodyPr>
          <a:lstStyle/>
          <a:p>
            <a:r>
              <a:rPr lang="en" sz="2000" b="1" dirty="0"/>
              <a:t>SAMPLES QUESTIONS FOR BLOOMS TAXONOMY LEVELS</a:t>
            </a:r>
            <a:r>
              <a:rPr lang="en" sz="2000" b="1" dirty="0">
                <a:solidFill>
                  <a:srgbClr val="F68B1E"/>
                </a:solidFill>
              </a:rPr>
              <a:t>:</a:t>
            </a:r>
            <a:endParaRPr sz="2000" b="1" dirty="0">
              <a:solidFill>
                <a:srgbClr val="F68B1E"/>
              </a:solidFill>
            </a:endParaRPr>
          </a:p>
          <a:p>
            <a:endParaRPr sz="2000" b="1" dirty="0">
              <a:solidFill>
                <a:srgbClr val="F68B1E"/>
              </a:solidFill>
            </a:endParaRPr>
          </a:p>
          <a:p>
            <a:r>
              <a:rPr lang="en" sz="2000" b="1" dirty="0"/>
              <a:t>1. REMEMBER</a:t>
            </a:r>
            <a:endParaRPr sz="2000" b="1" dirty="0"/>
          </a:p>
        </p:txBody>
      </p:sp>
      <p:graphicFrame>
        <p:nvGraphicFramePr>
          <p:cNvPr id="901" name="Google Shape;901;p95"/>
          <p:cNvGraphicFramePr/>
          <p:nvPr>
            <p:extLst>
              <p:ext uri="{D42A27DB-BD31-4B8C-83A1-F6EECF244321}">
                <p14:modId xmlns:p14="http://schemas.microsoft.com/office/powerpoint/2010/main" val="522393441"/>
              </p:ext>
            </p:extLst>
          </p:nvPr>
        </p:nvGraphicFramePr>
        <p:xfrm>
          <a:off x="734951" y="2935913"/>
          <a:ext cx="10720534" cy="2836927"/>
        </p:xfrm>
        <a:graphic>
          <a:graphicData uri="http://schemas.openxmlformats.org/drawingml/2006/table">
            <a:tbl>
              <a:tblPr firstRow="1" bandRow="1">
                <a:noFill/>
              </a:tblPr>
              <a:tblGrid>
                <a:gridCol w="5360267">
                  <a:extLst>
                    <a:ext uri="{9D8B030D-6E8A-4147-A177-3AD203B41FA5}">
                      <a16:colId xmlns:a16="http://schemas.microsoft.com/office/drawing/2014/main" val="20000"/>
                    </a:ext>
                  </a:extLst>
                </a:gridCol>
                <a:gridCol w="5360267">
                  <a:extLst>
                    <a:ext uri="{9D8B030D-6E8A-4147-A177-3AD203B41FA5}">
                      <a16:colId xmlns:a16="http://schemas.microsoft.com/office/drawing/2014/main" val="20001"/>
                    </a:ext>
                  </a:extLst>
                </a:gridCol>
              </a:tblGrid>
              <a:tr h="308700">
                <a:tc>
                  <a:txBody>
                    <a:bodyPr/>
                    <a:lstStyle/>
                    <a:p>
                      <a:pPr marL="25400" marR="0" lvl="0" indent="0" algn="ctr" rtl="0">
                        <a:lnSpc>
                          <a:spcPct val="115000"/>
                        </a:lnSpc>
                        <a:spcBef>
                          <a:spcPts val="0"/>
                        </a:spcBef>
                        <a:spcAft>
                          <a:spcPts val="0"/>
                        </a:spcAft>
                        <a:buNone/>
                      </a:pPr>
                      <a:r>
                        <a:rPr lang="en" sz="1600" b="1" u="none" strike="noStrike" cap="none" dirty="0">
                          <a:solidFill>
                            <a:srgbClr val="231F20"/>
                          </a:solidFill>
                          <a:latin typeface="Arial"/>
                          <a:ea typeface="Arial"/>
                          <a:cs typeface="Arial"/>
                          <a:sym typeface="Arial"/>
                        </a:rPr>
                        <a:t>Skill Demonstrated</a:t>
                      </a:r>
                      <a:endParaRPr sz="16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15000"/>
                        </a:lnSpc>
                        <a:spcBef>
                          <a:spcPts val="0"/>
                        </a:spcBef>
                        <a:spcAft>
                          <a:spcPts val="0"/>
                        </a:spcAft>
                        <a:buNone/>
                      </a:pPr>
                      <a:r>
                        <a:rPr lang="en" sz="1600" b="1" u="none" strike="noStrike" cap="none">
                          <a:solidFill>
                            <a:srgbClr val="231F20"/>
                          </a:solidFill>
                          <a:latin typeface="Arial"/>
                          <a:ea typeface="Arial"/>
                          <a:cs typeface="Arial"/>
                          <a:sym typeface="Arial"/>
                        </a:rPr>
                        <a:t>Question Ques / Verbs for tests</a:t>
                      </a:r>
                      <a:endParaRPr sz="16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2528227">
                <a:tc>
                  <a:txBody>
                    <a:bodyPr/>
                    <a:lstStyle/>
                    <a:p>
                      <a:pPr marL="457200" marR="25400" lvl="0" indent="-304800" algn="l" rtl="0">
                        <a:lnSpc>
                          <a:spcPct val="15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Ability to recall of information like, facts, conventions,  definitions, jargon, technical terms, classifications,  categories, and criteria</a:t>
                      </a:r>
                      <a:endParaRPr sz="1600" u="none" strike="noStrike" cap="none" dirty="0">
                        <a:latin typeface="Arial"/>
                        <a:ea typeface="Arial"/>
                        <a:cs typeface="Arial"/>
                        <a:sym typeface="Arial"/>
                      </a:endParaRPr>
                    </a:p>
                    <a:p>
                      <a:pPr marL="457200" marR="25400" lvl="0" indent="-304800" algn="l" rtl="0">
                        <a:lnSpc>
                          <a:spcPct val="15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ability to recall methodology and procedures,  abstractions, principles, and theories in the field</a:t>
                      </a:r>
                      <a:endParaRPr sz="1600" u="none" strike="noStrike" cap="none" dirty="0">
                        <a:latin typeface="Arial"/>
                        <a:ea typeface="Arial"/>
                        <a:cs typeface="Arial"/>
                        <a:sym typeface="Arial"/>
                      </a:endParaRPr>
                    </a:p>
                    <a:p>
                      <a:pPr marL="457200" marR="0" lvl="0" indent="-304800" algn="l" rtl="0">
                        <a:lnSpc>
                          <a:spcPct val="15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knowledge of dates, events, places</a:t>
                      </a:r>
                      <a:endParaRPr sz="1600" u="none" strike="noStrike" cap="none" dirty="0">
                        <a:latin typeface="Arial"/>
                        <a:ea typeface="Arial"/>
                        <a:cs typeface="Arial"/>
                        <a:sym typeface="Arial"/>
                      </a:endParaRPr>
                    </a:p>
                    <a:p>
                      <a:pPr marL="457200" marR="0" lvl="0" indent="-304800" algn="l" rtl="0">
                        <a:lnSpc>
                          <a:spcPct val="15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mastery of subject matter</a:t>
                      </a:r>
                      <a:endParaRPr sz="16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600" u="none" strike="noStrike" cap="none" dirty="0">
                          <a:solidFill>
                            <a:srgbClr val="231F20"/>
                          </a:solidFill>
                          <a:latin typeface="Arial"/>
                          <a:ea typeface="Arial"/>
                          <a:cs typeface="Arial"/>
                          <a:sym typeface="Arial"/>
                        </a:rPr>
                        <a:t>list, define, describe, state, recite, recall, identify, show, label,tabulate, quote, name, who, when, where, etc.</a:t>
                      </a:r>
                      <a:endParaRPr sz="16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sp>
        <p:nvSpPr>
          <p:cNvPr id="902" name="Google Shape;902;p95"/>
          <p:cNvSpPr txBox="1"/>
          <p:nvPr/>
        </p:nvSpPr>
        <p:spPr>
          <a:xfrm>
            <a:off x="9884935" y="6469449"/>
            <a:ext cx="757133" cy="114028"/>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903" name="Google Shape;903;p95"/>
          <p:cNvSpPr txBox="1"/>
          <p:nvPr/>
        </p:nvSpPr>
        <p:spPr>
          <a:xfrm>
            <a:off x="4240599" y="1169667"/>
            <a:ext cx="1739095" cy="530958"/>
          </a:xfrm>
          <a:prstGeom prst="rect">
            <a:avLst/>
          </a:prstGeom>
          <a:noFill/>
          <a:ln>
            <a:noFill/>
          </a:ln>
        </p:spPr>
        <p:txBody>
          <a:bodyPr spcFirstLastPara="1" wrap="square" lIns="121900" tIns="121900" rIns="121900" bIns="121900" anchor="t" anchorCtr="0">
            <a:noAutofit/>
          </a:bodyPr>
          <a:lstStyle/>
          <a:p>
            <a:pPr marR="457189" algn="ctr">
              <a:buClr>
                <a:schemeClr val="dk1"/>
              </a:buClr>
            </a:pPr>
            <a:endParaRPr sz="1400" dirty="0">
              <a:solidFill>
                <a:schemeClr val="dk1"/>
              </a:solidFill>
            </a:endParaRPr>
          </a:p>
          <a:p>
            <a:endParaRPr sz="2400" dirty="0">
              <a:latin typeface="Calibri"/>
              <a:ea typeface="Calibri"/>
              <a:cs typeface="Calibri"/>
              <a:sym typeface="Calibri"/>
            </a:endParaRPr>
          </a:p>
        </p:txBody>
      </p:sp>
      <p:sp>
        <p:nvSpPr>
          <p:cNvPr id="904" name="Google Shape;904;p95"/>
          <p:cNvSpPr/>
          <p:nvPr/>
        </p:nvSpPr>
        <p:spPr>
          <a:xfrm>
            <a:off x="-2650" y="215720"/>
            <a:ext cx="12197299" cy="782645"/>
          </a:xfrm>
          <a:custGeom>
            <a:avLst/>
            <a:gdLst/>
            <a:ahLst/>
            <a:cxnLst/>
            <a:rect l="l" t="t" r="r" b="b"/>
            <a:pathLst>
              <a:path w="7560309" h="684530" extrusionOk="0">
                <a:moveTo>
                  <a:pt x="7559992" y="0"/>
                </a:moveTo>
                <a:lnTo>
                  <a:pt x="0" y="0"/>
                </a:lnTo>
                <a:lnTo>
                  <a:pt x="0" y="684009"/>
                </a:lnTo>
                <a:lnTo>
                  <a:pt x="7559992" y="684009"/>
                </a:lnTo>
                <a:lnTo>
                  <a:pt x="7559992" y="0"/>
                </a:lnTo>
                <a:close/>
              </a:path>
            </a:pathLst>
          </a:custGeom>
          <a:noFill/>
          <a:ln>
            <a:noFill/>
          </a:ln>
        </p:spPr>
        <p:txBody>
          <a:bodyPr spcFirstLastPara="1" wrap="square" lIns="0" tIns="0" rIns="0" bIns="0" anchor="t" anchorCtr="0">
            <a:noAutofit/>
          </a:bodyPr>
          <a:lstStyle/>
          <a:p>
            <a:endParaRPr sz="2400" b="1" dirty="0"/>
          </a:p>
        </p:txBody>
      </p:sp>
      <p:sp>
        <p:nvSpPr>
          <p:cNvPr id="905" name="Google Shape;905;p95"/>
          <p:cNvSpPr txBox="1">
            <a:spLocks noGrp="1"/>
          </p:cNvSpPr>
          <p:nvPr>
            <p:ph type="title"/>
          </p:nvPr>
        </p:nvSpPr>
        <p:spPr>
          <a:xfrm>
            <a:off x="734967" y="272856"/>
            <a:ext cx="10206800" cy="668400"/>
          </a:xfrm>
          <a:prstGeom prst="rect">
            <a:avLst/>
          </a:prstGeom>
          <a:noFill/>
          <a:ln>
            <a:noFill/>
          </a:ln>
        </p:spPr>
        <p:txBody>
          <a:bodyPr spcFirstLastPara="1" vert="horz" wrap="square" lIns="0" tIns="16933" rIns="0" bIns="0" rtlCol="0" anchor="t" anchorCtr="0">
            <a:noAutofit/>
          </a:bodyPr>
          <a:lstStyle/>
          <a:p>
            <a:pPr marL="16933">
              <a:lnSpc>
                <a:spcPct val="115000"/>
              </a:lnSpc>
              <a:spcBef>
                <a:spcPts val="0"/>
              </a:spcBef>
              <a:buClr>
                <a:schemeClr val="dk1"/>
              </a:buClr>
            </a:pPr>
            <a:r>
              <a:rPr lang="en" sz="1867" b="1" dirty="0"/>
              <a:t>APPENDIX-B</a:t>
            </a:r>
            <a:endParaRPr sz="1867" b="1" dirty="0"/>
          </a:p>
          <a:p>
            <a:pPr marL="16933">
              <a:lnSpc>
                <a:spcPct val="110000"/>
              </a:lnSpc>
              <a:spcBef>
                <a:spcPts val="0"/>
              </a:spcBef>
              <a:buClr>
                <a:schemeClr val="dk1"/>
              </a:buClr>
            </a:pPr>
            <a:r>
              <a:rPr lang="en" sz="1867" b="1" dirty="0"/>
              <a:t>Sample questions for Bloom’s Taxonomy levels</a:t>
            </a:r>
            <a:endParaRPr sz="2533" b="1" dirty="0"/>
          </a:p>
        </p:txBody>
      </p:sp>
      <p:sp>
        <p:nvSpPr>
          <p:cNvPr id="2" name="Slide Number Placeholder 1">
            <a:extLst>
              <a:ext uri="{FF2B5EF4-FFF2-40B4-BE49-F238E27FC236}">
                <a16:creationId xmlns:a16="http://schemas.microsoft.com/office/drawing/2014/main" id="{F8EBC367-5747-4798-8DCF-14F8A6AEE15C}"/>
              </a:ext>
            </a:extLst>
          </p:cNvPr>
          <p:cNvSpPr>
            <a:spLocks noGrp="1"/>
          </p:cNvSpPr>
          <p:nvPr>
            <p:ph type="sldNum" sz="quarter" idx="12"/>
          </p:nvPr>
        </p:nvSpPr>
        <p:spPr/>
        <p:txBody>
          <a:bodyPr/>
          <a:lstStyle/>
          <a:p>
            <a:fld id="{71EC9CE2-5AEF-428F-9B76-4FE97200EC74}" type="slidenum">
              <a:rPr lang="en-IN" smtClean="0"/>
              <a:t>49</a:t>
            </a:fld>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75749-D421-4B7B-90AD-C3F7AF908390}"/>
              </a:ext>
            </a:extLst>
          </p:cNvPr>
          <p:cNvSpPr>
            <a:spLocks noGrp="1"/>
          </p:cNvSpPr>
          <p:nvPr>
            <p:ph type="title"/>
          </p:nvPr>
        </p:nvSpPr>
        <p:spPr>
          <a:xfrm>
            <a:off x="838200" y="566671"/>
            <a:ext cx="10515600" cy="502276"/>
          </a:xfrm>
        </p:spPr>
        <p:txBody>
          <a:bodyPr>
            <a:normAutofit fontScale="90000"/>
          </a:bodyPr>
          <a:lstStyle/>
          <a:p>
            <a:r>
              <a:rPr lang="en-US" dirty="0"/>
              <a:t>			OBE  overview/model</a:t>
            </a:r>
            <a:endParaRPr lang="en-IN" dirty="0"/>
          </a:p>
        </p:txBody>
      </p:sp>
      <p:sp>
        <p:nvSpPr>
          <p:cNvPr id="3" name="Content Placeholder 2">
            <a:extLst>
              <a:ext uri="{FF2B5EF4-FFF2-40B4-BE49-F238E27FC236}">
                <a16:creationId xmlns:a16="http://schemas.microsoft.com/office/drawing/2014/main" id="{704D26C6-B1EE-484C-B3DF-3CCC090CB8F3}"/>
              </a:ext>
            </a:extLst>
          </p:cNvPr>
          <p:cNvSpPr>
            <a:spLocks noGrp="1"/>
          </p:cNvSpPr>
          <p:nvPr>
            <p:ph idx="1"/>
          </p:nvPr>
        </p:nvSpPr>
        <p:spPr>
          <a:xfrm>
            <a:off x="838200" y="1068947"/>
            <a:ext cx="10515600" cy="5789053"/>
          </a:xfrm>
          <a:noFill/>
          <a:ln w="3175">
            <a:solidFill>
              <a:schemeClr val="bg1"/>
            </a:solidFill>
          </a:ln>
        </p:spPr>
        <p:txBody>
          <a:bodyPr/>
          <a:lstStyle/>
          <a:p>
            <a:pPr marL="0" indent="0">
              <a:buNone/>
            </a:pPr>
            <a:endParaRPr lang="en-IN" dirty="0"/>
          </a:p>
        </p:txBody>
      </p:sp>
      <p:sp>
        <p:nvSpPr>
          <p:cNvPr id="9" name="TextBox 8">
            <a:extLst>
              <a:ext uri="{FF2B5EF4-FFF2-40B4-BE49-F238E27FC236}">
                <a16:creationId xmlns:a16="http://schemas.microsoft.com/office/drawing/2014/main" id="{AB78AA0E-FB25-4559-8174-A994AA0CEFE9}"/>
              </a:ext>
            </a:extLst>
          </p:cNvPr>
          <p:cNvSpPr txBox="1"/>
          <p:nvPr/>
        </p:nvSpPr>
        <p:spPr>
          <a:xfrm rot="10800000" flipH="1" flipV="1">
            <a:off x="1457034" y="2362472"/>
            <a:ext cx="2090507" cy="369332"/>
          </a:xfrm>
          <a:prstGeom prst="rect">
            <a:avLst/>
          </a:prstGeom>
          <a:noFill/>
        </p:spPr>
        <p:txBody>
          <a:bodyPr wrap="square" rtlCol="0">
            <a:spAutoFit/>
          </a:bodyPr>
          <a:lstStyle/>
          <a:p>
            <a:r>
              <a:rPr lang="en-US" dirty="0"/>
              <a:t>    </a:t>
            </a:r>
            <a:r>
              <a:rPr lang="en-US" sz="1600" b="1" dirty="0"/>
              <a:t>VISION</a:t>
            </a:r>
            <a:r>
              <a:rPr lang="en-US" sz="1600" b="1" dirty="0">
                <a:solidFill>
                  <a:srgbClr val="C00000"/>
                </a:solidFill>
              </a:rPr>
              <a:t>(1)</a:t>
            </a:r>
            <a:endParaRPr lang="en-IN" b="1" dirty="0">
              <a:solidFill>
                <a:srgbClr val="C00000"/>
              </a:solidFill>
            </a:endParaRPr>
          </a:p>
        </p:txBody>
      </p:sp>
      <p:sp>
        <p:nvSpPr>
          <p:cNvPr id="11" name="TextBox 10">
            <a:extLst>
              <a:ext uri="{FF2B5EF4-FFF2-40B4-BE49-F238E27FC236}">
                <a16:creationId xmlns:a16="http://schemas.microsoft.com/office/drawing/2014/main" id="{25AEFFFA-AC37-4A10-8786-4201D7F40136}"/>
              </a:ext>
            </a:extLst>
          </p:cNvPr>
          <p:cNvSpPr txBox="1"/>
          <p:nvPr/>
        </p:nvSpPr>
        <p:spPr>
          <a:xfrm>
            <a:off x="1666783" y="3383677"/>
            <a:ext cx="1168400" cy="646331"/>
          </a:xfrm>
          <a:prstGeom prst="rect">
            <a:avLst/>
          </a:prstGeom>
          <a:noFill/>
        </p:spPr>
        <p:txBody>
          <a:bodyPr wrap="square" rtlCol="0">
            <a:spAutoFit/>
          </a:bodyPr>
          <a:lstStyle/>
          <a:p>
            <a:r>
              <a:rPr lang="en-US" b="1" dirty="0"/>
              <a:t>MISSION</a:t>
            </a:r>
          </a:p>
          <a:p>
            <a:r>
              <a:rPr lang="en-US" b="1" dirty="0">
                <a:solidFill>
                  <a:srgbClr val="C00000"/>
                </a:solidFill>
              </a:rPr>
              <a:t>(1)</a:t>
            </a:r>
            <a:endParaRPr lang="en-IN" b="1" dirty="0">
              <a:solidFill>
                <a:srgbClr val="C00000"/>
              </a:solidFill>
            </a:endParaRPr>
          </a:p>
        </p:txBody>
      </p:sp>
      <p:sp>
        <p:nvSpPr>
          <p:cNvPr id="15" name="TextBox 14">
            <a:extLst>
              <a:ext uri="{FF2B5EF4-FFF2-40B4-BE49-F238E27FC236}">
                <a16:creationId xmlns:a16="http://schemas.microsoft.com/office/drawing/2014/main" id="{65725D57-6F67-4EE9-85D3-62816894E8E6}"/>
              </a:ext>
            </a:extLst>
          </p:cNvPr>
          <p:cNvSpPr txBox="1"/>
          <p:nvPr/>
        </p:nvSpPr>
        <p:spPr>
          <a:xfrm>
            <a:off x="1647157" y="4570398"/>
            <a:ext cx="1604044" cy="347812"/>
          </a:xfrm>
          <a:prstGeom prst="rect">
            <a:avLst/>
          </a:prstGeom>
          <a:noFill/>
        </p:spPr>
        <p:txBody>
          <a:bodyPr wrap="square" rtlCol="0">
            <a:spAutoFit/>
          </a:bodyPr>
          <a:lstStyle/>
          <a:p>
            <a:r>
              <a:rPr lang="en-US" sz="1600" b="1" dirty="0"/>
              <a:t>PEOs </a:t>
            </a:r>
            <a:r>
              <a:rPr lang="en-US" sz="1600" b="1" dirty="0">
                <a:solidFill>
                  <a:srgbClr val="C00000"/>
                </a:solidFill>
              </a:rPr>
              <a:t>(1)</a:t>
            </a:r>
            <a:endParaRPr lang="en-IN" sz="1600" b="1" dirty="0">
              <a:solidFill>
                <a:srgbClr val="C00000"/>
              </a:solidFill>
            </a:endParaRPr>
          </a:p>
        </p:txBody>
      </p:sp>
      <p:sp>
        <p:nvSpPr>
          <p:cNvPr id="19" name="TextBox 18">
            <a:extLst>
              <a:ext uri="{FF2B5EF4-FFF2-40B4-BE49-F238E27FC236}">
                <a16:creationId xmlns:a16="http://schemas.microsoft.com/office/drawing/2014/main" id="{20F9A3D9-CF60-4B78-84F5-79236C01AC08}"/>
              </a:ext>
            </a:extLst>
          </p:cNvPr>
          <p:cNvSpPr txBox="1"/>
          <p:nvPr/>
        </p:nvSpPr>
        <p:spPr>
          <a:xfrm>
            <a:off x="4216399" y="3429000"/>
            <a:ext cx="3251200" cy="369332"/>
          </a:xfrm>
          <a:prstGeom prst="rect">
            <a:avLst/>
          </a:prstGeom>
          <a:noFill/>
        </p:spPr>
        <p:txBody>
          <a:bodyPr wrap="square" rtlCol="0">
            <a:spAutoFit/>
          </a:bodyPr>
          <a:lstStyle/>
          <a:p>
            <a:r>
              <a:rPr lang="en-US" b="1" dirty="0"/>
              <a:t>POs/PSOs and COs T-L-A</a:t>
            </a:r>
            <a:r>
              <a:rPr lang="en-US" b="1" dirty="0">
                <a:solidFill>
                  <a:srgbClr val="C00000"/>
                </a:solidFill>
              </a:rPr>
              <a:t>(2&amp;3)</a:t>
            </a:r>
            <a:endParaRPr lang="en-IN" b="1" dirty="0">
              <a:solidFill>
                <a:srgbClr val="C00000"/>
              </a:solidFill>
            </a:endParaRPr>
          </a:p>
        </p:txBody>
      </p:sp>
      <p:sp>
        <p:nvSpPr>
          <p:cNvPr id="25" name="TextBox 24">
            <a:extLst>
              <a:ext uri="{FF2B5EF4-FFF2-40B4-BE49-F238E27FC236}">
                <a16:creationId xmlns:a16="http://schemas.microsoft.com/office/drawing/2014/main" id="{2E84A005-098E-45B5-9B30-E4CFCD3D3F5D}"/>
              </a:ext>
            </a:extLst>
          </p:cNvPr>
          <p:cNvSpPr txBox="1"/>
          <p:nvPr/>
        </p:nvSpPr>
        <p:spPr>
          <a:xfrm rot="10800000" flipV="1">
            <a:off x="8192060" y="4415183"/>
            <a:ext cx="1988704" cy="1053530"/>
          </a:xfrm>
          <a:prstGeom prst="rect">
            <a:avLst/>
          </a:prstGeom>
          <a:noFill/>
        </p:spPr>
        <p:txBody>
          <a:bodyPr wrap="square" rtlCol="0">
            <a:spAutoFit/>
          </a:bodyPr>
          <a:lstStyle/>
          <a:p>
            <a:endParaRPr lang="en-IN" dirty="0"/>
          </a:p>
        </p:txBody>
      </p:sp>
      <p:sp>
        <p:nvSpPr>
          <p:cNvPr id="26" name="TextBox 25">
            <a:extLst>
              <a:ext uri="{FF2B5EF4-FFF2-40B4-BE49-F238E27FC236}">
                <a16:creationId xmlns:a16="http://schemas.microsoft.com/office/drawing/2014/main" id="{07A1B2DA-199B-494B-8B72-F10A688DDA0A}"/>
              </a:ext>
            </a:extLst>
          </p:cNvPr>
          <p:cNvSpPr txBox="1"/>
          <p:nvPr/>
        </p:nvSpPr>
        <p:spPr>
          <a:xfrm>
            <a:off x="10498666" y="-1219200"/>
            <a:ext cx="184731" cy="369332"/>
          </a:xfrm>
          <a:prstGeom prst="rect">
            <a:avLst/>
          </a:prstGeom>
          <a:noFill/>
        </p:spPr>
        <p:txBody>
          <a:bodyPr wrap="none" rtlCol="0">
            <a:spAutoFit/>
          </a:bodyPr>
          <a:lstStyle/>
          <a:p>
            <a:endParaRPr lang="en-IN" dirty="0"/>
          </a:p>
        </p:txBody>
      </p:sp>
      <p:sp>
        <p:nvSpPr>
          <p:cNvPr id="28" name="TextBox 27">
            <a:extLst>
              <a:ext uri="{FF2B5EF4-FFF2-40B4-BE49-F238E27FC236}">
                <a16:creationId xmlns:a16="http://schemas.microsoft.com/office/drawing/2014/main" id="{F2E57306-F378-49D9-A7A4-0002AC27CA60}"/>
              </a:ext>
            </a:extLst>
          </p:cNvPr>
          <p:cNvSpPr txBox="1"/>
          <p:nvPr/>
        </p:nvSpPr>
        <p:spPr>
          <a:xfrm rot="457286">
            <a:off x="8238250" y="4244930"/>
            <a:ext cx="1724339" cy="881720"/>
          </a:xfrm>
          <a:prstGeom prst="rect">
            <a:avLst/>
          </a:prstGeom>
          <a:noFill/>
        </p:spPr>
        <p:txBody>
          <a:bodyPr wrap="square" rtlCol="0">
            <a:spAutoFit/>
          </a:bodyPr>
          <a:lstStyle/>
          <a:p>
            <a:endParaRPr lang="en-IN" dirty="0"/>
          </a:p>
        </p:txBody>
      </p:sp>
      <p:sp>
        <p:nvSpPr>
          <p:cNvPr id="30" name="TextBox 29">
            <a:extLst>
              <a:ext uri="{FF2B5EF4-FFF2-40B4-BE49-F238E27FC236}">
                <a16:creationId xmlns:a16="http://schemas.microsoft.com/office/drawing/2014/main" id="{988F5353-4A27-4DD1-ACA3-1E0716DF1D1B}"/>
              </a:ext>
            </a:extLst>
          </p:cNvPr>
          <p:cNvSpPr txBox="1"/>
          <p:nvPr/>
        </p:nvSpPr>
        <p:spPr>
          <a:xfrm>
            <a:off x="7975602" y="4278174"/>
            <a:ext cx="2523066" cy="338554"/>
          </a:xfrm>
          <a:prstGeom prst="rect">
            <a:avLst/>
          </a:prstGeom>
          <a:noFill/>
        </p:spPr>
        <p:txBody>
          <a:bodyPr wrap="square" rtlCol="0">
            <a:spAutoFit/>
          </a:bodyPr>
          <a:lstStyle/>
          <a:p>
            <a:r>
              <a:rPr lang="en-US" sz="1600" b="1" dirty="0"/>
              <a:t>RESULTS --&gt;ANALYSIS </a:t>
            </a:r>
            <a:r>
              <a:rPr lang="en-US" sz="1600" b="1" dirty="0">
                <a:solidFill>
                  <a:srgbClr val="C00000"/>
                </a:solidFill>
              </a:rPr>
              <a:t>(3,7)</a:t>
            </a:r>
            <a:endParaRPr lang="en-IN" sz="1600" b="1" dirty="0">
              <a:solidFill>
                <a:srgbClr val="C00000"/>
              </a:solidFill>
            </a:endParaRPr>
          </a:p>
        </p:txBody>
      </p:sp>
      <p:sp>
        <p:nvSpPr>
          <p:cNvPr id="33" name="TextBox 32">
            <a:extLst>
              <a:ext uri="{FF2B5EF4-FFF2-40B4-BE49-F238E27FC236}">
                <a16:creationId xmlns:a16="http://schemas.microsoft.com/office/drawing/2014/main" id="{2AC1E5FE-0EDC-4567-9157-4C9820135402}"/>
              </a:ext>
            </a:extLst>
          </p:cNvPr>
          <p:cNvSpPr txBox="1"/>
          <p:nvPr/>
        </p:nvSpPr>
        <p:spPr>
          <a:xfrm>
            <a:off x="6248400" y="2971800"/>
            <a:ext cx="45719" cy="369332"/>
          </a:xfrm>
          <a:prstGeom prst="rect">
            <a:avLst/>
          </a:prstGeom>
          <a:noFill/>
        </p:spPr>
        <p:txBody>
          <a:bodyPr wrap="square" rtlCol="0">
            <a:spAutoFit/>
          </a:bodyPr>
          <a:lstStyle/>
          <a:p>
            <a:endParaRPr lang="en-IN" dirty="0"/>
          </a:p>
        </p:txBody>
      </p:sp>
      <p:sp>
        <p:nvSpPr>
          <p:cNvPr id="46" name="Rectangle 45">
            <a:extLst>
              <a:ext uri="{FF2B5EF4-FFF2-40B4-BE49-F238E27FC236}">
                <a16:creationId xmlns:a16="http://schemas.microsoft.com/office/drawing/2014/main" id="{B21EE280-B5A6-4013-BCB9-D283BB837529}"/>
              </a:ext>
            </a:extLst>
          </p:cNvPr>
          <p:cNvSpPr/>
          <p:nvPr/>
        </p:nvSpPr>
        <p:spPr>
          <a:xfrm>
            <a:off x="1331346" y="3323485"/>
            <a:ext cx="1655307" cy="75353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7" name="Rectangle 46">
            <a:extLst>
              <a:ext uri="{FF2B5EF4-FFF2-40B4-BE49-F238E27FC236}">
                <a16:creationId xmlns:a16="http://schemas.microsoft.com/office/drawing/2014/main" id="{4A791BD8-5702-410E-973B-B8993269B79F}"/>
              </a:ext>
            </a:extLst>
          </p:cNvPr>
          <p:cNvSpPr/>
          <p:nvPr/>
        </p:nvSpPr>
        <p:spPr>
          <a:xfrm>
            <a:off x="1587888" y="4482530"/>
            <a:ext cx="9144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8" name="Rectangle 47">
            <a:extLst>
              <a:ext uri="{FF2B5EF4-FFF2-40B4-BE49-F238E27FC236}">
                <a16:creationId xmlns:a16="http://schemas.microsoft.com/office/drawing/2014/main" id="{B245A876-A43C-4C82-9246-8A1C3E24FC03}"/>
              </a:ext>
            </a:extLst>
          </p:cNvPr>
          <p:cNvSpPr/>
          <p:nvPr/>
        </p:nvSpPr>
        <p:spPr>
          <a:xfrm>
            <a:off x="4216399" y="3455018"/>
            <a:ext cx="2929467" cy="6480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2" name="Rectangle 51">
            <a:extLst>
              <a:ext uri="{FF2B5EF4-FFF2-40B4-BE49-F238E27FC236}">
                <a16:creationId xmlns:a16="http://schemas.microsoft.com/office/drawing/2014/main" id="{662D08E8-E385-464D-BE59-58AD743E0971}"/>
              </a:ext>
            </a:extLst>
          </p:cNvPr>
          <p:cNvSpPr/>
          <p:nvPr/>
        </p:nvSpPr>
        <p:spPr>
          <a:xfrm>
            <a:off x="7997156" y="4003810"/>
            <a:ext cx="2391446"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6" name="Rectangle 75">
            <a:extLst>
              <a:ext uri="{FF2B5EF4-FFF2-40B4-BE49-F238E27FC236}">
                <a16:creationId xmlns:a16="http://schemas.microsoft.com/office/drawing/2014/main" id="{A4CAA40D-8F69-45AD-8D8E-9B8B385702A5}"/>
              </a:ext>
            </a:extLst>
          </p:cNvPr>
          <p:cNvSpPr/>
          <p:nvPr/>
        </p:nvSpPr>
        <p:spPr>
          <a:xfrm>
            <a:off x="1701799" y="1993140"/>
            <a:ext cx="9144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TextBox 4">
            <a:extLst>
              <a:ext uri="{FF2B5EF4-FFF2-40B4-BE49-F238E27FC236}">
                <a16:creationId xmlns:a16="http://schemas.microsoft.com/office/drawing/2014/main" id="{B0D9AA91-1274-4A59-8F63-9E248BA5115C}"/>
              </a:ext>
            </a:extLst>
          </p:cNvPr>
          <p:cNvSpPr txBox="1"/>
          <p:nvPr/>
        </p:nvSpPr>
        <p:spPr>
          <a:xfrm flipH="1">
            <a:off x="8621007" y="2263698"/>
            <a:ext cx="1767595" cy="1169551"/>
          </a:xfrm>
          <a:prstGeom prst="rect">
            <a:avLst/>
          </a:prstGeom>
          <a:noFill/>
        </p:spPr>
        <p:txBody>
          <a:bodyPr wrap="square" rtlCol="0">
            <a:spAutoFit/>
          </a:bodyPr>
          <a:lstStyle/>
          <a:p>
            <a:r>
              <a:rPr lang="en-US" sz="1400" b="1" dirty="0"/>
              <a:t>MEASUREMENT METHODS; OUTCOME ASSESSMENT </a:t>
            </a:r>
            <a:r>
              <a:rPr lang="en-US" sz="1400" b="1" dirty="0">
                <a:solidFill>
                  <a:srgbClr val="C00000"/>
                </a:solidFill>
              </a:rPr>
              <a:t>CRITERIA (3)</a:t>
            </a:r>
            <a:endParaRPr lang="en-IN" sz="1400" b="1" dirty="0">
              <a:solidFill>
                <a:srgbClr val="C00000"/>
              </a:solidFill>
            </a:endParaRPr>
          </a:p>
        </p:txBody>
      </p:sp>
      <p:sp>
        <p:nvSpPr>
          <p:cNvPr id="6" name="Rectangle 5">
            <a:extLst>
              <a:ext uri="{FF2B5EF4-FFF2-40B4-BE49-F238E27FC236}">
                <a16:creationId xmlns:a16="http://schemas.microsoft.com/office/drawing/2014/main" id="{87D265F8-A18D-4FC1-BEEC-8743ACDACE65}"/>
              </a:ext>
            </a:extLst>
          </p:cNvPr>
          <p:cNvSpPr/>
          <p:nvPr/>
        </p:nvSpPr>
        <p:spPr>
          <a:xfrm>
            <a:off x="8621007" y="2362472"/>
            <a:ext cx="1767595" cy="9786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 name="TextBox 9">
            <a:extLst>
              <a:ext uri="{FF2B5EF4-FFF2-40B4-BE49-F238E27FC236}">
                <a16:creationId xmlns:a16="http://schemas.microsoft.com/office/drawing/2014/main" id="{3A0545C4-0563-423F-A560-07EBB68EDD18}"/>
              </a:ext>
            </a:extLst>
          </p:cNvPr>
          <p:cNvSpPr txBox="1"/>
          <p:nvPr/>
        </p:nvSpPr>
        <p:spPr>
          <a:xfrm>
            <a:off x="8315023" y="5583021"/>
            <a:ext cx="1988704" cy="646331"/>
          </a:xfrm>
          <a:prstGeom prst="rect">
            <a:avLst/>
          </a:prstGeom>
          <a:noFill/>
        </p:spPr>
        <p:txBody>
          <a:bodyPr wrap="square" rtlCol="0">
            <a:spAutoFit/>
          </a:bodyPr>
          <a:lstStyle/>
          <a:p>
            <a:r>
              <a:rPr lang="en-US" b="1" dirty="0"/>
              <a:t>IDENTIFY ACTION ; IMPLEMENT </a:t>
            </a:r>
            <a:r>
              <a:rPr lang="en-US" b="1" dirty="0">
                <a:solidFill>
                  <a:srgbClr val="C00000"/>
                </a:solidFill>
              </a:rPr>
              <a:t>(7)</a:t>
            </a:r>
            <a:endParaRPr lang="en-IN" b="1" dirty="0">
              <a:solidFill>
                <a:srgbClr val="C00000"/>
              </a:solidFill>
            </a:endParaRPr>
          </a:p>
        </p:txBody>
      </p:sp>
      <p:sp>
        <p:nvSpPr>
          <p:cNvPr id="12" name="TextBox 11">
            <a:extLst>
              <a:ext uri="{FF2B5EF4-FFF2-40B4-BE49-F238E27FC236}">
                <a16:creationId xmlns:a16="http://schemas.microsoft.com/office/drawing/2014/main" id="{D516CB8D-7243-4E4F-88FC-AA3364CD0504}"/>
              </a:ext>
            </a:extLst>
          </p:cNvPr>
          <p:cNvSpPr txBox="1"/>
          <p:nvPr/>
        </p:nvSpPr>
        <p:spPr>
          <a:xfrm>
            <a:off x="9166302" y="5952353"/>
            <a:ext cx="45719" cy="369332"/>
          </a:xfrm>
          <a:prstGeom prst="rect">
            <a:avLst/>
          </a:prstGeom>
          <a:noFill/>
        </p:spPr>
        <p:txBody>
          <a:bodyPr wrap="square" rtlCol="0">
            <a:spAutoFit/>
          </a:bodyPr>
          <a:lstStyle/>
          <a:p>
            <a:endParaRPr lang="en-IN" dirty="0"/>
          </a:p>
        </p:txBody>
      </p:sp>
      <p:sp>
        <p:nvSpPr>
          <p:cNvPr id="13" name="Rectangle 12">
            <a:extLst>
              <a:ext uri="{FF2B5EF4-FFF2-40B4-BE49-F238E27FC236}">
                <a16:creationId xmlns:a16="http://schemas.microsoft.com/office/drawing/2014/main" id="{B1F18BF8-D8C8-4632-889E-B49A56C98C65}"/>
              </a:ext>
            </a:extLst>
          </p:cNvPr>
          <p:cNvSpPr/>
          <p:nvPr/>
        </p:nvSpPr>
        <p:spPr>
          <a:xfrm>
            <a:off x="8315023" y="5607072"/>
            <a:ext cx="1864553" cy="71461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16" name="Straight Arrow Connector 15">
            <a:extLst>
              <a:ext uri="{FF2B5EF4-FFF2-40B4-BE49-F238E27FC236}">
                <a16:creationId xmlns:a16="http://schemas.microsoft.com/office/drawing/2014/main" id="{DFAE200A-5248-4050-8F02-5E1F336FF211}"/>
              </a:ext>
            </a:extLst>
          </p:cNvPr>
          <p:cNvCxnSpPr/>
          <p:nvPr/>
        </p:nvCxnSpPr>
        <p:spPr>
          <a:xfrm>
            <a:off x="2011236" y="2907540"/>
            <a:ext cx="0" cy="3944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93A7E031-C338-4CEE-B3CC-EED9681061B7}"/>
              </a:ext>
            </a:extLst>
          </p:cNvPr>
          <p:cNvCxnSpPr/>
          <p:nvPr/>
        </p:nvCxnSpPr>
        <p:spPr>
          <a:xfrm>
            <a:off x="2011236" y="4077018"/>
            <a:ext cx="0" cy="4055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E464650A-D264-408F-864A-294CFACD3F58}"/>
              </a:ext>
            </a:extLst>
          </p:cNvPr>
          <p:cNvCxnSpPr/>
          <p:nvPr/>
        </p:nvCxnSpPr>
        <p:spPr>
          <a:xfrm flipV="1">
            <a:off x="2502288" y="3798332"/>
            <a:ext cx="1714111" cy="11413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75CC0070-0159-462D-AB6A-313B9508FA53}"/>
              </a:ext>
            </a:extLst>
          </p:cNvPr>
          <p:cNvCxnSpPr/>
          <p:nvPr/>
        </p:nvCxnSpPr>
        <p:spPr>
          <a:xfrm flipV="1">
            <a:off x="7145866" y="2731805"/>
            <a:ext cx="1475141" cy="10665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A4454DC4-D7AF-43B3-A61C-3F41742DC7A0}"/>
              </a:ext>
            </a:extLst>
          </p:cNvPr>
          <p:cNvCxnSpPr/>
          <p:nvPr/>
        </p:nvCxnSpPr>
        <p:spPr>
          <a:xfrm>
            <a:off x="9523141" y="3429000"/>
            <a:ext cx="0" cy="5748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03B42390-4D06-4989-9626-61E65BEBF219}"/>
              </a:ext>
            </a:extLst>
          </p:cNvPr>
          <p:cNvCxnSpPr/>
          <p:nvPr/>
        </p:nvCxnSpPr>
        <p:spPr>
          <a:xfrm>
            <a:off x="9411629" y="4918210"/>
            <a:ext cx="55756" cy="6648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50E927B4-3D20-455D-B720-B720BEF558D6}"/>
              </a:ext>
            </a:extLst>
          </p:cNvPr>
          <p:cNvSpPr>
            <a:spLocks noGrp="1"/>
          </p:cNvSpPr>
          <p:nvPr>
            <p:ph type="sldNum" sz="quarter" idx="12"/>
          </p:nvPr>
        </p:nvSpPr>
        <p:spPr/>
        <p:txBody>
          <a:bodyPr/>
          <a:lstStyle/>
          <a:p>
            <a:fld id="{71EC9CE2-5AEF-428F-9B76-4FE97200EC74}" type="slidenum">
              <a:rPr lang="en-IN" smtClean="0"/>
              <a:t>5</a:t>
            </a:fld>
            <a:endParaRPr lang="en-IN" dirty="0"/>
          </a:p>
        </p:txBody>
      </p:sp>
      <p:sp>
        <p:nvSpPr>
          <p:cNvPr id="7" name="Rectangle 6">
            <a:extLst>
              <a:ext uri="{FF2B5EF4-FFF2-40B4-BE49-F238E27FC236}">
                <a16:creationId xmlns:a16="http://schemas.microsoft.com/office/drawing/2014/main" id="{735A095B-7786-44E9-ABCE-1C3F906FB0D1}"/>
              </a:ext>
            </a:extLst>
          </p:cNvPr>
          <p:cNvSpPr/>
          <p:nvPr/>
        </p:nvSpPr>
        <p:spPr>
          <a:xfrm>
            <a:off x="436605" y="296562"/>
            <a:ext cx="11318790" cy="613718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75898277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909"/>
        <p:cNvGrpSpPr/>
        <p:nvPr/>
      </p:nvGrpSpPr>
      <p:grpSpPr>
        <a:xfrm>
          <a:off x="0" y="0"/>
          <a:ext cx="0" cy="0"/>
          <a:chOff x="0" y="0"/>
          <a:chExt cx="0" cy="0"/>
        </a:xfrm>
      </p:grpSpPr>
      <p:sp>
        <p:nvSpPr>
          <p:cNvPr id="912" name="Google Shape;912;p96"/>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915" name="Google Shape;915;p96"/>
          <p:cNvSpPr txBox="1"/>
          <p:nvPr/>
        </p:nvSpPr>
        <p:spPr>
          <a:xfrm>
            <a:off x="676657" y="446407"/>
            <a:ext cx="11036808" cy="5579489"/>
          </a:xfrm>
          <a:prstGeom prst="rect">
            <a:avLst/>
          </a:prstGeom>
          <a:noFill/>
          <a:ln>
            <a:noFill/>
          </a:ln>
        </p:spPr>
        <p:txBody>
          <a:bodyPr spcFirstLastPara="1" wrap="square" lIns="0" tIns="112600" rIns="0" bIns="0" anchor="t" anchorCtr="0">
            <a:noAutofit/>
          </a:bodyPr>
          <a:lstStyle/>
          <a:p>
            <a:pPr marL="16933">
              <a:lnSpc>
                <a:spcPct val="200000"/>
              </a:lnSpc>
            </a:pPr>
            <a:r>
              <a:rPr lang="en" sz="2133" b="1" dirty="0">
                <a:latin typeface="Arial"/>
                <a:ea typeface="Arial"/>
                <a:cs typeface="Arial"/>
                <a:sym typeface="Arial"/>
              </a:rPr>
              <a:t>Sample Questions:</a:t>
            </a:r>
            <a:endParaRPr sz="2133" b="1" dirty="0"/>
          </a:p>
          <a:p>
            <a:pPr marL="626518" indent="-618051">
              <a:lnSpc>
                <a:spcPct val="200000"/>
              </a:lnSpc>
              <a:spcBef>
                <a:spcPts val="753"/>
              </a:spcBef>
              <a:buClr>
                <a:srgbClr val="231F20"/>
              </a:buClr>
              <a:buSzPts val="1300"/>
              <a:buFont typeface="Arial"/>
              <a:buAutoNum type="arabicPeriod"/>
            </a:pPr>
            <a:r>
              <a:rPr lang="en" sz="1733" dirty="0">
                <a:latin typeface="Arial"/>
                <a:ea typeface="Arial"/>
                <a:cs typeface="Arial"/>
                <a:sym typeface="Arial"/>
              </a:rPr>
              <a:t>State Ohm’s law</a:t>
            </a:r>
            <a:endParaRPr sz="1733" dirty="0">
              <a:latin typeface="Arial"/>
              <a:ea typeface="Arial"/>
              <a:cs typeface="Arial"/>
              <a:sym typeface="Arial"/>
            </a:endParaRPr>
          </a:p>
          <a:p>
            <a:pPr marL="626518" indent="-618051">
              <a:lnSpc>
                <a:spcPct val="200000"/>
              </a:lnSpc>
              <a:spcBef>
                <a:spcPts val="380"/>
              </a:spcBef>
              <a:buClr>
                <a:srgbClr val="231F20"/>
              </a:buClr>
              <a:buSzPts val="1300"/>
              <a:buFont typeface="Arial"/>
              <a:buAutoNum type="arabicPeriod"/>
            </a:pPr>
            <a:r>
              <a:rPr lang="en" sz="1733" dirty="0">
                <a:latin typeface="Arial"/>
                <a:ea typeface="Arial"/>
                <a:cs typeface="Arial"/>
                <a:sym typeface="Arial"/>
              </a:rPr>
              <a:t>List the physical and chemical properties of silicon</a:t>
            </a:r>
            <a:endParaRPr sz="1733" dirty="0">
              <a:latin typeface="Arial"/>
              <a:ea typeface="Arial"/>
              <a:cs typeface="Arial"/>
              <a:sym typeface="Arial"/>
            </a:endParaRPr>
          </a:p>
          <a:p>
            <a:pPr marL="626518" indent="-618051">
              <a:lnSpc>
                <a:spcPct val="200000"/>
              </a:lnSpc>
              <a:spcBef>
                <a:spcPts val="380"/>
              </a:spcBef>
              <a:buClr>
                <a:srgbClr val="231F20"/>
              </a:buClr>
              <a:buSzPts val="1300"/>
              <a:buFont typeface="Arial"/>
              <a:buAutoNum type="arabicPeriod"/>
            </a:pPr>
            <a:r>
              <a:rPr lang="en" sz="1733" dirty="0">
                <a:latin typeface="Arial"/>
                <a:ea typeface="Arial"/>
                <a:cs typeface="Arial"/>
                <a:sym typeface="Arial"/>
              </a:rPr>
              <a:t>List the components of A/D converter</a:t>
            </a:r>
            <a:endParaRPr sz="1733" dirty="0">
              <a:latin typeface="Arial"/>
              <a:ea typeface="Arial"/>
              <a:cs typeface="Arial"/>
              <a:sym typeface="Arial"/>
            </a:endParaRPr>
          </a:p>
          <a:p>
            <a:pPr marL="626518" indent="-618051">
              <a:lnSpc>
                <a:spcPct val="200000"/>
              </a:lnSpc>
              <a:spcBef>
                <a:spcPts val="379"/>
              </a:spcBef>
              <a:buClr>
                <a:srgbClr val="231F20"/>
              </a:buClr>
              <a:buSzPts val="1300"/>
              <a:buFont typeface="Arial"/>
              <a:buAutoNum type="arabicPeriod"/>
            </a:pPr>
            <a:r>
              <a:rPr lang="en" sz="1733" dirty="0">
                <a:latin typeface="Arial"/>
                <a:ea typeface="Arial"/>
                <a:cs typeface="Arial"/>
                <a:sym typeface="Arial"/>
              </a:rPr>
              <a:t>List the arithmetic operators available in C in increasing order of precedence.</a:t>
            </a:r>
            <a:endParaRPr sz="1733" dirty="0">
              <a:latin typeface="Arial"/>
              <a:ea typeface="Arial"/>
              <a:cs typeface="Arial"/>
              <a:sym typeface="Arial"/>
            </a:endParaRPr>
          </a:p>
          <a:p>
            <a:pPr marL="626518" indent="-618051">
              <a:lnSpc>
                <a:spcPct val="200000"/>
              </a:lnSpc>
              <a:spcBef>
                <a:spcPts val="373"/>
              </a:spcBef>
              <a:buClr>
                <a:srgbClr val="231F20"/>
              </a:buClr>
              <a:buSzPts val="1300"/>
              <a:buFont typeface="Arial"/>
              <a:buAutoNum type="arabicPeriod"/>
            </a:pPr>
            <a:r>
              <a:rPr lang="en" sz="1733" dirty="0">
                <a:latin typeface="Arial"/>
                <a:ea typeface="Arial"/>
                <a:cs typeface="Arial"/>
                <a:sym typeface="Arial"/>
              </a:rPr>
              <a:t>Define the purpose of a constructor.</a:t>
            </a:r>
            <a:endParaRPr sz="1733" dirty="0">
              <a:latin typeface="Arial"/>
              <a:ea typeface="Arial"/>
              <a:cs typeface="Arial"/>
              <a:sym typeface="Arial"/>
            </a:endParaRPr>
          </a:p>
          <a:p>
            <a:pPr marL="626518" indent="-618051">
              <a:lnSpc>
                <a:spcPct val="200000"/>
              </a:lnSpc>
              <a:spcBef>
                <a:spcPts val="380"/>
              </a:spcBef>
              <a:buClr>
                <a:srgbClr val="231F20"/>
              </a:buClr>
              <a:buSzPts val="1300"/>
              <a:buFont typeface="Arial"/>
              <a:buAutoNum type="arabicPeriod"/>
            </a:pPr>
            <a:r>
              <a:rPr lang="en" sz="1733" dirty="0">
                <a:latin typeface="Arial"/>
                <a:ea typeface="Arial"/>
                <a:cs typeface="Arial"/>
                <a:sym typeface="Arial"/>
              </a:rPr>
              <a:t>Define the terms: Sensible heat, Latent heat and Total heat of evaporation</a:t>
            </a:r>
            <a:endParaRPr sz="1733" dirty="0">
              <a:latin typeface="Arial"/>
              <a:ea typeface="Arial"/>
              <a:cs typeface="Arial"/>
              <a:sym typeface="Arial"/>
            </a:endParaRPr>
          </a:p>
          <a:p>
            <a:pPr marL="626518" indent="-618051">
              <a:lnSpc>
                <a:spcPct val="200000"/>
              </a:lnSpc>
              <a:spcBef>
                <a:spcPts val="379"/>
              </a:spcBef>
              <a:buClr>
                <a:srgbClr val="231F20"/>
              </a:buClr>
              <a:buSzPts val="1300"/>
              <a:buFont typeface="Arial"/>
              <a:buAutoNum type="arabicPeriod"/>
            </a:pPr>
            <a:r>
              <a:rPr lang="en" sz="1733" dirty="0">
                <a:latin typeface="Arial"/>
                <a:ea typeface="Arial"/>
                <a:cs typeface="Arial"/>
                <a:sym typeface="Arial"/>
              </a:rPr>
              <a:t>List the assembler directives.</a:t>
            </a:r>
            <a:endParaRPr sz="1733" dirty="0">
              <a:latin typeface="Arial"/>
              <a:ea typeface="Arial"/>
              <a:cs typeface="Arial"/>
              <a:sym typeface="Arial"/>
            </a:endParaRPr>
          </a:p>
          <a:p>
            <a:pPr marL="626518" indent="-618051">
              <a:lnSpc>
                <a:spcPct val="200000"/>
              </a:lnSpc>
              <a:spcBef>
                <a:spcPts val="373"/>
              </a:spcBef>
              <a:buClr>
                <a:srgbClr val="231F20"/>
              </a:buClr>
              <a:buSzPts val="1300"/>
              <a:buFont typeface="Arial"/>
              <a:buAutoNum type="arabicPeriod"/>
            </a:pPr>
            <a:r>
              <a:rPr lang="en" sz="1733" dirty="0">
                <a:latin typeface="Arial"/>
                <a:ea typeface="Arial"/>
                <a:cs typeface="Arial"/>
                <a:sym typeface="Arial"/>
              </a:rPr>
              <a:t>Describe the process of galvanisation and tinning</a:t>
            </a:r>
            <a:endParaRPr sz="1733" dirty="0">
              <a:latin typeface="Arial"/>
              <a:ea typeface="Arial"/>
              <a:cs typeface="Arial"/>
              <a:sym typeface="Arial"/>
            </a:endParaRPr>
          </a:p>
          <a:p>
            <a:pPr>
              <a:lnSpc>
                <a:spcPct val="150000"/>
              </a:lnSpc>
              <a:spcBef>
                <a:spcPts val="380"/>
              </a:spcBef>
            </a:pPr>
            <a:endParaRPr sz="1467" dirty="0">
              <a:latin typeface="Arial"/>
              <a:ea typeface="Arial"/>
              <a:cs typeface="Arial"/>
              <a:sym typeface="Arial"/>
            </a:endParaRPr>
          </a:p>
        </p:txBody>
      </p:sp>
      <p:sp>
        <p:nvSpPr>
          <p:cNvPr id="916" name="Google Shape;916;p96"/>
          <p:cNvSpPr txBox="1"/>
          <p:nvPr/>
        </p:nvSpPr>
        <p:spPr>
          <a:xfrm>
            <a:off x="9884935" y="6469448"/>
            <a:ext cx="757200" cy="114000"/>
          </a:xfrm>
          <a:prstGeom prst="rect">
            <a:avLst/>
          </a:prstGeom>
          <a:noFill/>
          <a:ln>
            <a:noFill/>
          </a:ln>
        </p:spPr>
        <p:txBody>
          <a:bodyPr spcFirstLastPara="1" wrap="square" lIns="0" tIns="16933" rIns="0" bIns="0" anchor="t" anchorCtr="0">
            <a:noAutofit/>
          </a:bodyPr>
          <a:lstStyle/>
          <a:p>
            <a:pPr marL="16933" algn="r"/>
            <a:r>
              <a:rPr lang="en" sz="667" dirty="0">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6" name="Rectangle 5">
            <a:extLst>
              <a:ext uri="{FF2B5EF4-FFF2-40B4-BE49-F238E27FC236}">
                <a16:creationId xmlns:a16="http://schemas.microsoft.com/office/drawing/2014/main" id="{08547217-FFAD-4E51-9688-B2FE735F7B0B}"/>
              </a:ext>
            </a:extLst>
          </p:cNvPr>
          <p:cNvSpPr/>
          <p:nvPr/>
        </p:nvSpPr>
        <p:spPr>
          <a:xfrm>
            <a:off x="320040" y="548640"/>
            <a:ext cx="9564895" cy="58629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 name="Slide Number Placeholder 6">
            <a:extLst>
              <a:ext uri="{FF2B5EF4-FFF2-40B4-BE49-F238E27FC236}">
                <a16:creationId xmlns:a16="http://schemas.microsoft.com/office/drawing/2014/main" id="{7748E15F-75DF-46EB-A79E-4EF760BD3A51}"/>
              </a:ext>
            </a:extLst>
          </p:cNvPr>
          <p:cNvSpPr>
            <a:spLocks noGrp="1"/>
          </p:cNvSpPr>
          <p:nvPr>
            <p:ph type="sldNum" sz="quarter" idx="12"/>
          </p:nvPr>
        </p:nvSpPr>
        <p:spPr/>
        <p:txBody>
          <a:bodyPr/>
          <a:lstStyle/>
          <a:p>
            <a:fld id="{71EC9CE2-5AEF-428F-9B76-4FE97200EC74}" type="slidenum">
              <a:rPr lang="en-IN" smtClean="0"/>
              <a:t>50</a:t>
            </a:fld>
            <a:endParaRPr lang="en-IN"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920"/>
        <p:cNvGrpSpPr/>
        <p:nvPr/>
      </p:nvGrpSpPr>
      <p:grpSpPr>
        <a:xfrm>
          <a:off x="0" y="0"/>
          <a:ext cx="0" cy="0"/>
          <a:chOff x="0" y="0"/>
          <a:chExt cx="0" cy="0"/>
        </a:xfrm>
      </p:grpSpPr>
      <p:sp>
        <p:nvSpPr>
          <p:cNvPr id="923" name="Google Shape;923;p97"/>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926" name="Google Shape;926;p97"/>
          <p:cNvSpPr txBox="1"/>
          <p:nvPr/>
        </p:nvSpPr>
        <p:spPr>
          <a:xfrm>
            <a:off x="374512" y="497417"/>
            <a:ext cx="10388400" cy="6519200"/>
          </a:xfrm>
          <a:prstGeom prst="rect">
            <a:avLst/>
          </a:prstGeom>
          <a:noFill/>
          <a:ln>
            <a:noFill/>
          </a:ln>
        </p:spPr>
        <p:txBody>
          <a:bodyPr spcFirstLastPara="1" wrap="square" lIns="0" tIns="112600" rIns="0" bIns="0" anchor="t" anchorCtr="0">
            <a:noAutofit/>
          </a:bodyPr>
          <a:lstStyle/>
          <a:p>
            <a:pPr marL="16933">
              <a:lnSpc>
                <a:spcPct val="115000"/>
              </a:lnSpc>
            </a:pPr>
            <a:r>
              <a:rPr lang="en" sz="2267" b="1" dirty="0">
                <a:solidFill>
                  <a:srgbClr val="F68B1E"/>
                </a:solidFill>
              </a:rPr>
              <a:t>        </a:t>
            </a:r>
            <a:r>
              <a:rPr lang="en" sz="2267" b="1" dirty="0">
                <a:latin typeface="Arial"/>
                <a:ea typeface="Arial"/>
                <a:cs typeface="Arial"/>
                <a:sym typeface="Arial"/>
              </a:rPr>
              <a:t>Sample Questions</a:t>
            </a:r>
            <a:r>
              <a:rPr lang="en" sz="2267" b="1" dirty="0">
                <a:solidFill>
                  <a:srgbClr val="F68B1E"/>
                </a:solidFill>
                <a:latin typeface="Arial"/>
                <a:ea typeface="Arial"/>
                <a:cs typeface="Arial"/>
                <a:sym typeface="Arial"/>
              </a:rPr>
              <a:t>:</a:t>
            </a:r>
            <a:endParaRPr sz="2267" b="1" dirty="0">
              <a:solidFill>
                <a:srgbClr val="F68B1E"/>
              </a:solidFill>
              <a:latin typeface="Arial"/>
              <a:ea typeface="Arial"/>
              <a:cs typeface="Arial"/>
              <a:sym typeface="Arial"/>
            </a:endParaRPr>
          </a:p>
          <a:p>
            <a:pPr marL="16933">
              <a:lnSpc>
                <a:spcPct val="115000"/>
              </a:lnSpc>
            </a:pPr>
            <a:endParaRPr sz="2267" b="1" dirty="0">
              <a:solidFill>
                <a:srgbClr val="F68B1E"/>
              </a:solidFill>
            </a:endParaRPr>
          </a:p>
          <a:p>
            <a:pPr marL="609585">
              <a:lnSpc>
                <a:spcPct val="200000"/>
              </a:lnSpc>
              <a:spcBef>
                <a:spcPts val="380"/>
              </a:spcBef>
            </a:pPr>
            <a:r>
              <a:rPr lang="en" sz="1733" dirty="0">
                <a:solidFill>
                  <a:srgbClr val="231F20"/>
                </a:solidFill>
              </a:rPr>
              <a:t>  9.        </a:t>
            </a:r>
            <a:r>
              <a:rPr lang="en" sz="1733" dirty="0">
                <a:solidFill>
                  <a:srgbClr val="231F20"/>
                </a:solidFill>
                <a:latin typeface="Arial"/>
                <a:ea typeface="Arial"/>
                <a:cs typeface="Arial"/>
                <a:sym typeface="Arial"/>
              </a:rPr>
              <a:t>Write truth table and symbol of AND, OR, NOT, XNOR gates</a:t>
            </a:r>
            <a:endParaRPr sz="1733" dirty="0">
              <a:latin typeface="Arial"/>
              <a:ea typeface="Arial"/>
              <a:cs typeface="Arial"/>
              <a:sym typeface="Arial"/>
            </a:endParaRPr>
          </a:p>
          <a:p>
            <a:pPr marL="609585">
              <a:lnSpc>
                <a:spcPct val="200000"/>
              </a:lnSpc>
              <a:spcBef>
                <a:spcPts val="380"/>
              </a:spcBef>
            </a:pPr>
            <a:r>
              <a:rPr lang="en" sz="1733" dirty="0">
                <a:solidFill>
                  <a:srgbClr val="231F20"/>
                </a:solidFill>
              </a:rPr>
              <a:t> 10.       </a:t>
            </a:r>
            <a:r>
              <a:rPr lang="en" sz="1733" dirty="0">
                <a:solidFill>
                  <a:srgbClr val="231F20"/>
                </a:solidFill>
                <a:latin typeface="Arial"/>
                <a:ea typeface="Arial"/>
                <a:cs typeface="Arial"/>
                <a:sym typeface="Arial"/>
              </a:rPr>
              <a:t>Define the terms: Stress, Working stress and Factor of safety.</a:t>
            </a:r>
            <a:endParaRPr sz="1733" dirty="0">
              <a:latin typeface="Arial"/>
              <a:ea typeface="Arial"/>
              <a:cs typeface="Arial"/>
              <a:sym typeface="Arial"/>
            </a:endParaRPr>
          </a:p>
          <a:p>
            <a:pPr marL="609585">
              <a:lnSpc>
                <a:spcPct val="200000"/>
              </a:lnSpc>
              <a:spcBef>
                <a:spcPts val="373"/>
              </a:spcBef>
            </a:pPr>
            <a:r>
              <a:rPr lang="en" sz="1733" dirty="0">
                <a:solidFill>
                  <a:srgbClr val="231F20"/>
                </a:solidFill>
              </a:rPr>
              <a:t> 11.       </a:t>
            </a:r>
            <a:r>
              <a:rPr lang="en" sz="1733" dirty="0">
                <a:solidFill>
                  <a:srgbClr val="231F20"/>
                </a:solidFill>
                <a:latin typeface="Arial"/>
                <a:ea typeface="Arial"/>
                <a:cs typeface="Arial"/>
                <a:sym typeface="Arial"/>
              </a:rPr>
              <a:t>What is the difference between declaration and definition of a variable/function?</a:t>
            </a:r>
            <a:endParaRPr sz="1733" dirty="0">
              <a:latin typeface="Arial"/>
              <a:ea typeface="Arial"/>
              <a:cs typeface="Arial"/>
              <a:sym typeface="Arial"/>
            </a:endParaRPr>
          </a:p>
          <a:p>
            <a:pPr marL="609585">
              <a:lnSpc>
                <a:spcPct val="200000"/>
              </a:lnSpc>
              <a:spcBef>
                <a:spcPts val="380"/>
              </a:spcBef>
            </a:pPr>
            <a:r>
              <a:rPr lang="en" sz="1733" dirty="0">
                <a:solidFill>
                  <a:srgbClr val="231F20"/>
                </a:solidFill>
              </a:rPr>
              <a:t> 12.       </a:t>
            </a:r>
            <a:r>
              <a:rPr lang="en" sz="1733" dirty="0">
                <a:solidFill>
                  <a:srgbClr val="231F20"/>
                </a:solidFill>
                <a:latin typeface="Arial"/>
                <a:ea typeface="Arial"/>
                <a:cs typeface="Arial"/>
                <a:sym typeface="Arial"/>
              </a:rPr>
              <a:t>List the different storage class specifiers in C.</a:t>
            </a:r>
            <a:endParaRPr sz="1733" dirty="0">
              <a:latin typeface="Arial"/>
              <a:ea typeface="Arial"/>
              <a:cs typeface="Arial"/>
              <a:sym typeface="Arial"/>
            </a:endParaRPr>
          </a:p>
          <a:p>
            <a:pPr marL="609585">
              <a:lnSpc>
                <a:spcPct val="200000"/>
              </a:lnSpc>
              <a:spcBef>
                <a:spcPts val="380"/>
              </a:spcBef>
            </a:pPr>
            <a:r>
              <a:rPr lang="en" sz="1733" dirty="0">
                <a:solidFill>
                  <a:srgbClr val="231F20"/>
                </a:solidFill>
              </a:rPr>
              <a:t> 13.       </a:t>
            </a:r>
            <a:r>
              <a:rPr lang="en" sz="1733" dirty="0">
                <a:solidFill>
                  <a:srgbClr val="231F20"/>
                </a:solidFill>
                <a:latin typeface="Arial"/>
                <a:ea typeface="Arial"/>
                <a:cs typeface="Arial"/>
                <a:sym typeface="Arial"/>
              </a:rPr>
              <a:t>What is the use of local variables?</a:t>
            </a:r>
            <a:endParaRPr sz="1733" dirty="0">
              <a:latin typeface="Arial"/>
              <a:ea typeface="Arial"/>
              <a:cs typeface="Arial"/>
              <a:sym typeface="Arial"/>
            </a:endParaRPr>
          </a:p>
          <a:p>
            <a:pPr marL="609585">
              <a:lnSpc>
                <a:spcPct val="200000"/>
              </a:lnSpc>
              <a:spcBef>
                <a:spcPts val="373"/>
              </a:spcBef>
            </a:pPr>
            <a:r>
              <a:rPr lang="en" sz="1733" dirty="0">
                <a:solidFill>
                  <a:srgbClr val="231F20"/>
                </a:solidFill>
              </a:rPr>
              <a:t> 14.       </a:t>
            </a:r>
            <a:r>
              <a:rPr lang="en" sz="1733" dirty="0">
                <a:solidFill>
                  <a:srgbClr val="231F20"/>
                </a:solidFill>
                <a:latin typeface="Arial"/>
                <a:ea typeface="Arial"/>
                <a:cs typeface="Arial"/>
                <a:sym typeface="Arial"/>
              </a:rPr>
              <a:t>What is a pointer to a pointer?</a:t>
            </a:r>
            <a:endParaRPr sz="1733" dirty="0">
              <a:latin typeface="Arial"/>
              <a:ea typeface="Arial"/>
              <a:cs typeface="Arial"/>
              <a:sym typeface="Arial"/>
            </a:endParaRPr>
          </a:p>
          <a:p>
            <a:pPr marL="609585">
              <a:lnSpc>
                <a:spcPct val="200000"/>
              </a:lnSpc>
              <a:spcBef>
                <a:spcPts val="380"/>
              </a:spcBef>
            </a:pPr>
            <a:r>
              <a:rPr lang="en" sz="1733" dirty="0">
                <a:solidFill>
                  <a:srgbClr val="231F20"/>
                </a:solidFill>
              </a:rPr>
              <a:t> 15.       </a:t>
            </a:r>
            <a:r>
              <a:rPr lang="en" sz="1733" dirty="0">
                <a:solidFill>
                  <a:srgbClr val="231F20"/>
                </a:solidFill>
                <a:latin typeface="Arial"/>
                <a:ea typeface="Arial"/>
                <a:cs typeface="Arial"/>
                <a:sym typeface="Arial"/>
              </a:rPr>
              <a:t>What are the valid places for the keyword “break” to appear?</a:t>
            </a:r>
            <a:endParaRPr sz="1733" dirty="0">
              <a:latin typeface="Arial"/>
              <a:ea typeface="Arial"/>
              <a:cs typeface="Arial"/>
              <a:sym typeface="Arial"/>
            </a:endParaRPr>
          </a:p>
          <a:p>
            <a:pPr marL="609585">
              <a:lnSpc>
                <a:spcPct val="200000"/>
              </a:lnSpc>
              <a:spcBef>
                <a:spcPts val="380"/>
              </a:spcBef>
            </a:pPr>
            <a:r>
              <a:rPr lang="en" sz="1733" dirty="0">
                <a:solidFill>
                  <a:srgbClr val="231F20"/>
                </a:solidFill>
              </a:rPr>
              <a:t> 16.       </a:t>
            </a:r>
            <a:r>
              <a:rPr lang="en" sz="1733" dirty="0">
                <a:solidFill>
                  <a:srgbClr val="231F20"/>
                </a:solidFill>
                <a:latin typeface="Arial"/>
                <a:ea typeface="Arial"/>
                <a:cs typeface="Arial"/>
                <a:sym typeface="Arial"/>
              </a:rPr>
              <a:t>What is a self-referential structure?</a:t>
            </a:r>
            <a:endParaRPr sz="1733"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6E0D8ADB-76F5-4FBB-AB47-531237A5411A}"/>
              </a:ext>
            </a:extLst>
          </p:cNvPr>
          <p:cNvSpPr>
            <a:spLocks noGrp="1"/>
          </p:cNvSpPr>
          <p:nvPr>
            <p:ph type="sldNum" sz="quarter" idx="12"/>
          </p:nvPr>
        </p:nvSpPr>
        <p:spPr/>
        <p:txBody>
          <a:bodyPr/>
          <a:lstStyle/>
          <a:p>
            <a:fld id="{71EC9CE2-5AEF-428F-9B76-4FE97200EC74}" type="slidenum">
              <a:rPr lang="en-IN" smtClean="0"/>
              <a:t>51</a:t>
            </a:fld>
            <a:endParaRPr lang="en-IN"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931"/>
        <p:cNvGrpSpPr/>
        <p:nvPr/>
      </p:nvGrpSpPr>
      <p:grpSpPr>
        <a:xfrm>
          <a:off x="0" y="0"/>
          <a:ext cx="0" cy="0"/>
          <a:chOff x="0" y="0"/>
          <a:chExt cx="0" cy="0"/>
        </a:xfrm>
      </p:grpSpPr>
      <p:sp>
        <p:nvSpPr>
          <p:cNvPr id="933" name="Google Shape;933;p98"/>
          <p:cNvSpPr txBox="1"/>
          <p:nvPr/>
        </p:nvSpPr>
        <p:spPr>
          <a:xfrm>
            <a:off x="742800" y="459500"/>
            <a:ext cx="3334000" cy="290000"/>
          </a:xfrm>
          <a:prstGeom prst="rect">
            <a:avLst/>
          </a:prstGeom>
          <a:noFill/>
          <a:ln>
            <a:noFill/>
          </a:ln>
        </p:spPr>
        <p:txBody>
          <a:bodyPr spcFirstLastPara="1" wrap="square" lIns="0" tIns="16933" rIns="0" bIns="0" anchor="t" anchorCtr="0">
            <a:noAutofit/>
          </a:bodyPr>
          <a:lstStyle/>
          <a:p>
            <a:pPr marL="16933"/>
            <a:r>
              <a:rPr lang="en" sz="2000" b="1" dirty="0"/>
              <a:t>2. UNDERSTAND</a:t>
            </a:r>
            <a:endParaRPr sz="2000" b="1" dirty="0"/>
          </a:p>
        </p:txBody>
      </p:sp>
      <p:graphicFrame>
        <p:nvGraphicFramePr>
          <p:cNvPr id="934" name="Google Shape;934;p98"/>
          <p:cNvGraphicFramePr/>
          <p:nvPr>
            <p:extLst>
              <p:ext uri="{D42A27DB-BD31-4B8C-83A1-F6EECF244321}">
                <p14:modId xmlns:p14="http://schemas.microsoft.com/office/powerpoint/2010/main" val="1105533887"/>
              </p:ext>
            </p:extLst>
          </p:nvPr>
        </p:nvGraphicFramePr>
        <p:xfrm>
          <a:off x="742801" y="936568"/>
          <a:ext cx="10563866" cy="2317446"/>
        </p:xfrm>
        <a:graphic>
          <a:graphicData uri="http://schemas.openxmlformats.org/drawingml/2006/table">
            <a:tbl>
              <a:tblPr firstRow="1" bandRow="1">
                <a:noFill/>
              </a:tblPr>
              <a:tblGrid>
                <a:gridCol w="5281933">
                  <a:extLst>
                    <a:ext uri="{9D8B030D-6E8A-4147-A177-3AD203B41FA5}">
                      <a16:colId xmlns:a16="http://schemas.microsoft.com/office/drawing/2014/main" val="20000"/>
                    </a:ext>
                  </a:extLst>
                </a:gridCol>
                <a:gridCol w="5281933">
                  <a:extLst>
                    <a:ext uri="{9D8B030D-6E8A-4147-A177-3AD203B41FA5}">
                      <a16:colId xmlns:a16="http://schemas.microsoft.com/office/drawing/2014/main" val="20001"/>
                    </a:ext>
                  </a:extLst>
                </a:gridCol>
              </a:tblGrid>
              <a:tr h="289367">
                <a:tc>
                  <a:txBody>
                    <a:bodyPr/>
                    <a:lstStyle/>
                    <a:p>
                      <a:pPr marL="25400" marR="0" lvl="0" indent="0" algn="ctr" rtl="0">
                        <a:lnSpc>
                          <a:spcPct val="115000"/>
                        </a:lnSpc>
                        <a:spcBef>
                          <a:spcPts val="0"/>
                        </a:spcBef>
                        <a:spcAft>
                          <a:spcPts val="0"/>
                        </a:spcAft>
                        <a:buNone/>
                      </a:pPr>
                      <a:r>
                        <a:rPr lang="en" sz="1500" b="1" u="none" strike="noStrike" cap="none" dirty="0">
                          <a:solidFill>
                            <a:srgbClr val="231F20"/>
                          </a:solidFill>
                          <a:latin typeface="Arial"/>
                          <a:ea typeface="Arial"/>
                          <a:cs typeface="Arial"/>
                          <a:sym typeface="Arial"/>
                        </a:rPr>
                        <a:t>Skill Demonstrated</a:t>
                      </a:r>
                      <a:endParaRPr sz="15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15000"/>
                        </a:lnSpc>
                        <a:spcBef>
                          <a:spcPts val="0"/>
                        </a:spcBef>
                        <a:spcAft>
                          <a:spcPts val="0"/>
                        </a:spcAft>
                        <a:buNone/>
                      </a:pPr>
                      <a:r>
                        <a:rPr lang="en" sz="1500" b="1" u="none" strike="noStrike" cap="none">
                          <a:solidFill>
                            <a:srgbClr val="231F20"/>
                          </a:solidFill>
                          <a:latin typeface="Arial"/>
                          <a:ea typeface="Arial"/>
                          <a:cs typeface="Arial"/>
                          <a:sym typeface="Arial"/>
                        </a:rPr>
                        <a:t>Question Ques / Verbs for tests</a:t>
                      </a:r>
                      <a:endParaRPr sz="15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1983312">
                <a:tc>
                  <a:txBody>
                    <a:bodyPr/>
                    <a:lstStyle/>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understanding information</a:t>
                      </a:r>
                      <a:endParaRPr sz="1500"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grasp meaning</a:t>
                      </a:r>
                      <a:endParaRPr sz="1500"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translate knowledge into new context</a:t>
                      </a:r>
                      <a:endParaRPr sz="1500"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interpret facts, compare, contrast</a:t>
                      </a:r>
                      <a:endParaRPr sz="1500"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order, group, infer causes</a:t>
                      </a:r>
                      <a:endParaRPr sz="1500"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predict consequences</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describe, explain, paraphrase, restate, associate, contrast,  summarize, differentiate interpret, discuss</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sp>
        <p:nvSpPr>
          <p:cNvPr id="935" name="Google Shape;935;p98"/>
          <p:cNvSpPr txBox="1"/>
          <p:nvPr/>
        </p:nvSpPr>
        <p:spPr>
          <a:xfrm>
            <a:off x="742800" y="3543701"/>
            <a:ext cx="10027200" cy="2161200"/>
          </a:xfrm>
          <a:prstGeom prst="rect">
            <a:avLst/>
          </a:prstGeom>
          <a:noFill/>
          <a:ln>
            <a:noFill/>
          </a:ln>
        </p:spPr>
        <p:txBody>
          <a:bodyPr spcFirstLastPara="1" wrap="square" lIns="0" tIns="112600" rIns="0" bIns="0" anchor="t" anchorCtr="0">
            <a:noAutofit/>
          </a:bodyPr>
          <a:lstStyle/>
          <a:p>
            <a:pPr marL="16933">
              <a:lnSpc>
                <a:spcPct val="115000"/>
              </a:lnSpc>
            </a:pPr>
            <a:r>
              <a:rPr lang="en" sz="1733" b="1" dirty="0">
                <a:latin typeface="Arial"/>
                <a:ea typeface="Arial"/>
                <a:cs typeface="Arial"/>
                <a:sym typeface="Arial"/>
              </a:rPr>
              <a:t>Sample Questions:</a:t>
            </a:r>
            <a:endParaRPr sz="1733" dirty="0">
              <a:latin typeface="Arial"/>
              <a:ea typeface="Arial"/>
              <a:cs typeface="Arial"/>
              <a:sym typeface="Arial"/>
            </a:endParaRPr>
          </a:p>
          <a:p>
            <a:pPr marL="304792" indent="-280238">
              <a:lnSpc>
                <a:spcPct val="115000"/>
              </a:lnSpc>
              <a:spcBef>
                <a:spcPts val="753"/>
              </a:spcBef>
              <a:buClr>
                <a:srgbClr val="231F20"/>
              </a:buClr>
              <a:buSzPts val="1100"/>
              <a:buFont typeface="Arial"/>
              <a:buAutoNum type="arabicPeriod"/>
            </a:pPr>
            <a:r>
              <a:rPr lang="en" sz="1467" dirty="0">
                <a:solidFill>
                  <a:srgbClr val="231F20"/>
                </a:solidFill>
                <a:latin typeface="Arial"/>
                <a:ea typeface="Arial"/>
                <a:cs typeface="Arial"/>
                <a:sym typeface="Arial"/>
              </a:rPr>
              <a:t>Explain the importance of sustainability in Engineering design</a:t>
            </a:r>
            <a:endParaRPr sz="1467" dirty="0">
              <a:latin typeface="Arial"/>
              <a:ea typeface="Arial"/>
              <a:cs typeface="Arial"/>
              <a:sym typeface="Arial"/>
            </a:endParaRPr>
          </a:p>
          <a:p>
            <a:pPr marL="304792" indent="-280238">
              <a:lnSpc>
                <a:spcPct val="115000"/>
              </a:lnSpc>
              <a:spcBef>
                <a:spcPts val="1140"/>
              </a:spcBef>
              <a:buClr>
                <a:srgbClr val="231F20"/>
              </a:buClr>
              <a:buSzPts val="1100"/>
              <a:buFont typeface="Arial"/>
              <a:buAutoNum type="arabicPeriod"/>
            </a:pPr>
            <a:r>
              <a:rPr lang="en" sz="1467" dirty="0">
                <a:solidFill>
                  <a:srgbClr val="231F20"/>
                </a:solidFill>
                <a:latin typeface="Arial"/>
                <a:ea typeface="Arial"/>
                <a:cs typeface="Arial"/>
                <a:sym typeface="Arial"/>
              </a:rPr>
              <a:t>Explain the behaviour of PN junction diode under different bias conditions</a:t>
            </a:r>
            <a:endParaRPr sz="1467" dirty="0">
              <a:latin typeface="Arial"/>
              <a:ea typeface="Arial"/>
              <a:cs typeface="Arial"/>
              <a:sym typeface="Arial"/>
            </a:endParaRPr>
          </a:p>
          <a:p>
            <a:pPr marL="304792" indent="-280238">
              <a:lnSpc>
                <a:spcPct val="115000"/>
              </a:lnSpc>
              <a:spcBef>
                <a:spcPts val="1133"/>
              </a:spcBef>
              <a:buClr>
                <a:srgbClr val="231F20"/>
              </a:buClr>
              <a:buSzPts val="1100"/>
              <a:buFont typeface="Arial"/>
              <a:buAutoNum type="arabicPeriod"/>
            </a:pPr>
            <a:r>
              <a:rPr lang="en" sz="1467" dirty="0">
                <a:solidFill>
                  <a:srgbClr val="231F20"/>
                </a:solidFill>
                <a:latin typeface="Arial"/>
                <a:ea typeface="Arial"/>
                <a:cs typeface="Arial"/>
                <a:sym typeface="Arial"/>
              </a:rPr>
              <a:t>Describe the characteristics of SCR and transistor equivalent for a SCR</a:t>
            </a:r>
            <a:endParaRPr sz="1467" dirty="0">
              <a:latin typeface="Arial"/>
              <a:ea typeface="Arial"/>
              <a:cs typeface="Arial"/>
              <a:sym typeface="Arial"/>
            </a:endParaRPr>
          </a:p>
          <a:p>
            <a:pPr marL="304792" indent="-280238">
              <a:lnSpc>
                <a:spcPct val="115000"/>
              </a:lnSpc>
              <a:spcBef>
                <a:spcPts val="1133"/>
              </a:spcBef>
              <a:buClr>
                <a:srgbClr val="231F20"/>
              </a:buClr>
              <a:buSzPts val="1100"/>
              <a:buFont typeface="Arial"/>
              <a:buAutoNum type="arabicPeriod"/>
            </a:pPr>
            <a:r>
              <a:rPr lang="en" sz="1467" dirty="0">
                <a:solidFill>
                  <a:srgbClr val="231F20"/>
                </a:solidFill>
                <a:latin typeface="Arial"/>
                <a:ea typeface="Arial"/>
                <a:cs typeface="Arial"/>
                <a:sym typeface="Arial"/>
              </a:rPr>
              <a:t>Explain the terms: Particle, Rigid body and Deformable body giving two examples for each.</a:t>
            </a:r>
            <a:endParaRPr sz="1467" dirty="0">
              <a:latin typeface="Arial"/>
              <a:ea typeface="Arial"/>
              <a:cs typeface="Arial"/>
              <a:sym typeface="Arial"/>
            </a:endParaRPr>
          </a:p>
          <a:p>
            <a:pPr>
              <a:lnSpc>
                <a:spcPct val="115000"/>
              </a:lnSpc>
              <a:spcBef>
                <a:spcPts val="1140"/>
              </a:spcBef>
            </a:pPr>
            <a:endParaRPr sz="1200"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CD8ACE72-4157-4219-8C11-F47FF2419292}"/>
              </a:ext>
            </a:extLst>
          </p:cNvPr>
          <p:cNvSpPr>
            <a:spLocks noGrp="1"/>
          </p:cNvSpPr>
          <p:nvPr>
            <p:ph type="sldNum" sz="quarter" idx="12"/>
          </p:nvPr>
        </p:nvSpPr>
        <p:spPr/>
        <p:txBody>
          <a:bodyPr/>
          <a:lstStyle/>
          <a:p>
            <a:fld id="{71EC9CE2-5AEF-428F-9B76-4FE97200EC74}" type="slidenum">
              <a:rPr lang="en-IN" smtClean="0"/>
              <a:t>52</a:t>
            </a:fld>
            <a:endParaRPr lang="en-IN"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Shape 940"/>
        <p:cNvGrpSpPr/>
        <p:nvPr/>
      </p:nvGrpSpPr>
      <p:grpSpPr>
        <a:xfrm>
          <a:off x="0" y="0"/>
          <a:ext cx="0" cy="0"/>
          <a:chOff x="0" y="0"/>
          <a:chExt cx="0" cy="0"/>
        </a:xfrm>
      </p:grpSpPr>
      <p:sp>
        <p:nvSpPr>
          <p:cNvPr id="942" name="Google Shape;942;p99"/>
          <p:cNvSpPr txBox="1"/>
          <p:nvPr/>
        </p:nvSpPr>
        <p:spPr>
          <a:xfrm>
            <a:off x="742800" y="480800"/>
            <a:ext cx="10027200" cy="5896400"/>
          </a:xfrm>
          <a:prstGeom prst="rect">
            <a:avLst/>
          </a:prstGeom>
          <a:noFill/>
          <a:ln>
            <a:noFill/>
          </a:ln>
        </p:spPr>
        <p:txBody>
          <a:bodyPr spcFirstLastPara="1" wrap="square" lIns="0" tIns="112600" rIns="0" bIns="0" anchor="t" anchorCtr="0">
            <a:noAutofit/>
          </a:bodyPr>
          <a:lstStyle/>
          <a:p>
            <a:pPr marL="16933">
              <a:lnSpc>
                <a:spcPct val="115000"/>
              </a:lnSpc>
            </a:pPr>
            <a:r>
              <a:rPr lang="en" sz="1733" b="1" dirty="0">
                <a:latin typeface="Arial"/>
                <a:ea typeface="Arial"/>
                <a:cs typeface="Arial"/>
                <a:sym typeface="Arial"/>
              </a:rPr>
              <a:t>Sample Questions:</a:t>
            </a:r>
            <a:endParaRPr sz="1733" b="1" dirty="0">
              <a:latin typeface="Arial"/>
              <a:ea typeface="Arial"/>
              <a:cs typeface="Arial"/>
              <a:sym typeface="Arial"/>
            </a:endParaRPr>
          </a:p>
          <a:p>
            <a:pPr marR="6773">
              <a:lnSpc>
                <a:spcPct val="115000"/>
              </a:lnSpc>
              <a:spcBef>
                <a:spcPts val="1133"/>
              </a:spcBef>
            </a:pPr>
            <a:r>
              <a:rPr lang="en" sz="1200" dirty="0">
                <a:solidFill>
                  <a:schemeClr val="hlink"/>
                </a:solidFill>
              </a:rPr>
              <a:t>5.     </a:t>
            </a:r>
            <a:r>
              <a:rPr lang="en" sz="1467" dirty="0">
                <a:solidFill>
                  <a:schemeClr val="hlink"/>
                </a:solidFill>
              </a:rPr>
              <a:t>How many values of the variable num must be used to completely test all branches of the following code  fragment?</a:t>
            </a:r>
            <a:endParaRPr sz="1467" dirty="0">
              <a:solidFill>
                <a:schemeClr val="dk1"/>
              </a:solidFill>
            </a:endParaRPr>
          </a:p>
          <a:p>
            <a:pPr marL="16933">
              <a:lnSpc>
                <a:spcPct val="115000"/>
              </a:lnSpc>
              <a:spcBef>
                <a:spcPts val="1133"/>
              </a:spcBef>
              <a:buClr>
                <a:schemeClr val="dk1"/>
              </a:buClr>
            </a:pPr>
            <a:r>
              <a:rPr lang="en" sz="1467" dirty="0">
                <a:solidFill>
                  <a:schemeClr val="hlink"/>
                </a:solidFill>
              </a:rPr>
              <a:t>       if (num&gt;0)</a:t>
            </a:r>
            <a:endParaRPr sz="1467" dirty="0">
              <a:solidFill>
                <a:schemeClr val="dk1"/>
              </a:solidFill>
            </a:endParaRPr>
          </a:p>
          <a:p>
            <a:pPr marL="320029">
              <a:lnSpc>
                <a:spcPct val="115000"/>
              </a:lnSpc>
              <a:buClr>
                <a:schemeClr val="dk1"/>
              </a:buClr>
            </a:pPr>
            <a:r>
              <a:rPr lang="en" sz="1467" dirty="0">
                <a:solidFill>
                  <a:schemeClr val="hlink"/>
                </a:solidFill>
              </a:rPr>
              <a:t>        if (value&lt;25)</a:t>
            </a:r>
            <a:endParaRPr sz="1467" dirty="0">
              <a:solidFill>
                <a:schemeClr val="dk1"/>
              </a:solidFill>
            </a:endParaRPr>
          </a:p>
          <a:p>
            <a:pPr marL="16933">
              <a:lnSpc>
                <a:spcPct val="115000"/>
              </a:lnSpc>
              <a:buClr>
                <a:schemeClr val="dk1"/>
              </a:buClr>
            </a:pPr>
            <a:r>
              <a:rPr lang="en" sz="1467" dirty="0">
                <a:solidFill>
                  <a:schemeClr val="hlink"/>
                </a:solidFill>
              </a:rPr>
              <a:t>       {</a:t>
            </a:r>
            <a:endParaRPr sz="1467" dirty="0">
              <a:solidFill>
                <a:schemeClr val="dk1"/>
              </a:solidFill>
            </a:endParaRPr>
          </a:p>
          <a:p>
            <a:pPr marL="626518" marR="6379474">
              <a:lnSpc>
                <a:spcPct val="115000"/>
              </a:lnSpc>
              <a:buClr>
                <a:schemeClr val="dk1"/>
              </a:buClr>
            </a:pPr>
            <a:r>
              <a:rPr lang="en" sz="1467" dirty="0">
                <a:solidFill>
                  <a:schemeClr val="hlink"/>
                </a:solidFill>
              </a:rPr>
              <a:t>  value=10*num;  if(num&lt;12)</a:t>
            </a:r>
            <a:endParaRPr sz="1467" dirty="0">
              <a:solidFill>
                <a:schemeClr val="dk1"/>
              </a:solidFill>
            </a:endParaRPr>
          </a:p>
          <a:p>
            <a:pPr marL="1236102">
              <a:lnSpc>
                <a:spcPct val="115000"/>
              </a:lnSpc>
              <a:buClr>
                <a:schemeClr val="dk1"/>
              </a:buClr>
            </a:pPr>
            <a:r>
              <a:rPr lang="en" sz="1467" dirty="0">
                <a:solidFill>
                  <a:schemeClr val="hlink"/>
                </a:solidFill>
              </a:rPr>
              <a:t>         value=value/10;</a:t>
            </a:r>
            <a:endParaRPr sz="1467" dirty="0">
              <a:solidFill>
                <a:schemeClr val="dk1"/>
              </a:solidFill>
            </a:endParaRPr>
          </a:p>
          <a:p>
            <a:pPr marL="16933">
              <a:lnSpc>
                <a:spcPct val="115000"/>
              </a:lnSpc>
              <a:buClr>
                <a:schemeClr val="dk1"/>
              </a:buClr>
            </a:pPr>
            <a:r>
              <a:rPr lang="en" sz="1467" dirty="0">
                <a:solidFill>
                  <a:schemeClr val="hlink"/>
                </a:solidFill>
              </a:rPr>
              <a:t>       }</a:t>
            </a:r>
            <a:endParaRPr sz="1467" dirty="0">
              <a:solidFill>
                <a:schemeClr val="dk1"/>
              </a:solidFill>
            </a:endParaRPr>
          </a:p>
          <a:p>
            <a:pPr marL="16933">
              <a:lnSpc>
                <a:spcPct val="115000"/>
              </a:lnSpc>
              <a:buClr>
                <a:schemeClr val="dk1"/>
              </a:buClr>
            </a:pPr>
            <a:r>
              <a:rPr lang="en" sz="1467" dirty="0">
                <a:solidFill>
                  <a:schemeClr val="hlink"/>
                </a:solidFill>
              </a:rPr>
              <a:t>             else</a:t>
            </a:r>
            <a:endParaRPr sz="1467" dirty="0">
              <a:solidFill>
                <a:schemeClr val="dk1"/>
              </a:solidFill>
            </a:endParaRPr>
          </a:p>
          <a:p>
            <a:pPr marL="626518">
              <a:lnSpc>
                <a:spcPct val="115000"/>
              </a:lnSpc>
              <a:buClr>
                <a:schemeClr val="dk1"/>
              </a:buClr>
            </a:pPr>
            <a:r>
              <a:rPr lang="en" sz="1467" dirty="0">
                <a:solidFill>
                  <a:schemeClr val="hlink"/>
                </a:solidFill>
              </a:rPr>
              <a:t>         Value=20*num;</a:t>
            </a:r>
            <a:endParaRPr sz="1467" dirty="0">
              <a:solidFill>
                <a:schemeClr val="dk1"/>
              </a:solidFill>
            </a:endParaRPr>
          </a:p>
          <a:p>
            <a:pPr marL="16933">
              <a:lnSpc>
                <a:spcPct val="115000"/>
              </a:lnSpc>
              <a:buClr>
                <a:schemeClr val="dk1"/>
              </a:buClr>
            </a:pPr>
            <a:r>
              <a:rPr lang="en" sz="1467" dirty="0">
                <a:solidFill>
                  <a:schemeClr val="hlink"/>
                </a:solidFill>
              </a:rPr>
              <a:t>        else</a:t>
            </a:r>
            <a:endParaRPr sz="1467" dirty="0">
              <a:solidFill>
                <a:schemeClr val="dk1"/>
              </a:solidFill>
            </a:endParaRPr>
          </a:p>
          <a:p>
            <a:pPr marL="626518">
              <a:lnSpc>
                <a:spcPct val="115000"/>
              </a:lnSpc>
            </a:pPr>
            <a:r>
              <a:rPr lang="en" sz="1467" dirty="0">
                <a:solidFill>
                  <a:schemeClr val="hlink"/>
                </a:solidFill>
              </a:rPr>
              <a:t>          Value=30*num</a:t>
            </a:r>
            <a:endParaRPr sz="1467" dirty="0">
              <a:solidFill>
                <a:schemeClr val="hlink"/>
              </a:solidFill>
            </a:endParaRPr>
          </a:p>
          <a:p>
            <a:pPr marL="626518">
              <a:lnSpc>
                <a:spcPct val="115000"/>
              </a:lnSpc>
            </a:pPr>
            <a:endParaRPr sz="1467" dirty="0">
              <a:solidFill>
                <a:schemeClr val="hlink"/>
              </a:solidFill>
            </a:endParaRPr>
          </a:p>
          <a:p>
            <a:pPr marL="304792" indent="-280238">
              <a:lnSpc>
                <a:spcPct val="115000"/>
              </a:lnSpc>
              <a:buClr>
                <a:srgbClr val="231F20"/>
              </a:buClr>
              <a:buSzPts val="1100"/>
              <a:buFont typeface="Arial"/>
              <a:buAutoNum type="arabicPeriod" startAt="6"/>
            </a:pPr>
            <a:r>
              <a:rPr lang="en" sz="1467" dirty="0">
                <a:solidFill>
                  <a:srgbClr val="231F20"/>
                </a:solidFill>
                <a:latin typeface="Arial"/>
                <a:ea typeface="Arial"/>
                <a:cs typeface="Arial"/>
                <a:sym typeface="Arial"/>
              </a:rPr>
              <a:t>Discuss the effect of Make in India initiative on the Indian manufacturing Industry.</a:t>
            </a:r>
            <a:endParaRPr sz="1467" dirty="0">
              <a:latin typeface="Arial"/>
              <a:ea typeface="Arial"/>
              <a:cs typeface="Arial"/>
              <a:sym typeface="Arial"/>
            </a:endParaRPr>
          </a:p>
          <a:p>
            <a:pPr marL="304792" indent="-280238">
              <a:lnSpc>
                <a:spcPct val="115000"/>
              </a:lnSpc>
              <a:spcBef>
                <a:spcPts val="1133"/>
              </a:spcBef>
              <a:buClr>
                <a:srgbClr val="231F20"/>
              </a:buClr>
              <a:buSzPts val="1100"/>
              <a:buFont typeface="Arial"/>
              <a:buAutoNum type="arabicPeriod" startAt="6"/>
            </a:pPr>
            <a:r>
              <a:rPr lang="en" sz="1467" dirty="0">
                <a:solidFill>
                  <a:srgbClr val="231F20"/>
                </a:solidFill>
                <a:latin typeface="Arial"/>
                <a:ea typeface="Arial"/>
                <a:cs typeface="Arial"/>
                <a:sym typeface="Arial"/>
              </a:rPr>
              <a:t>Summarise the importance of ethical code of conduct for engineering professionals</a:t>
            </a:r>
            <a:endParaRPr sz="1467" dirty="0">
              <a:latin typeface="Arial"/>
              <a:ea typeface="Arial"/>
              <a:cs typeface="Arial"/>
              <a:sym typeface="Arial"/>
            </a:endParaRPr>
          </a:p>
          <a:p>
            <a:pPr marL="304792" indent="-280238">
              <a:lnSpc>
                <a:spcPct val="115000"/>
              </a:lnSpc>
              <a:spcBef>
                <a:spcPts val="1133"/>
              </a:spcBef>
              <a:buClr>
                <a:srgbClr val="231F20"/>
              </a:buClr>
              <a:buSzPts val="1100"/>
              <a:buFont typeface="Arial"/>
              <a:buAutoNum type="arabicPeriod" startAt="6"/>
            </a:pPr>
            <a:r>
              <a:rPr lang="en" sz="1467" dirty="0">
                <a:solidFill>
                  <a:srgbClr val="231F20"/>
                </a:solidFill>
                <a:latin typeface="Arial"/>
                <a:ea typeface="Arial"/>
                <a:cs typeface="Arial"/>
                <a:sym typeface="Arial"/>
              </a:rPr>
              <a:t>Explain the syntax for ‘for loop’.</a:t>
            </a:r>
            <a:endParaRPr sz="1467" dirty="0">
              <a:latin typeface="Arial"/>
              <a:ea typeface="Arial"/>
              <a:cs typeface="Arial"/>
              <a:sym typeface="Arial"/>
            </a:endParaRPr>
          </a:p>
          <a:p>
            <a:pPr marL="304792" indent="-280238">
              <a:lnSpc>
                <a:spcPct val="115000"/>
              </a:lnSpc>
              <a:spcBef>
                <a:spcPts val="1133"/>
              </a:spcBef>
              <a:buClr>
                <a:srgbClr val="231F20"/>
              </a:buClr>
              <a:buSzPts val="1100"/>
              <a:buFont typeface="Arial"/>
              <a:buAutoNum type="arabicPeriod" startAt="6"/>
            </a:pPr>
            <a:r>
              <a:rPr lang="en" sz="1467" dirty="0">
                <a:solidFill>
                  <a:srgbClr val="231F20"/>
                </a:solidFill>
                <a:latin typeface="Arial"/>
                <a:ea typeface="Arial"/>
                <a:cs typeface="Arial"/>
                <a:sym typeface="Arial"/>
              </a:rPr>
              <a:t>What is the difference between including the header file with-in angular braces &lt; &gt; and double quotes “ ”?</a:t>
            </a:r>
            <a:endParaRPr sz="14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65086533-7374-4FBF-ABD1-D83369520604}"/>
              </a:ext>
            </a:extLst>
          </p:cNvPr>
          <p:cNvSpPr>
            <a:spLocks noGrp="1"/>
          </p:cNvSpPr>
          <p:nvPr>
            <p:ph type="sldNum" sz="quarter" idx="12"/>
          </p:nvPr>
        </p:nvSpPr>
        <p:spPr/>
        <p:txBody>
          <a:bodyPr/>
          <a:lstStyle/>
          <a:p>
            <a:fld id="{71EC9CE2-5AEF-428F-9B76-4FE97200EC74}" type="slidenum">
              <a:rPr lang="en-IN" smtClean="0"/>
              <a:t>53</a:t>
            </a:fld>
            <a:endParaRPr lang="en-IN"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Shape 947"/>
        <p:cNvGrpSpPr/>
        <p:nvPr/>
      </p:nvGrpSpPr>
      <p:grpSpPr>
        <a:xfrm>
          <a:off x="0" y="0"/>
          <a:ext cx="0" cy="0"/>
          <a:chOff x="0" y="0"/>
          <a:chExt cx="0" cy="0"/>
        </a:xfrm>
      </p:grpSpPr>
      <p:sp>
        <p:nvSpPr>
          <p:cNvPr id="949" name="Google Shape;949;p100"/>
          <p:cNvSpPr txBox="1"/>
          <p:nvPr/>
        </p:nvSpPr>
        <p:spPr>
          <a:xfrm>
            <a:off x="742800" y="482000"/>
            <a:ext cx="10536400" cy="3433200"/>
          </a:xfrm>
          <a:prstGeom prst="rect">
            <a:avLst/>
          </a:prstGeom>
          <a:noFill/>
          <a:ln>
            <a:noFill/>
          </a:ln>
        </p:spPr>
        <p:txBody>
          <a:bodyPr spcFirstLastPara="1" wrap="square" lIns="0" tIns="112600" rIns="0" bIns="0" anchor="t" anchorCtr="0">
            <a:noAutofit/>
          </a:bodyPr>
          <a:lstStyle/>
          <a:p>
            <a:pPr marL="16933">
              <a:lnSpc>
                <a:spcPct val="150000"/>
              </a:lnSpc>
            </a:pPr>
            <a:r>
              <a:rPr lang="en" sz="1733" b="1">
                <a:solidFill>
                  <a:srgbClr val="F68B1E"/>
                </a:solidFill>
                <a:latin typeface="Arial"/>
                <a:ea typeface="Arial"/>
                <a:cs typeface="Arial"/>
                <a:sym typeface="Arial"/>
              </a:rPr>
              <a:t>Sample Questions:</a:t>
            </a:r>
            <a:endParaRPr sz="1733" b="1" dirty="0">
              <a:solidFill>
                <a:srgbClr val="F68B1E"/>
              </a:solidFill>
              <a:latin typeface="Arial"/>
              <a:ea typeface="Arial"/>
              <a:cs typeface="Arial"/>
              <a:sym typeface="Arial"/>
            </a:endParaRPr>
          </a:p>
          <a:p>
            <a:pPr>
              <a:lnSpc>
                <a:spcPct val="150000"/>
              </a:lnSpc>
              <a:spcBef>
                <a:spcPts val="1133"/>
              </a:spcBef>
            </a:pPr>
            <a:r>
              <a:rPr lang="en" sz="1467">
                <a:solidFill>
                  <a:srgbClr val="231F20"/>
                </a:solidFill>
              </a:rPr>
              <a:t>10.    </a:t>
            </a:r>
            <a:r>
              <a:rPr lang="en" sz="1467">
                <a:solidFill>
                  <a:srgbClr val="231F20"/>
                </a:solidFill>
                <a:latin typeface="Arial"/>
                <a:ea typeface="Arial"/>
                <a:cs typeface="Arial"/>
                <a:sym typeface="Arial"/>
              </a:rPr>
              <a:t>What is the meaning of base address of the array?</a:t>
            </a:r>
            <a:endParaRPr sz="1467" dirty="0">
              <a:latin typeface="Arial"/>
              <a:ea typeface="Arial"/>
              <a:cs typeface="Arial"/>
              <a:sym typeface="Arial"/>
            </a:endParaRPr>
          </a:p>
          <a:p>
            <a:pPr>
              <a:lnSpc>
                <a:spcPct val="150000"/>
              </a:lnSpc>
              <a:spcBef>
                <a:spcPts val="1133"/>
              </a:spcBef>
            </a:pPr>
            <a:r>
              <a:rPr lang="en" sz="1467">
                <a:solidFill>
                  <a:srgbClr val="231F20"/>
                </a:solidFill>
              </a:rPr>
              <a:t>11.    </a:t>
            </a:r>
            <a:r>
              <a:rPr lang="en" sz="1467">
                <a:solidFill>
                  <a:srgbClr val="231F20"/>
                </a:solidFill>
                <a:latin typeface="Arial"/>
                <a:ea typeface="Arial"/>
                <a:cs typeface="Arial"/>
                <a:sym typeface="Arial"/>
              </a:rPr>
              <a:t>What is the difference between actual and formal parameters?</a:t>
            </a:r>
            <a:endParaRPr sz="1467" dirty="0">
              <a:latin typeface="Arial"/>
              <a:ea typeface="Arial"/>
              <a:cs typeface="Arial"/>
              <a:sym typeface="Arial"/>
            </a:endParaRPr>
          </a:p>
          <a:p>
            <a:pPr>
              <a:lnSpc>
                <a:spcPct val="150000"/>
              </a:lnSpc>
              <a:spcBef>
                <a:spcPts val="1133"/>
              </a:spcBef>
            </a:pPr>
            <a:r>
              <a:rPr lang="en" sz="1467">
                <a:solidFill>
                  <a:srgbClr val="231F20"/>
                </a:solidFill>
              </a:rPr>
              <a:t>12.    </a:t>
            </a:r>
            <a:r>
              <a:rPr lang="en" sz="1467">
                <a:solidFill>
                  <a:srgbClr val="231F20"/>
                </a:solidFill>
                <a:latin typeface="Arial"/>
                <a:ea typeface="Arial"/>
                <a:cs typeface="Arial"/>
                <a:sym typeface="Arial"/>
              </a:rPr>
              <a:t>Explain the different ways of passing parameters to the functions.</a:t>
            </a:r>
            <a:endParaRPr sz="1467" dirty="0">
              <a:latin typeface="Arial"/>
              <a:ea typeface="Arial"/>
              <a:cs typeface="Arial"/>
              <a:sym typeface="Arial"/>
            </a:endParaRPr>
          </a:p>
          <a:p>
            <a:pPr>
              <a:lnSpc>
                <a:spcPct val="150000"/>
              </a:lnSpc>
              <a:spcBef>
                <a:spcPts val="1133"/>
              </a:spcBef>
            </a:pPr>
            <a:r>
              <a:rPr lang="en" sz="1467">
                <a:solidFill>
                  <a:srgbClr val="231F20"/>
                </a:solidFill>
              </a:rPr>
              <a:t>13.    </a:t>
            </a:r>
            <a:r>
              <a:rPr lang="en" sz="1467">
                <a:solidFill>
                  <a:srgbClr val="231F20"/>
                </a:solidFill>
                <a:latin typeface="Arial"/>
                <a:ea typeface="Arial"/>
                <a:cs typeface="Arial"/>
                <a:sym typeface="Arial"/>
              </a:rPr>
              <a:t>Explain the use of comma operator (,).</a:t>
            </a:r>
            <a:endParaRPr sz="1467" dirty="0">
              <a:latin typeface="Arial"/>
              <a:ea typeface="Arial"/>
              <a:cs typeface="Arial"/>
              <a:sym typeface="Arial"/>
            </a:endParaRPr>
          </a:p>
          <a:p>
            <a:pPr>
              <a:lnSpc>
                <a:spcPct val="150000"/>
              </a:lnSpc>
              <a:spcBef>
                <a:spcPts val="1133"/>
              </a:spcBef>
            </a:pPr>
            <a:r>
              <a:rPr lang="en" sz="1467">
                <a:solidFill>
                  <a:srgbClr val="231F20"/>
                </a:solidFill>
              </a:rPr>
              <a:t>14.    </a:t>
            </a:r>
            <a:r>
              <a:rPr lang="en" sz="1467">
                <a:solidFill>
                  <a:srgbClr val="231F20"/>
                </a:solidFill>
                <a:latin typeface="Arial"/>
                <a:ea typeface="Arial"/>
                <a:cs typeface="Arial"/>
                <a:sym typeface="Arial"/>
              </a:rPr>
              <a:t>Differentiate between entry and exit controlled loops.</a:t>
            </a:r>
            <a:endParaRPr sz="1467" dirty="0">
              <a:latin typeface="Arial"/>
              <a:ea typeface="Arial"/>
              <a:cs typeface="Arial"/>
              <a:sym typeface="Arial"/>
            </a:endParaRPr>
          </a:p>
          <a:p>
            <a:pPr>
              <a:lnSpc>
                <a:spcPct val="150000"/>
              </a:lnSpc>
              <a:spcBef>
                <a:spcPts val="1140"/>
              </a:spcBef>
            </a:pPr>
            <a:r>
              <a:rPr lang="en" sz="1467">
                <a:solidFill>
                  <a:srgbClr val="231F20"/>
                </a:solidFill>
              </a:rPr>
              <a:t>15.    </a:t>
            </a:r>
            <a:r>
              <a:rPr lang="en" sz="1467">
                <a:solidFill>
                  <a:srgbClr val="231F20"/>
                </a:solidFill>
                <a:latin typeface="Arial"/>
                <a:ea typeface="Arial"/>
                <a:cs typeface="Arial"/>
                <a:sym typeface="Arial"/>
              </a:rPr>
              <a:t>How is an array different from linked list?</a:t>
            </a:r>
            <a:endParaRPr sz="14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250D92D6-5B90-42B3-8246-40CC19C8C951}"/>
              </a:ext>
            </a:extLst>
          </p:cNvPr>
          <p:cNvSpPr>
            <a:spLocks noGrp="1"/>
          </p:cNvSpPr>
          <p:nvPr>
            <p:ph type="sldNum" sz="quarter" idx="12"/>
          </p:nvPr>
        </p:nvSpPr>
        <p:spPr/>
        <p:txBody>
          <a:bodyPr/>
          <a:lstStyle/>
          <a:p>
            <a:fld id="{71EC9CE2-5AEF-428F-9B76-4FE97200EC74}" type="slidenum">
              <a:rPr lang="en-IN" smtClean="0"/>
              <a:t>54</a:t>
            </a:fld>
            <a:endParaRPr lang="en-IN"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Shape 954"/>
        <p:cNvGrpSpPr/>
        <p:nvPr/>
      </p:nvGrpSpPr>
      <p:grpSpPr>
        <a:xfrm>
          <a:off x="0" y="0"/>
          <a:ext cx="0" cy="0"/>
          <a:chOff x="0" y="0"/>
          <a:chExt cx="0" cy="0"/>
        </a:xfrm>
      </p:grpSpPr>
      <p:sp>
        <p:nvSpPr>
          <p:cNvPr id="957" name="Google Shape;957;p101"/>
          <p:cNvSpPr/>
          <p:nvPr/>
        </p:nvSpPr>
        <p:spPr>
          <a:xfrm>
            <a:off x="0" y="6475100"/>
            <a:ext cx="0" cy="107512"/>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960" name="Google Shape;960;p101"/>
          <p:cNvSpPr txBox="1"/>
          <p:nvPr/>
        </p:nvSpPr>
        <p:spPr>
          <a:xfrm>
            <a:off x="808044" y="256715"/>
            <a:ext cx="1160799" cy="418787"/>
          </a:xfrm>
          <a:prstGeom prst="rect">
            <a:avLst/>
          </a:prstGeom>
          <a:noFill/>
          <a:ln>
            <a:noFill/>
          </a:ln>
        </p:spPr>
        <p:txBody>
          <a:bodyPr spcFirstLastPara="1" wrap="square" lIns="0" tIns="16933" rIns="0" bIns="0" anchor="t" anchorCtr="0">
            <a:noAutofit/>
          </a:bodyPr>
          <a:lstStyle/>
          <a:p>
            <a:pPr marL="16933"/>
            <a:r>
              <a:rPr lang="en" sz="2400" b="1" dirty="0"/>
              <a:t>3. APPLY</a:t>
            </a:r>
            <a:endParaRPr sz="2400" b="1" dirty="0"/>
          </a:p>
        </p:txBody>
      </p:sp>
      <p:graphicFrame>
        <p:nvGraphicFramePr>
          <p:cNvPr id="961" name="Google Shape;961;p101"/>
          <p:cNvGraphicFramePr/>
          <p:nvPr>
            <p:extLst>
              <p:ext uri="{D42A27DB-BD31-4B8C-83A1-F6EECF244321}">
                <p14:modId xmlns:p14="http://schemas.microsoft.com/office/powerpoint/2010/main" val="3374640519"/>
              </p:ext>
            </p:extLst>
          </p:nvPr>
        </p:nvGraphicFramePr>
        <p:xfrm>
          <a:off x="808036" y="776202"/>
          <a:ext cx="10647433" cy="1527897"/>
        </p:xfrm>
        <a:graphic>
          <a:graphicData uri="http://schemas.openxmlformats.org/drawingml/2006/table">
            <a:tbl>
              <a:tblPr firstRow="1" bandRow="1">
                <a:noFill/>
              </a:tblPr>
              <a:tblGrid>
                <a:gridCol w="5610000">
                  <a:extLst>
                    <a:ext uri="{9D8B030D-6E8A-4147-A177-3AD203B41FA5}">
                      <a16:colId xmlns:a16="http://schemas.microsoft.com/office/drawing/2014/main" val="20000"/>
                    </a:ext>
                  </a:extLst>
                </a:gridCol>
                <a:gridCol w="5037433">
                  <a:extLst>
                    <a:ext uri="{9D8B030D-6E8A-4147-A177-3AD203B41FA5}">
                      <a16:colId xmlns:a16="http://schemas.microsoft.com/office/drawing/2014/main" val="20001"/>
                    </a:ext>
                  </a:extLst>
                </a:gridCol>
              </a:tblGrid>
              <a:tr h="319430">
                <a:tc>
                  <a:txBody>
                    <a:bodyPr/>
                    <a:lstStyle/>
                    <a:p>
                      <a:pPr marL="2540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Skill Demonstrated</a:t>
                      </a:r>
                      <a:endParaRPr sz="13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15000"/>
                        </a:lnSpc>
                        <a:spcBef>
                          <a:spcPts val="0"/>
                        </a:spcBef>
                        <a:spcAft>
                          <a:spcPts val="0"/>
                        </a:spcAft>
                        <a:buNone/>
                      </a:pPr>
                      <a:r>
                        <a:rPr lang="en" sz="1300" b="1" u="none" strike="noStrike" cap="none">
                          <a:solidFill>
                            <a:srgbClr val="231F20"/>
                          </a:solidFill>
                          <a:latin typeface="Arial"/>
                          <a:ea typeface="Arial"/>
                          <a:cs typeface="Arial"/>
                          <a:sym typeface="Arial"/>
                        </a:rPr>
                        <a:t>Question Ques / Verbs for tests</a:t>
                      </a:r>
                      <a:endParaRPr sz="13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1208467">
                <a:tc>
                  <a:txBody>
                    <a:bodyPr/>
                    <a:lstStyle/>
                    <a:p>
                      <a:pPr marL="457200" marR="0" lvl="0" indent="-292100" algn="l" rtl="0">
                        <a:lnSpc>
                          <a:spcPct val="150000"/>
                        </a:lnSpc>
                        <a:spcBef>
                          <a:spcPts val="0"/>
                        </a:spcBef>
                        <a:spcAft>
                          <a:spcPts val="0"/>
                        </a:spcAft>
                        <a:buClr>
                          <a:srgbClr val="231F20"/>
                        </a:buClr>
                        <a:buSzPts val="1000"/>
                        <a:buFont typeface="Arial"/>
                        <a:buChar char="●"/>
                      </a:pPr>
                      <a:r>
                        <a:rPr lang="en" sz="1300" u="none" strike="noStrike" cap="none" dirty="0">
                          <a:solidFill>
                            <a:schemeClr val="tx1"/>
                          </a:solidFill>
                          <a:latin typeface="Arial"/>
                          <a:ea typeface="Arial"/>
                          <a:cs typeface="Arial"/>
                          <a:sym typeface="Arial"/>
                        </a:rPr>
                        <a:t>use information</a:t>
                      </a:r>
                      <a:endParaRPr sz="1300" u="none" strike="noStrike" cap="none" dirty="0">
                        <a:solidFill>
                          <a:schemeClr val="tx1"/>
                        </a:solidFill>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u="none" strike="noStrike" cap="none" dirty="0">
                          <a:solidFill>
                            <a:schemeClr val="tx1"/>
                          </a:solidFill>
                          <a:latin typeface="Arial"/>
                          <a:ea typeface="Arial"/>
                          <a:cs typeface="Arial"/>
                          <a:sym typeface="Arial"/>
                        </a:rPr>
                        <a:t>use methods, concepts, laws, theories in new situations</a:t>
                      </a:r>
                      <a:endParaRPr sz="1300" u="none" strike="noStrike" cap="none" dirty="0">
                        <a:solidFill>
                          <a:schemeClr val="tx1"/>
                        </a:solidFill>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u="none" strike="noStrike" cap="none" dirty="0">
                          <a:solidFill>
                            <a:schemeClr val="tx1"/>
                          </a:solidFill>
                          <a:latin typeface="Arial"/>
                          <a:ea typeface="Arial"/>
                          <a:cs typeface="Arial"/>
                          <a:sym typeface="Arial"/>
                        </a:rPr>
                        <a:t>solve problems using required skills or knowledge</a:t>
                      </a:r>
                      <a:endParaRPr sz="1300" u="none" strike="noStrike" cap="none" dirty="0">
                        <a:solidFill>
                          <a:schemeClr val="tx1"/>
                        </a:solidFill>
                        <a:latin typeface="Arial"/>
                        <a:ea typeface="Arial"/>
                        <a:cs typeface="Arial"/>
                        <a:sym typeface="Arial"/>
                      </a:endParaRPr>
                    </a:p>
                    <a:p>
                      <a:pPr marL="457200" marR="0" lvl="0" indent="-292100" algn="l" rtl="0">
                        <a:lnSpc>
                          <a:spcPct val="150000"/>
                        </a:lnSpc>
                        <a:spcBef>
                          <a:spcPts val="0"/>
                        </a:spcBef>
                        <a:spcAft>
                          <a:spcPts val="0"/>
                        </a:spcAft>
                        <a:buClr>
                          <a:srgbClr val="231F20"/>
                        </a:buClr>
                        <a:buSzPts val="1000"/>
                        <a:buFont typeface="Arial"/>
                        <a:buChar char="●"/>
                      </a:pPr>
                      <a:r>
                        <a:rPr lang="en" sz="1300" u="none" strike="noStrike" cap="none" dirty="0">
                          <a:solidFill>
                            <a:schemeClr val="tx1"/>
                          </a:solidFill>
                          <a:latin typeface="Arial"/>
                          <a:ea typeface="Arial"/>
                          <a:cs typeface="Arial"/>
                          <a:sym typeface="Arial"/>
                        </a:rPr>
                        <a:t>Demonstrating correct usage of a method or procedure</a:t>
                      </a:r>
                      <a:endParaRPr sz="1300" u="none" strike="noStrike" cap="none" dirty="0">
                        <a:solidFill>
                          <a:schemeClr val="tx1"/>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dirty="0">
                          <a:solidFill>
                            <a:schemeClr val="tx1"/>
                          </a:solidFill>
                          <a:latin typeface="Arial"/>
                          <a:ea typeface="Arial"/>
                          <a:cs typeface="Arial"/>
                          <a:sym typeface="Arial"/>
                        </a:rPr>
                        <a:t>calculate, predict, apply, solve, illustrate, use, demonstrate,  determine, model, experiment, show, examine, modify</a:t>
                      </a:r>
                      <a:endParaRPr sz="1300" u="none" strike="noStrike" cap="none" dirty="0">
                        <a:solidFill>
                          <a:schemeClr val="tx1"/>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sp>
        <p:nvSpPr>
          <p:cNvPr id="962" name="Google Shape;962;p101"/>
          <p:cNvSpPr txBox="1"/>
          <p:nvPr/>
        </p:nvSpPr>
        <p:spPr>
          <a:xfrm>
            <a:off x="772200" y="2519500"/>
            <a:ext cx="10647600" cy="3575600"/>
          </a:xfrm>
          <a:prstGeom prst="rect">
            <a:avLst/>
          </a:prstGeom>
          <a:noFill/>
          <a:ln>
            <a:noFill/>
          </a:ln>
        </p:spPr>
        <p:txBody>
          <a:bodyPr spcFirstLastPara="1" wrap="square" lIns="0" tIns="112600" rIns="0" bIns="0" anchor="t" anchorCtr="0">
            <a:noAutofit/>
          </a:bodyPr>
          <a:lstStyle/>
          <a:p>
            <a:pPr marL="67732">
              <a:lnSpc>
                <a:spcPct val="115000"/>
              </a:lnSpc>
            </a:pPr>
            <a:r>
              <a:rPr lang="en" sz="1733" b="1" dirty="0">
                <a:latin typeface="Arial"/>
                <a:ea typeface="Arial"/>
                <a:cs typeface="Arial"/>
                <a:sym typeface="Arial"/>
              </a:rPr>
              <a:t>Sample Questions:</a:t>
            </a:r>
            <a:endParaRPr sz="1733" dirty="0">
              <a:latin typeface="Arial"/>
              <a:ea typeface="Arial"/>
              <a:cs typeface="Arial"/>
              <a:sym typeface="Arial"/>
            </a:endParaRPr>
          </a:p>
          <a:p>
            <a:pPr marL="355591" indent="-280238">
              <a:lnSpc>
                <a:spcPct val="115000"/>
              </a:lnSpc>
              <a:spcBef>
                <a:spcPts val="753"/>
              </a:spcBef>
              <a:buClr>
                <a:srgbClr val="231F20"/>
              </a:buClr>
              <a:buSzPts val="1100"/>
              <a:buFont typeface="Arial"/>
              <a:buAutoNum type="arabicPeriod"/>
            </a:pPr>
            <a:r>
              <a:rPr lang="en" sz="1467" dirty="0">
                <a:solidFill>
                  <a:srgbClr val="231F20"/>
                </a:solidFill>
                <a:latin typeface="Arial"/>
                <a:ea typeface="Arial"/>
                <a:cs typeface="Arial"/>
                <a:sym typeface="Arial"/>
              </a:rPr>
              <a:t>Model and realize the following behaviors using diodes with minimum number of digital inputs.</a:t>
            </a:r>
            <a:endParaRPr sz="1467" dirty="0">
              <a:latin typeface="Arial"/>
              <a:ea typeface="Arial"/>
              <a:cs typeface="Arial"/>
              <a:sym typeface="Arial"/>
            </a:endParaRPr>
          </a:p>
          <a:p>
            <a:pPr marL="931310" lvl="1" indent="-280238">
              <a:lnSpc>
                <a:spcPct val="115000"/>
              </a:lnSpc>
              <a:spcBef>
                <a:spcPts val="1140"/>
              </a:spcBef>
              <a:buClr>
                <a:srgbClr val="231F20"/>
              </a:buClr>
              <a:buSzPts val="1100"/>
              <a:buFont typeface="Arial"/>
              <a:buAutoNum type="romanLcParenBoth"/>
            </a:pPr>
            <a:r>
              <a:rPr lang="en" sz="1467" dirty="0">
                <a:solidFill>
                  <a:srgbClr val="231F20"/>
                </a:solidFill>
                <a:latin typeface="Arial"/>
                <a:ea typeface="Arial"/>
                <a:cs typeface="Arial"/>
                <a:sym typeface="Arial"/>
              </a:rPr>
              <a:t>Turning on of a burglar alarm only during night time when the locker door is opened.</a:t>
            </a:r>
            <a:endParaRPr sz="1467" dirty="0">
              <a:latin typeface="Arial"/>
              <a:ea typeface="Arial"/>
              <a:cs typeface="Arial"/>
              <a:sym typeface="Arial"/>
            </a:endParaRPr>
          </a:p>
          <a:p>
            <a:pPr marL="931310" marR="57572" lvl="1" indent="-280238">
              <a:lnSpc>
                <a:spcPct val="115000"/>
              </a:lnSpc>
              <a:spcBef>
                <a:spcPts val="1133"/>
              </a:spcBef>
              <a:buClr>
                <a:srgbClr val="231F20"/>
              </a:buClr>
              <a:buSzPts val="1100"/>
              <a:buFont typeface="Arial"/>
              <a:buAutoNum type="romanLcParenBoth"/>
            </a:pPr>
            <a:r>
              <a:rPr lang="en" sz="1467" dirty="0">
                <a:solidFill>
                  <a:srgbClr val="231F20"/>
                </a:solidFill>
                <a:latin typeface="Arial"/>
                <a:ea typeface="Arial"/>
                <a:cs typeface="Arial"/>
                <a:sym typeface="Arial"/>
              </a:rPr>
              <a:t>Providing access to an account if either date of birth or registered mobile number or both are  correct.</a:t>
            </a:r>
            <a:endParaRPr sz="1467" dirty="0">
              <a:latin typeface="Arial"/>
              <a:ea typeface="Arial"/>
              <a:cs typeface="Arial"/>
              <a:sym typeface="Arial"/>
            </a:endParaRPr>
          </a:p>
          <a:p>
            <a:pPr marL="931310" lvl="1" indent="-280238">
              <a:lnSpc>
                <a:spcPct val="115000"/>
              </a:lnSpc>
              <a:spcBef>
                <a:spcPts val="1133"/>
              </a:spcBef>
              <a:buClr>
                <a:srgbClr val="231F20"/>
              </a:buClr>
              <a:buSzPts val="1100"/>
              <a:buFont typeface="Arial"/>
              <a:buAutoNum type="romanLcParenBoth"/>
            </a:pPr>
            <a:r>
              <a:rPr lang="en" sz="1467" dirty="0">
                <a:solidFill>
                  <a:srgbClr val="231F20"/>
                </a:solidFill>
                <a:latin typeface="Arial"/>
                <a:ea typeface="Arial"/>
                <a:cs typeface="Arial"/>
                <a:sym typeface="Arial"/>
              </a:rPr>
              <a:t>Updating the parking slot empty light in the basement of a shopping mall.</a:t>
            </a:r>
            <a:endParaRPr sz="1467" dirty="0">
              <a:solidFill>
                <a:srgbClr val="231F20"/>
              </a:solidFill>
              <a:latin typeface="Arial"/>
              <a:ea typeface="Arial"/>
              <a:cs typeface="Arial"/>
              <a:sym typeface="Arial"/>
            </a:endParaRPr>
          </a:p>
          <a:p>
            <a:pPr marL="1219170">
              <a:lnSpc>
                <a:spcPct val="115000"/>
              </a:lnSpc>
              <a:spcBef>
                <a:spcPts val="1133"/>
              </a:spcBef>
            </a:pPr>
            <a:endParaRPr sz="1467" dirty="0">
              <a:solidFill>
                <a:srgbClr val="231F20"/>
              </a:solidFill>
            </a:endParaRPr>
          </a:p>
          <a:p>
            <a:pPr marL="355591" marR="57572" indent="-280238" algn="just">
              <a:lnSpc>
                <a:spcPct val="115000"/>
              </a:lnSpc>
              <a:spcBef>
                <a:spcPts val="1133"/>
              </a:spcBef>
              <a:buClr>
                <a:srgbClr val="231F20"/>
              </a:buClr>
              <a:buSzPts val="1100"/>
              <a:buFont typeface="Arial"/>
              <a:buAutoNum type="arabicPeriod"/>
            </a:pPr>
            <a:r>
              <a:rPr lang="en" sz="1467" dirty="0">
                <a:solidFill>
                  <a:srgbClr val="231F20"/>
                </a:solidFill>
                <a:latin typeface="Arial"/>
                <a:ea typeface="Arial"/>
                <a:cs typeface="Arial"/>
                <a:sym typeface="Arial"/>
              </a:rPr>
              <a:t>One of the resource persons needs to address a huge crowd (nearly 400 members) in the auditorium.  A system is to be designed in such a way that everybody attending the session should be able to hear  properly and clearly without any disturbance. Identify the suitable circuit to boost the voice signal and  explain its functionality in brief.</a:t>
            </a:r>
            <a:endParaRPr sz="1467" dirty="0">
              <a:latin typeface="Arial"/>
              <a:ea typeface="Arial"/>
              <a:cs typeface="Arial"/>
              <a:sym typeface="Arial"/>
            </a:endParaRPr>
          </a:p>
          <a:p>
            <a:pPr marL="643451">
              <a:spcBef>
                <a:spcPts val="1133"/>
              </a:spcBef>
            </a:pPr>
            <a:endParaRPr sz="933"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E0BA1DB1-46D7-4174-932E-F554651D4A3C}"/>
              </a:ext>
            </a:extLst>
          </p:cNvPr>
          <p:cNvSpPr>
            <a:spLocks noGrp="1"/>
          </p:cNvSpPr>
          <p:nvPr>
            <p:ph type="sldNum" sz="quarter" idx="12"/>
          </p:nvPr>
        </p:nvSpPr>
        <p:spPr/>
        <p:txBody>
          <a:bodyPr/>
          <a:lstStyle/>
          <a:p>
            <a:fld id="{71EC9CE2-5AEF-428F-9B76-4FE97200EC74}" type="slidenum">
              <a:rPr lang="en-IN" smtClean="0"/>
              <a:t>55</a:t>
            </a:fld>
            <a:endParaRPr lang="en-IN"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Shape 967"/>
        <p:cNvGrpSpPr/>
        <p:nvPr/>
      </p:nvGrpSpPr>
      <p:grpSpPr>
        <a:xfrm>
          <a:off x="0" y="0"/>
          <a:ext cx="0" cy="0"/>
          <a:chOff x="0" y="0"/>
          <a:chExt cx="0" cy="0"/>
        </a:xfrm>
      </p:grpSpPr>
      <p:sp>
        <p:nvSpPr>
          <p:cNvPr id="970" name="Google Shape;970;p102"/>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973" name="Google Shape;973;p102"/>
          <p:cNvSpPr txBox="1"/>
          <p:nvPr/>
        </p:nvSpPr>
        <p:spPr>
          <a:xfrm>
            <a:off x="880833" y="158667"/>
            <a:ext cx="10630400" cy="2704800"/>
          </a:xfrm>
          <a:prstGeom prst="rect">
            <a:avLst/>
          </a:prstGeom>
          <a:noFill/>
          <a:ln>
            <a:noFill/>
          </a:ln>
        </p:spPr>
        <p:txBody>
          <a:bodyPr spcFirstLastPara="1" wrap="square" lIns="0" tIns="112600" rIns="0" bIns="0" anchor="t" anchorCtr="0">
            <a:noAutofit/>
          </a:bodyPr>
          <a:lstStyle/>
          <a:p>
            <a:pPr>
              <a:lnSpc>
                <a:spcPct val="115000"/>
              </a:lnSpc>
            </a:pPr>
            <a:r>
              <a:rPr lang="en" sz="1733" b="1" dirty="0">
                <a:latin typeface="Arial"/>
                <a:ea typeface="Arial"/>
                <a:cs typeface="Arial"/>
                <a:sym typeface="Arial"/>
              </a:rPr>
              <a:t>Sample Questions:</a:t>
            </a:r>
            <a:endParaRPr sz="1733" b="1" dirty="0">
              <a:latin typeface="Arial"/>
              <a:ea typeface="Arial"/>
              <a:cs typeface="Arial"/>
              <a:sym typeface="Arial"/>
            </a:endParaRPr>
          </a:p>
          <a:p>
            <a:pPr marR="57572" algn="just">
              <a:lnSpc>
                <a:spcPct val="115000"/>
              </a:lnSpc>
              <a:spcBef>
                <a:spcPts val="1133"/>
              </a:spcBef>
            </a:pPr>
            <a:r>
              <a:rPr lang="en" sz="1467" dirty="0">
                <a:solidFill>
                  <a:schemeClr val="hlink"/>
                </a:solidFill>
              </a:rPr>
              <a:t>3.  A ladder 5.0 m long rests on a horizontal ground &amp; leans against a smooth vertical wall at an angle 20</a:t>
            </a:r>
            <a:r>
              <a:rPr lang="en" sz="1467" baseline="30000" dirty="0">
                <a:solidFill>
                  <a:schemeClr val="hlink"/>
                </a:solidFill>
              </a:rPr>
              <a:t>0 </a:t>
            </a:r>
            <a:r>
              <a:rPr lang="en" sz="1467" dirty="0">
                <a:solidFill>
                  <a:schemeClr val="hlink"/>
                </a:solidFill>
              </a:rPr>
              <a:t> with the vertical. The weight of the ladder is 900 N and acts at its middle. The ladder is at the point of  sliding, when a man weighing 750 N stands on a rung 1.5 m from the bottom of the ladder. Calculate the  coefficient of friction between the ladder &amp; the floor.</a:t>
            </a:r>
            <a:endParaRPr sz="1733" b="1" dirty="0">
              <a:solidFill>
                <a:srgbClr val="F68B1E"/>
              </a:solidFill>
            </a:endParaRPr>
          </a:p>
          <a:p>
            <a:pPr marR="59265" algn="just">
              <a:lnSpc>
                <a:spcPct val="115000"/>
              </a:lnSpc>
              <a:spcBef>
                <a:spcPts val="1133"/>
              </a:spcBef>
            </a:pPr>
            <a:r>
              <a:rPr lang="en" sz="1467" dirty="0">
                <a:solidFill>
                  <a:srgbClr val="231F20"/>
                </a:solidFill>
              </a:rPr>
              <a:t>4.  </a:t>
            </a:r>
            <a:r>
              <a:rPr lang="en" sz="1467" dirty="0">
                <a:solidFill>
                  <a:srgbClr val="231F20"/>
                </a:solidFill>
                <a:latin typeface="Arial"/>
                <a:ea typeface="Arial"/>
                <a:cs typeface="Arial"/>
                <a:sym typeface="Arial"/>
              </a:rPr>
              <a:t>A ball is dropped from 6 meters above a flat surface. Each time the ball hits the surface after falling  a distance h, it rebounds a distance rh. What will be the total distance the ball travels in each of the  following cases.</a:t>
            </a:r>
            <a:endParaRPr sz="1467" dirty="0">
              <a:latin typeface="Arial"/>
              <a:ea typeface="Arial"/>
              <a:cs typeface="Arial"/>
              <a:sym typeface="Arial"/>
            </a:endParaRPr>
          </a:p>
          <a:p>
            <a:pPr marL="643451">
              <a:lnSpc>
                <a:spcPct val="115000"/>
              </a:lnSpc>
              <a:spcBef>
                <a:spcPts val="1133"/>
              </a:spcBef>
            </a:pPr>
            <a:r>
              <a:rPr lang="en" sz="1467" dirty="0">
                <a:solidFill>
                  <a:srgbClr val="231F20"/>
                </a:solidFill>
                <a:latin typeface="Arial"/>
                <a:ea typeface="Arial"/>
                <a:cs typeface="Arial"/>
                <a:sym typeface="Arial"/>
              </a:rPr>
              <a:t>(a) r&gt;1	(b) 0&lt;r&lt;1 (c) r=1</a:t>
            </a:r>
            <a:endParaRPr sz="1467" dirty="0">
              <a:latin typeface="Arial"/>
              <a:ea typeface="Arial"/>
              <a:cs typeface="Arial"/>
              <a:sym typeface="Arial"/>
            </a:endParaRPr>
          </a:p>
        </p:txBody>
      </p:sp>
      <p:sp>
        <p:nvSpPr>
          <p:cNvPr id="974" name="Google Shape;974;p102"/>
          <p:cNvSpPr txBox="1"/>
          <p:nvPr/>
        </p:nvSpPr>
        <p:spPr>
          <a:xfrm>
            <a:off x="921433" y="3955004"/>
            <a:ext cx="10549200" cy="1654000"/>
          </a:xfrm>
          <a:prstGeom prst="rect">
            <a:avLst/>
          </a:prstGeom>
          <a:noFill/>
          <a:ln>
            <a:noFill/>
          </a:ln>
        </p:spPr>
        <p:txBody>
          <a:bodyPr spcFirstLastPara="1" wrap="square" lIns="0" tIns="16933" rIns="0" bIns="0" anchor="t" anchorCtr="0">
            <a:noAutofit/>
          </a:bodyPr>
          <a:lstStyle/>
          <a:p>
            <a:pPr marL="304792" indent="-280238">
              <a:lnSpc>
                <a:spcPct val="115000"/>
              </a:lnSpc>
              <a:buClr>
                <a:srgbClr val="231F20"/>
              </a:buClr>
              <a:buSzPts val="1100"/>
              <a:buFont typeface="Arial"/>
              <a:buAutoNum type="arabicPeriod" startAt="5"/>
            </a:pPr>
            <a:r>
              <a:rPr lang="en" sz="1467">
                <a:solidFill>
                  <a:srgbClr val="231F20"/>
                </a:solidFill>
                <a:latin typeface="Arial"/>
                <a:ea typeface="Arial"/>
                <a:cs typeface="Arial"/>
                <a:sym typeface="Arial"/>
              </a:rPr>
              <a:t>The region bounded by the curves y=e^((-1) ⁄ x),y=0,x=1, and x=5 is rotated about the x-axis. Use Simpson’s Rule with n=8 to estimate the volume of the resulting solid.</a:t>
            </a:r>
            <a:endParaRPr sz="1467" dirty="0">
              <a:latin typeface="Arial"/>
              <a:ea typeface="Arial"/>
              <a:cs typeface="Arial"/>
              <a:sym typeface="Arial"/>
            </a:endParaRPr>
          </a:p>
          <a:p>
            <a:pPr marL="304792" marR="6773" indent="-280238" algn="just">
              <a:lnSpc>
                <a:spcPct val="115000"/>
              </a:lnSpc>
              <a:spcBef>
                <a:spcPts val="1133"/>
              </a:spcBef>
              <a:buClr>
                <a:srgbClr val="231F20"/>
              </a:buClr>
              <a:buSzPts val="1100"/>
              <a:buFont typeface="Arial"/>
              <a:buAutoNum type="arabicPeriod" startAt="6"/>
            </a:pPr>
            <a:r>
              <a:rPr lang="en" sz="1467">
                <a:solidFill>
                  <a:srgbClr val="231F20"/>
                </a:solidFill>
                <a:latin typeface="Arial"/>
                <a:ea typeface="Arial"/>
                <a:cs typeface="Arial"/>
                <a:sym typeface="Arial"/>
              </a:rPr>
              <a:t>An electric train is powered by machine which takes the supply from 220 V DC rail running above the  train throughout. Machine draws current of 100 A from the DC rail to account for high torque during  starting and runs at 700 r.p.m initially. Calculate the new speed of the train once it picks up the speed </a:t>
            </a:r>
            <a:r>
              <a:rPr lang="en" sz="1467">
                <a:solidFill>
                  <a:schemeClr val="hlink"/>
                </a:solidFill>
              </a:rPr>
              <a:t>where the torque output required is only 70% of starting torque. Assume the motor has a resistance of 0.1Ω across its terminals.</a:t>
            </a:r>
            <a:endParaRPr sz="1467" dirty="0">
              <a:solidFill>
                <a:schemeClr val="dk1"/>
              </a:solidFill>
            </a:endParaRPr>
          </a:p>
          <a:p>
            <a:pPr marL="609585" marR="6773" algn="just">
              <a:spcBef>
                <a:spcPts val="1133"/>
              </a:spcBef>
            </a:pPr>
            <a:endParaRPr sz="933" dirty="0">
              <a:solidFill>
                <a:srgbClr val="231F20"/>
              </a:solidFill>
            </a:endParaRPr>
          </a:p>
        </p:txBody>
      </p:sp>
      <p:sp>
        <p:nvSpPr>
          <p:cNvPr id="975" name="Google Shape;975;p102"/>
          <p:cNvSpPr/>
          <p:nvPr/>
        </p:nvSpPr>
        <p:spPr>
          <a:xfrm>
            <a:off x="3387900" y="2731967"/>
            <a:ext cx="3926800" cy="1030000"/>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endParaRPr sz="2400" dirty="0"/>
          </a:p>
        </p:txBody>
      </p:sp>
      <p:sp>
        <p:nvSpPr>
          <p:cNvPr id="976" name="Google Shape;976;p102"/>
          <p:cNvSpPr txBox="1"/>
          <p:nvPr/>
        </p:nvSpPr>
        <p:spPr>
          <a:xfrm>
            <a:off x="9884935" y="6469448"/>
            <a:ext cx="757200" cy="114000"/>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397DC0BD-EAE8-4742-8132-5889244F0479}"/>
              </a:ext>
            </a:extLst>
          </p:cNvPr>
          <p:cNvSpPr>
            <a:spLocks noGrp="1"/>
          </p:cNvSpPr>
          <p:nvPr>
            <p:ph type="sldNum" sz="quarter" idx="12"/>
          </p:nvPr>
        </p:nvSpPr>
        <p:spPr/>
        <p:txBody>
          <a:bodyPr/>
          <a:lstStyle/>
          <a:p>
            <a:fld id="{71EC9CE2-5AEF-428F-9B76-4FE97200EC74}" type="slidenum">
              <a:rPr lang="en-IN" smtClean="0"/>
              <a:t>56</a:t>
            </a:fld>
            <a:endParaRPr lang="en-IN"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Shape 980"/>
        <p:cNvGrpSpPr/>
        <p:nvPr/>
      </p:nvGrpSpPr>
      <p:grpSpPr>
        <a:xfrm>
          <a:off x="0" y="0"/>
          <a:ext cx="0" cy="0"/>
          <a:chOff x="0" y="0"/>
          <a:chExt cx="0" cy="0"/>
        </a:xfrm>
      </p:grpSpPr>
      <p:sp>
        <p:nvSpPr>
          <p:cNvPr id="982" name="Google Shape;982;p103"/>
          <p:cNvSpPr txBox="1"/>
          <p:nvPr/>
        </p:nvSpPr>
        <p:spPr>
          <a:xfrm>
            <a:off x="735433" y="358033"/>
            <a:ext cx="10601600" cy="1874400"/>
          </a:xfrm>
          <a:prstGeom prst="rect">
            <a:avLst/>
          </a:prstGeom>
          <a:noFill/>
          <a:ln>
            <a:noFill/>
          </a:ln>
        </p:spPr>
        <p:txBody>
          <a:bodyPr spcFirstLastPara="1" wrap="square" lIns="0" tIns="16933" rIns="0" bIns="0" anchor="t" anchorCtr="0">
            <a:noAutofit/>
          </a:bodyPr>
          <a:lstStyle/>
          <a:p>
            <a:pPr>
              <a:lnSpc>
                <a:spcPct val="115000"/>
              </a:lnSpc>
            </a:pPr>
            <a:r>
              <a:rPr lang="en" sz="1733" b="1" dirty="0"/>
              <a:t>Sample Questions:</a:t>
            </a:r>
            <a:endParaRPr sz="1733" dirty="0"/>
          </a:p>
          <a:p>
            <a:pPr marL="304792" indent="-280238">
              <a:lnSpc>
                <a:spcPct val="115000"/>
              </a:lnSpc>
              <a:spcBef>
                <a:spcPts val="1133"/>
              </a:spcBef>
              <a:buClr>
                <a:srgbClr val="231F20"/>
              </a:buClr>
              <a:buSzPts val="1100"/>
              <a:buFont typeface="Arial"/>
              <a:buAutoNum type="arabicPeriod" startAt="7"/>
            </a:pPr>
            <a:r>
              <a:rPr lang="en" sz="1467" dirty="0">
                <a:solidFill>
                  <a:srgbClr val="231F20"/>
                </a:solidFill>
                <a:latin typeface="Arial"/>
                <a:ea typeface="Arial"/>
                <a:cs typeface="Arial"/>
                <a:sym typeface="Arial"/>
              </a:rPr>
              <a:t>Write an algorithm to implement a stack using queue.</a:t>
            </a:r>
            <a:endParaRPr sz="1467" dirty="0">
              <a:latin typeface="Arial"/>
              <a:ea typeface="Arial"/>
              <a:cs typeface="Arial"/>
              <a:sym typeface="Arial"/>
            </a:endParaRPr>
          </a:p>
          <a:p>
            <a:pPr marL="304792" marR="6773" indent="-280238" algn="just">
              <a:lnSpc>
                <a:spcPct val="115000"/>
              </a:lnSpc>
              <a:spcBef>
                <a:spcPts val="1133"/>
              </a:spcBef>
              <a:buClr>
                <a:srgbClr val="231F20"/>
              </a:buClr>
              <a:buSzPts val="1100"/>
              <a:buFont typeface="Arial"/>
              <a:buAutoNum type="arabicPeriod" startAt="7"/>
            </a:pPr>
            <a:r>
              <a:rPr lang="en" sz="1467" dirty="0">
                <a:solidFill>
                  <a:srgbClr val="231F20"/>
                </a:solidFill>
                <a:latin typeface="Arial"/>
                <a:ea typeface="Arial"/>
                <a:cs typeface="Arial"/>
                <a:sym typeface="Arial"/>
              </a:rPr>
              <a:t>A single array A[1..MAXSIZE] is used to implement two stacks. The two stacks grow from opposite ends  of the array. Variables top1 and top2 (topl&lt; top2) point to the location of the topmost element in each of  the stacks. What is the condition for “stack full”, if the space is to be used efficiently.</a:t>
            </a:r>
            <a:endParaRPr sz="1467" dirty="0">
              <a:latin typeface="Arial"/>
              <a:ea typeface="Arial"/>
              <a:cs typeface="Arial"/>
              <a:sym typeface="Arial"/>
            </a:endParaRPr>
          </a:p>
          <a:p>
            <a:pPr marL="304792" indent="-280238">
              <a:lnSpc>
                <a:spcPct val="115000"/>
              </a:lnSpc>
              <a:spcBef>
                <a:spcPts val="1133"/>
              </a:spcBef>
              <a:buClr>
                <a:srgbClr val="231F20"/>
              </a:buClr>
              <a:buSzPts val="1100"/>
              <a:buFont typeface="Arial"/>
              <a:buAutoNum type="arabicPeriod" startAt="7"/>
            </a:pPr>
            <a:r>
              <a:rPr lang="en" sz="1467" dirty="0">
                <a:solidFill>
                  <a:srgbClr val="231F20"/>
                </a:solidFill>
                <a:latin typeface="Arial"/>
                <a:ea typeface="Arial"/>
                <a:cs typeface="Arial"/>
                <a:sym typeface="Arial"/>
              </a:rPr>
              <a:t>Consider the following table of arrival time and burst time for three processes P0, P1 and P2.</a:t>
            </a:r>
            <a:endParaRPr sz="1467" dirty="0">
              <a:latin typeface="Arial"/>
              <a:ea typeface="Arial"/>
              <a:cs typeface="Arial"/>
              <a:sym typeface="Arial"/>
            </a:endParaRPr>
          </a:p>
        </p:txBody>
      </p:sp>
      <p:sp>
        <p:nvSpPr>
          <p:cNvPr id="983" name="Google Shape;983;p103"/>
          <p:cNvSpPr txBox="1"/>
          <p:nvPr/>
        </p:nvSpPr>
        <p:spPr>
          <a:xfrm>
            <a:off x="735433" y="4639733"/>
            <a:ext cx="10601600" cy="1436800"/>
          </a:xfrm>
          <a:prstGeom prst="rect">
            <a:avLst/>
          </a:prstGeom>
          <a:noFill/>
          <a:ln>
            <a:noFill/>
          </a:ln>
        </p:spPr>
        <p:txBody>
          <a:bodyPr spcFirstLastPara="1" wrap="square" lIns="0" tIns="16933" rIns="0" bIns="0" anchor="t" anchorCtr="0">
            <a:noAutofit/>
          </a:bodyPr>
          <a:lstStyle/>
          <a:p>
            <a:pPr marL="304792">
              <a:lnSpc>
                <a:spcPct val="115000"/>
              </a:lnSpc>
            </a:pPr>
            <a:r>
              <a:rPr lang="en" sz="1467">
                <a:solidFill>
                  <a:srgbClr val="231F20"/>
                </a:solidFill>
                <a:latin typeface="Arial"/>
                <a:ea typeface="Arial"/>
                <a:cs typeface="Arial"/>
                <a:sym typeface="Arial"/>
              </a:rPr>
              <a:t>The pre-emptive shortest job first scheduling algorithm is used. Scheduling is carried out only at arrival or completion of processes. What is the average waiting time for the three processes?</a:t>
            </a:r>
            <a:endParaRPr sz="1467" dirty="0">
              <a:latin typeface="Arial"/>
              <a:ea typeface="Arial"/>
              <a:cs typeface="Arial"/>
              <a:sym typeface="Arial"/>
            </a:endParaRPr>
          </a:p>
          <a:p>
            <a:pPr marL="304792" marR="6773" indent="-288705" algn="just">
              <a:lnSpc>
                <a:spcPct val="115000"/>
              </a:lnSpc>
              <a:spcBef>
                <a:spcPts val="1133"/>
              </a:spcBef>
            </a:pPr>
            <a:r>
              <a:rPr lang="en" sz="1467">
                <a:solidFill>
                  <a:srgbClr val="231F20"/>
                </a:solidFill>
                <a:latin typeface="Arial"/>
                <a:ea typeface="Arial"/>
                <a:cs typeface="Arial"/>
                <a:sym typeface="Arial"/>
              </a:rPr>
              <a:t>10. A CPU generates 32-bit virtual addresses. The page size is 4 KB. The processor has a translation look-  aside buffer (TLB) which can hold a total of 128-page table entries and is 4-way set associative. What is  the minimum size of the TLB tag?</a:t>
            </a:r>
            <a:endParaRPr sz="1467" dirty="0">
              <a:latin typeface="Arial"/>
              <a:ea typeface="Arial"/>
              <a:cs typeface="Arial"/>
              <a:sym typeface="Arial"/>
            </a:endParaRPr>
          </a:p>
          <a:p>
            <a:pPr marL="16933"/>
            <a:endParaRPr sz="1467" dirty="0">
              <a:latin typeface="Arial"/>
              <a:ea typeface="Arial"/>
              <a:cs typeface="Arial"/>
              <a:sym typeface="Arial"/>
            </a:endParaRPr>
          </a:p>
        </p:txBody>
      </p:sp>
      <p:graphicFrame>
        <p:nvGraphicFramePr>
          <p:cNvPr id="984" name="Google Shape;984;p103"/>
          <p:cNvGraphicFramePr/>
          <p:nvPr/>
        </p:nvGraphicFramePr>
        <p:xfrm>
          <a:off x="3675051" y="2474651"/>
          <a:ext cx="3440001" cy="2118200"/>
        </p:xfrm>
        <a:graphic>
          <a:graphicData uri="http://schemas.openxmlformats.org/drawingml/2006/table">
            <a:tbl>
              <a:tblPr>
                <a:noFill/>
              </a:tblPr>
              <a:tblGrid>
                <a:gridCol w="1146667">
                  <a:extLst>
                    <a:ext uri="{9D8B030D-6E8A-4147-A177-3AD203B41FA5}">
                      <a16:colId xmlns:a16="http://schemas.microsoft.com/office/drawing/2014/main" val="20000"/>
                    </a:ext>
                  </a:extLst>
                </a:gridCol>
                <a:gridCol w="1146667">
                  <a:extLst>
                    <a:ext uri="{9D8B030D-6E8A-4147-A177-3AD203B41FA5}">
                      <a16:colId xmlns:a16="http://schemas.microsoft.com/office/drawing/2014/main" val="20001"/>
                    </a:ext>
                  </a:extLst>
                </a:gridCol>
                <a:gridCol w="1146667">
                  <a:extLst>
                    <a:ext uri="{9D8B030D-6E8A-4147-A177-3AD203B41FA5}">
                      <a16:colId xmlns:a16="http://schemas.microsoft.com/office/drawing/2014/main" val="20002"/>
                    </a:ext>
                  </a:extLst>
                </a:gridCol>
              </a:tblGrid>
              <a:tr h="690840">
                <a:tc>
                  <a:txBody>
                    <a:bodyPr/>
                    <a:lstStyle/>
                    <a:p>
                      <a:pPr marL="0" lvl="0" indent="0" algn="ctr" rtl="0">
                        <a:spcBef>
                          <a:spcPts val="0"/>
                        </a:spcBef>
                        <a:spcAft>
                          <a:spcPts val="0"/>
                        </a:spcAft>
                        <a:buNone/>
                      </a:pPr>
                      <a:r>
                        <a:rPr lang="en" sz="1500"/>
                        <a:t>Process</a:t>
                      </a:r>
                      <a:endParaRPr sz="1500" dirty="0"/>
                    </a:p>
                  </a:txBody>
                  <a:tcPr marL="121900" marR="121900" marT="121900" marB="121900"/>
                </a:tc>
                <a:tc>
                  <a:txBody>
                    <a:bodyPr/>
                    <a:lstStyle/>
                    <a:p>
                      <a:pPr marL="0" lvl="0" indent="0" algn="ctr" rtl="0">
                        <a:spcBef>
                          <a:spcPts val="0"/>
                        </a:spcBef>
                        <a:spcAft>
                          <a:spcPts val="0"/>
                        </a:spcAft>
                        <a:buNone/>
                      </a:pPr>
                      <a:r>
                        <a:rPr lang="en" sz="1500"/>
                        <a:t>Arrival Time</a:t>
                      </a:r>
                      <a:endParaRPr sz="1500" dirty="0"/>
                    </a:p>
                  </a:txBody>
                  <a:tcPr marL="121900" marR="121900" marT="121900" marB="121900"/>
                </a:tc>
                <a:tc>
                  <a:txBody>
                    <a:bodyPr/>
                    <a:lstStyle/>
                    <a:p>
                      <a:pPr marL="0" lvl="0" indent="0" algn="ctr" rtl="0">
                        <a:spcBef>
                          <a:spcPts val="0"/>
                        </a:spcBef>
                        <a:spcAft>
                          <a:spcPts val="0"/>
                        </a:spcAft>
                        <a:buNone/>
                      </a:pPr>
                      <a:r>
                        <a:rPr lang="en" sz="1500"/>
                        <a:t>Burst Time</a:t>
                      </a:r>
                      <a:endParaRPr sz="1500" dirty="0"/>
                    </a:p>
                  </a:txBody>
                  <a:tcPr marL="121900" marR="121900" marT="121900" marB="121900"/>
                </a:tc>
                <a:extLst>
                  <a:ext uri="{0D108BD9-81ED-4DB2-BD59-A6C34878D82A}">
                    <a16:rowId xmlns:a16="http://schemas.microsoft.com/office/drawing/2014/main" val="10000"/>
                  </a:ext>
                </a:extLst>
              </a:tr>
              <a:tr h="467320">
                <a:tc>
                  <a:txBody>
                    <a:bodyPr/>
                    <a:lstStyle/>
                    <a:p>
                      <a:pPr marL="0" lvl="0" indent="0" algn="ctr" rtl="0">
                        <a:spcBef>
                          <a:spcPts val="0"/>
                        </a:spcBef>
                        <a:spcAft>
                          <a:spcPts val="0"/>
                        </a:spcAft>
                        <a:buNone/>
                      </a:pPr>
                      <a:r>
                        <a:rPr lang="en" sz="1500"/>
                        <a:t>P0</a:t>
                      </a:r>
                      <a:endParaRPr sz="1500" dirty="0"/>
                    </a:p>
                  </a:txBody>
                  <a:tcPr marL="121900" marR="121900" marT="121900" marB="121900"/>
                </a:tc>
                <a:tc>
                  <a:txBody>
                    <a:bodyPr/>
                    <a:lstStyle/>
                    <a:p>
                      <a:pPr marL="0" lvl="0" indent="0" algn="ctr" rtl="0">
                        <a:spcBef>
                          <a:spcPts val="0"/>
                        </a:spcBef>
                        <a:spcAft>
                          <a:spcPts val="0"/>
                        </a:spcAft>
                        <a:buNone/>
                      </a:pPr>
                      <a:r>
                        <a:rPr lang="en" sz="1500"/>
                        <a:t>0 ms</a:t>
                      </a:r>
                      <a:endParaRPr sz="1500" dirty="0"/>
                    </a:p>
                  </a:txBody>
                  <a:tcPr marL="121900" marR="121900" marT="121900" marB="121900"/>
                </a:tc>
                <a:tc>
                  <a:txBody>
                    <a:bodyPr/>
                    <a:lstStyle/>
                    <a:p>
                      <a:pPr marL="0" lvl="0" indent="0" algn="ctr" rtl="0">
                        <a:spcBef>
                          <a:spcPts val="0"/>
                        </a:spcBef>
                        <a:spcAft>
                          <a:spcPts val="0"/>
                        </a:spcAft>
                        <a:buNone/>
                      </a:pPr>
                      <a:r>
                        <a:rPr lang="en" sz="1500"/>
                        <a:t>9 ms</a:t>
                      </a:r>
                      <a:endParaRPr sz="1500" dirty="0"/>
                    </a:p>
                  </a:txBody>
                  <a:tcPr marL="121900" marR="121900" marT="121900" marB="121900"/>
                </a:tc>
                <a:extLst>
                  <a:ext uri="{0D108BD9-81ED-4DB2-BD59-A6C34878D82A}">
                    <a16:rowId xmlns:a16="http://schemas.microsoft.com/office/drawing/2014/main" val="10001"/>
                  </a:ext>
                </a:extLst>
              </a:tr>
              <a:tr h="467320">
                <a:tc>
                  <a:txBody>
                    <a:bodyPr/>
                    <a:lstStyle/>
                    <a:p>
                      <a:pPr marL="0" lvl="0" indent="0" algn="ctr" rtl="0">
                        <a:spcBef>
                          <a:spcPts val="0"/>
                        </a:spcBef>
                        <a:spcAft>
                          <a:spcPts val="0"/>
                        </a:spcAft>
                        <a:buNone/>
                      </a:pPr>
                      <a:r>
                        <a:rPr lang="en" sz="1500"/>
                        <a:t>P1</a:t>
                      </a:r>
                      <a:endParaRPr sz="1500" dirty="0"/>
                    </a:p>
                  </a:txBody>
                  <a:tcPr marL="121900" marR="121900" marT="121900" marB="121900"/>
                </a:tc>
                <a:tc>
                  <a:txBody>
                    <a:bodyPr/>
                    <a:lstStyle/>
                    <a:p>
                      <a:pPr marL="0" lvl="0" indent="0" algn="ctr" rtl="0">
                        <a:spcBef>
                          <a:spcPts val="0"/>
                        </a:spcBef>
                        <a:spcAft>
                          <a:spcPts val="0"/>
                        </a:spcAft>
                        <a:buNone/>
                      </a:pPr>
                      <a:r>
                        <a:rPr lang="en" sz="1500"/>
                        <a:t>1 ms</a:t>
                      </a:r>
                      <a:endParaRPr sz="1500" dirty="0"/>
                    </a:p>
                  </a:txBody>
                  <a:tcPr marL="121900" marR="121900" marT="121900" marB="121900"/>
                </a:tc>
                <a:tc>
                  <a:txBody>
                    <a:bodyPr/>
                    <a:lstStyle/>
                    <a:p>
                      <a:pPr marL="0" lvl="0" indent="0" algn="ctr" rtl="0">
                        <a:spcBef>
                          <a:spcPts val="0"/>
                        </a:spcBef>
                        <a:spcAft>
                          <a:spcPts val="0"/>
                        </a:spcAft>
                        <a:buNone/>
                      </a:pPr>
                      <a:r>
                        <a:rPr lang="en" sz="1500"/>
                        <a:t>4 ms</a:t>
                      </a:r>
                      <a:endParaRPr sz="1500" dirty="0"/>
                    </a:p>
                  </a:txBody>
                  <a:tcPr marL="121900" marR="121900" marT="121900" marB="121900"/>
                </a:tc>
                <a:extLst>
                  <a:ext uri="{0D108BD9-81ED-4DB2-BD59-A6C34878D82A}">
                    <a16:rowId xmlns:a16="http://schemas.microsoft.com/office/drawing/2014/main" val="10002"/>
                  </a:ext>
                </a:extLst>
              </a:tr>
              <a:tr h="467320">
                <a:tc>
                  <a:txBody>
                    <a:bodyPr/>
                    <a:lstStyle/>
                    <a:p>
                      <a:pPr marL="0" lvl="0" indent="0" algn="ctr" rtl="0">
                        <a:spcBef>
                          <a:spcPts val="0"/>
                        </a:spcBef>
                        <a:spcAft>
                          <a:spcPts val="0"/>
                        </a:spcAft>
                        <a:buNone/>
                      </a:pPr>
                      <a:r>
                        <a:rPr lang="en" sz="1500"/>
                        <a:t>P2</a:t>
                      </a:r>
                      <a:endParaRPr sz="1500" dirty="0"/>
                    </a:p>
                  </a:txBody>
                  <a:tcPr marL="121900" marR="121900" marT="121900" marB="121900"/>
                </a:tc>
                <a:tc>
                  <a:txBody>
                    <a:bodyPr/>
                    <a:lstStyle/>
                    <a:p>
                      <a:pPr marL="0" lvl="0" indent="0" algn="ctr" rtl="0">
                        <a:spcBef>
                          <a:spcPts val="0"/>
                        </a:spcBef>
                        <a:spcAft>
                          <a:spcPts val="0"/>
                        </a:spcAft>
                        <a:buNone/>
                      </a:pPr>
                      <a:r>
                        <a:rPr lang="en" sz="1500"/>
                        <a:t>2 ms</a:t>
                      </a:r>
                      <a:endParaRPr sz="1500" dirty="0"/>
                    </a:p>
                  </a:txBody>
                  <a:tcPr marL="121900" marR="121900" marT="121900" marB="121900"/>
                </a:tc>
                <a:tc>
                  <a:txBody>
                    <a:bodyPr/>
                    <a:lstStyle/>
                    <a:p>
                      <a:pPr marL="0" lvl="0" indent="0" algn="ctr" rtl="0">
                        <a:spcBef>
                          <a:spcPts val="0"/>
                        </a:spcBef>
                        <a:spcAft>
                          <a:spcPts val="0"/>
                        </a:spcAft>
                        <a:buNone/>
                      </a:pPr>
                      <a:r>
                        <a:rPr lang="en" sz="1500"/>
                        <a:t>9 ms</a:t>
                      </a:r>
                      <a:endParaRPr sz="1500" dirty="0"/>
                    </a:p>
                  </a:txBody>
                  <a:tcPr marL="121900" marR="121900" marT="121900" marB="121900"/>
                </a:tc>
                <a:extLst>
                  <a:ext uri="{0D108BD9-81ED-4DB2-BD59-A6C34878D82A}">
                    <a16:rowId xmlns:a16="http://schemas.microsoft.com/office/drawing/2014/main" val="10003"/>
                  </a:ext>
                </a:extLst>
              </a:tr>
            </a:tbl>
          </a:graphicData>
        </a:graphic>
      </p:graphicFrame>
      <p:sp>
        <p:nvSpPr>
          <p:cNvPr id="2" name="Slide Number Placeholder 1">
            <a:extLst>
              <a:ext uri="{FF2B5EF4-FFF2-40B4-BE49-F238E27FC236}">
                <a16:creationId xmlns:a16="http://schemas.microsoft.com/office/drawing/2014/main" id="{446E037E-B343-45DB-B09C-28F11AE8F314}"/>
              </a:ext>
            </a:extLst>
          </p:cNvPr>
          <p:cNvSpPr>
            <a:spLocks noGrp="1"/>
          </p:cNvSpPr>
          <p:nvPr>
            <p:ph type="sldNum" sz="quarter" idx="12"/>
          </p:nvPr>
        </p:nvSpPr>
        <p:spPr/>
        <p:txBody>
          <a:bodyPr/>
          <a:lstStyle/>
          <a:p>
            <a:fld id="{71EC9CE2-5AEF-428F-9B76-4FE97200EC74}" type="slidenum">
              <a:rPr lang="en-IN" smtClean="0"/>
              <a:t>57</a:t>
            </a:fld>
            <a:endParaRPr lang="en-IN"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Shape 989"/>
        <p:cNvGrpSpPr/>
        <p:nvPr/>
      </p:nvGrpSpPr>
      <p:grpSpPr>
        <a:xfrm>
          <a:off x="0" y="0"/>
          <a:ext cx="0" cy="0"/>
          <a:chOff x="0" y="0"/>
          <a:chExt cx="0" cy="0"/>
        </a:xfrm>
      </p:grpSpPr>
      <p:graphicFrame>
        <p:nvGraphicFramePr>
          <p:cNvPr id="991" name="Google Shape;991;p104"/>
          <p:cNvGraphicFramePr/>
          <p:nvPr>
            <p:extLst>
              <p:ext uri="{D42A27DB-BD31-4B8C-83A1-F6EECF244321}">
                <p14:modId xmlns:p14="http://schemas.microsoft.com/office/powerpoint/2010/main" val="4220643721"/>
              </p:ext>
            </p:extLst>
          </p:nvPr>
        </p:nvGraphicFramePr>
        <p:xfrm>
          <a:off x="735452" y="967705"/>
          <a:ext cx="10590033" cy="1506067"/>
        </p:xfrm>
        <a:graphic>
          <a:graphicData uri="http://schemas.openxmlformats.org/drawingml/2006/table">
            <a:tbl>
              <a:tblPr firstRow="1" bandRow="1">
                <a:noFill/>
              </a:tblPr>
              <a:tblGrid>
                <a:gridCol w="5242533">
                  <a:extLst>
                    <a:ext uri="{9D8B030D-6E8A-4147-A177-3AD203B41FA5}">
                      <a16:colId xmlns:a16="http://schemas.microsoft.com/office/drawing/2014/main" val="20000"/>
                    </a:ext>
                  </a:extLst>
                </a:gridCol>
                <a:gridCol w="5347500">
                  <a:extLst>
                    <a:ext uri="{9D8B030D-6E8A-4147-A177-3AD203B41FA5}">
                      <a16:colId xmlns:a16="http://schemas.microsoft.com/office/drawing/2014/main" val="20001"/>
                    </a:ext>
                  </a:extLst>
                </a:gridCol>
              </a:tblGrid>
              <a:tr h="382367">
                <a:tc>
                  <a:txBody>
                    <a:bodyPr/>
                    <a:lstStyle/>
                    <a:p>
                      <a:pPr marL="457200" marR="0" lvl="0" indent="0" algn="ctr" rtl="0">
                        <a:lnSpc>
                          <a:spcPct val="150000"/>
                        </a:lnSpc>
                        <a:spcBef>
                          <a:spcPts val="0"/>
                        </a:spcBef>
                        <a:spcAft>
                          <a:spcPts val="0"/>
                        </a:spcAft>
                        <a:buNone/>
                      </a:pPr>
                      <a:r>
                        <a:rPr lang="en" sz="1500" b="1" u="none" strike="noStrike" cap="none" dirty="0">
                          <a:solidFill>
                            <a:srgbClr val="231F20"/>
                          </a:solidFill>
                          <a:latin typeface="Arial"/>
                          <a:ea typeface="Arial"/>
                          <a:cs typeface="Arial"/>
                          <a:sym typeface="Arial"/>
                        </a:rPr>
                        <a:t>Skill Demonstrated</a:t>
                      </a:r>
                      <a:endParaRPr sz="15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50000"/>
                        </a:lnSpc>
                        <a:spcBef>
                          <a:spcPts val="0"/>
                        </a:spcBef>
                        <a:spcAft>
                          <a:spcPts val="0"/>
                        </a:spcAft>
                        <a:buNone/>
                      </a:pPr>
                      <a:r>
                        <a:rPr lang="en" sz="1500" b="1" u="none" strike="noStrike" cap="none">
                          <a:solidFill>
                            <a:srgbClr val="231F20"/>
                          </a:solidFill>
                          <a:latin typeface="Arial"/>
                          <a:ea typeface="Arial"/>
                          <a:cs typeface="Arial"/>
                          <a:sym typeface="Arial"/>
                        </a:rPr>
                        <a:t>Question Ques / Verbs for tests</a:t>
                      </a:r>
                      <a:endParaRPr sz="15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1123700">
                <a:tc>
                  <a:txBody>
                    <a:bodyPr/>
                    <a:lstStyle/>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break down a complex problem into parts.</a:t>
                      </a:r>
                      <a:endParaRPr sz="1500"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Identify the relationships and interaction between the</a:t>
                      </a:r>
                      <a:endParaRPr sz="1500" u="none" strike="noStrike" cap="none" dirty="0">
                        <a:latin typeface="Arial"/>
                        <a:ea typeface="Arial"/>
                        <a:cs typeface="Arial"/>
                        <a:sym typeface="Arial"/>
                      </a:endParaRPr>
                    </a:p>
                    <a:p>
                      <a:pPr marL="457200" marR="0" lvl="0" indent="-298450" algn="l" rtl="0">
                        <a:lnSpc>
                          <a:spcPct val="150000"/>
                        </a:lnSpc>
                        <a:spcBef>
                          <a:spcPts val="0"/>
                        </a:spcBef>
                        <a:spcAft>
                          <a:spcPts val="0"/>
                        </a:spcAft>
                        <a:buClr>
                          <a:srgbClr val="231F20"/>
                        </a:buClr>
                        <a:buSzPts val="1100"/>
                        <a:buFont typeface="Arial"/>
                        <a:buChar char="●"/>
                      </a:pPr>
                      <a:r>
                        <a:rPr lang="en" sz="1500" u="none" strike="noStrike" cap="none" dirty="0">
                          <a:solidFill>
                            <a:srgbClr val="231F20"/>
                          </a:solidFill>
                          <a:latin typeface="Arial"/>
                          <a:ea typeface="Arial"/>
                          <a:cs typeface="Arial"/>
                          <a:sym typeface="Arial"/>
                        </a:rPr>
                        <a:t>different parts of complex problem</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classify, outline, break down, categorize, analyse, diagram,  illustrate, infer, select</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sp>
        <p:nvSpPr>
          <p:cNvPr id="992" name="Google Shape;992;p104"/>
          <p:cNvSpPr txBox="1"/>
          <p:nvPr/>
        </p:nvSpPr>
        <p:spPr>
          <a:xfrm>
            <a:off x="735484" y="2654600"/>
            <a:ext cx="10590000" cy="3169600"/>
          </a:xfrm>
          <a:prstGeom prst="rect">
            <a:avLst/>
          </a:prstGeom>
          <a:noFill/>
          <a:ln>
            <a:noFill/>
          </a:ln>
        </p:spPr>
        <p:txBody>
          <a:bodyPr spcFirstLastPara="1" wrap="square" lIns="0" tIns="112600" rIns="0" bIns="0" anchor="t" anchorCtr="0">
            <a:noAutofit/>
          </a:bodyPr>
          <a:lstStyle/>
          <a:p>
            <a:pPr marL="16933" algn="just">
              <a:lnSpc>
                <a:spcPct val="115000"/>
              </a:lnSpc>
            </a:pPr>
            <a:r>
              <a:rPr lang="en" sz="2400" b="1" dirty="0">
                <a:latin typeface="Arial"/>
                <a:ea typeface="Arial"/>
                <a:cs typeface="Arial"/>
                <a:sym typeface="Arial"/>
              </a:rPr>
              <a:t>Sample Questions:</a:t>
            </a:r>
            <a:endParaRPr sz="2400" dirty="0">
              <a:latin typeface="Arial"/>
              <a:ea typeface="Arial"/>
              <a:cs typeface="Arial"/>
              <a:sym typeface="Arial"/>
            </a:endParaRPr>
          </a:p>
          <a:p>
            <a:pPr marL="304792" marR="6773" indent="-280238" algn="just">
              <a:lnSpc>
                <a:spcPct val="150000"/>
              </a:lnSpc>
              <a:spcBef>
                <a:spcPts val="753"/>
              </a:spcBef>
              <a:buClr>
                <a:srgbClr val="231F20"/>
              </a:buClr>
              <a:buSzPts val="1100"/>
              <a:buFont typeface="Arial"/>
              <a:buAutoNum type="arabicPeriod"/>
            </a:pPr>
            <a:r>
              <a:rPr lang="en" sz="1467" dirty="0">
                <a:solidFill>
                  <a:srgbClr val="231F20"/>
                </a:solidFill>
                <a:latin typeface="Arial"/>
                <a:ea typeface="Arial"/>
                <a:cs typeface="Arial"/>
                <a:sym typeface="Arial"/>
              </a:rPr>
              <a:t>A class of 10 students consists of 5 males and 5 females. We intend to train a model based on their  past scores to predict the future score. The average score of females is 60 whereas that of male is 80.  The overall average of the class is 70. Give two ways of predicting the score and analyse them for fitting  model.</a:t>
            </a:r>
            <a:endParaRPr sz="1467" dirty="0">
              <a:latin typeface="Arial"/>
              <a:ea typeface="Arial"/>
              <a:cs typeface="Arial"/>
              <a:sym typeface="Arial"/>
            </a:endParaRPr>
          </a:p>
          <a:p>
            <a:pPr marL="304792" marR="6773" indent="-280238" algn="just">
              <a:lnSpc>
                <a:spcPct val="150000"/>
              </a:lnSpc>
              <a:spcBef>
                <a:spcPts val="1140"/>
              </a:spcBef>
              <a:buClr>
                <a:srgbClr val="231F20"/>
              </a:buClr>
              <a:buSzPts val="1100"/>
              <a:buFont typeface="Arial"/>
              <a:buAutoNum type="arabicPeriod"/>
            </a:pPr>
            <a:r>
              <a:rPr lang="en" sz="1467" dirty="0">
                <a:solidFill>
                  <a:srgbClr val="231F20"/>
                </a:solidFill>
                <a:latin typeface="Arial"/>
                <a:ea typeface="Arial"/>
                <a:cs typeface="Arial"/>
                <a:sym typeface="Arial"/>
              </a:rPr>
              <a:t>Suppose that we want to select between two prediction models, M1 and M2. We have performed 10  rounds of 10-fold cross-validation on each model, whereas the same data partitioning in round one is  used for both M1 and M2. The error rates obtained for M1 are 30.5, 32.2, 20.7, 20.6, 31.0, 41.0, 27.7,  26.0, 21.5, 26.0. The error rates for M2 are 22.4, 14.5, 22.4, 19.6, 20.7, 20.4, 22.1, 19.4, 16.2, 35.0.  Comment on whether one model is significantly better than the other considering a significance level of  1%.</a:t>
            </a:r>
            <a:endParaRPr sz="1467" dirty="0">
              <a:latin typeface="Arial"/>
              <a:ea typeface="Arial"/>
              <a:cs typeface="Arial"/>
              <a:sym typeface="Arial"/>
            </a:endParaRPr>
          </a:p>
        </p:txBody>
      </p:sp>
      <p:sp>
        <p:nvSpPr>
          <p:cNvPr id="994" name="Google Shape;994;p104"/>
          <p:cNvSpPr txBox="1"/>
          <p:nvPr/>
        </p:nvSpPr>
        <p:spPr>
          <a:xfrm>
            <a:off x="735500" y="381432"/>
            <a:ext cx="2032414" cy="524729"/>
          </a:xfrm>
          <a:prstGeom prst="rect">
            <a:avLst/>
          </a:prstGeom>
          <a:noFill/>
          <a:ln>
            <a:noFill/>
          </a:ln>
        </p:spPr>
        <p:txBody>
          <a:bodyPr spcFirstLastPara="1" wrap="square" lIns="121900" tIns="121900" rIns="121900" bIns="121900" anchor="t" anchorCtr="0">
            <a:noAutofit/>
          </a:bodyPr>
          <a:lstStyle/>
          <a:p>
            <a:r>
              <a:rPr lang="en" sz="2400" b="1" dirty="0"/>
              <a:t>4. ANALYZE</a:t>
            </a:r>
            <a:endParaRPr sz="2400" b="1" dirty="0"/>
          </a:p>
        </p:txBody>
      </p:sp>
      <p:sp>
        <p:nvSpPr>
          <p:cNvPr id="2" name="Slide Number Placeholder 1">
            <a:extLst>
              <a:ext uri="{FF2B5EF4-FFF2-40B4-BE49-F238E27FC236}">
                <a16:creationId xmlns:a16="http://schemas.microsoft.com/office/drawing/2014/main" id="{C9412961-A21E-43A9-B504-984C29428A93}"/>
              </a:ext>
            </a:extLst>
          </p:cNvPr>
          <p:cNvSpPr>
            <a:spLocks noGrp="1"/>
          </p:cNvSpPr>
          <p:nvPr>
            <p:ph type="sldNum" sz="quarter" idx="12"/>
          </p:nvPr>
        </p:nvSpPr>
        <p:spPr/>
        <p:txBody>
          <a:bodyPr/>
          <a:lstStyle/>
          <a:p>
            <a:fld id="{71EC9CE2-5AEF-428F-9B76-4FE97200EC74}" type="slidenum">
              <a:rPr lang="en-IN" smtClean="0"/>
              <a:t>58</a:t>
            </a:fld>
            <a:endParaRPr lang="en-IN"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Shape 998"/>
        <p:cNvGrpSpPr/>
        <p:nvPr/>
      </p:nvGrpSpPr>
      <p:grpSpPr>
        <a:xfrm>
          <a:off x="0" y="0"/>
          <a:ext cx="0" cy="0"/>
          <a:chOff x="0" y="0"/>
          <a:chExt cx="0" cy="0"/>
        </a:xfrm>
      </p:grpSpPr>
      <p:sp>
        <p:nvSpPr>
          <p:cNvPr id="1001" name="Google Shape;1001;p105"/>
          <p:cNvSpPr/>
          <p:nvPr/>
        </p:nvSpPr>
        <p:spPr>
          <a:xfrm>
            <a:off x="0" y="6475100"/>
            <a:ext cx="0" cy="107512"/>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1002" name="Google Shape;1002;p105"/>
          <p:cNvSpPr txBox="1"/>
          <p:nvPr/>
        </p:nvSpPr>
        <p:spPr>
          <a:xfrm>
            <a:off x="981167" y="3897533"/>
            <a:ext cx="10473600" cy="2314800"/>
          </a:xfrm>
          <a:prstGeom prst="rect">
            <a:avLst/>
          </a:prstGeom>
          <a:noFill/>
          <a:ln>
            <a:noFill/>
          </a:ln>
        </p:spPr>
        <p:txBody>
          <a:bodyPr spcFirstLastPara="1" wrap="square" lIns="0" tIns="16933" rIns="0" bIns="0" anchor="t" anchorCtr="0">
            <a:noAutofit/>
          </a:bodyPr>
          <a:lstStyle/>
          <a:p>
            <a:pPr marR="8466">
              <a:lnSpc>
                <a:spcPct val="150000"/>
              </a:lnSpc>
              <a:spcBef>
                <a:spcPts val="1133"/>
              </a:spcBef>
            </a:pPr>
            <a:r>
              <a:rPr lang="en" sz="1467">
                <a:solidFill>
                  <a:srgbClr val="231F20"/>
                </a:solidFill>
              </a:rPr>
              <a:t>6.  </a:t>
            </a:r>
            <a:r>
              <a:rPr lang="en" sz="1467">
                <a:solidFill>
                  <a:srgbClr val="231F20"/>
                </a:solidFill>
                <a:latin typeface="Arial"/>
                <a:ea typeface="Arial"/>
                <a:cs typeface="Arial"/>
                <a:sym typeface="Arial"/>
              </a:rPr>
              <a:t>Dave is working on a Campus Management Software but is unable to identify the maximum number  of students per course. He decided to implement the same using arrays but discovered that there is  memory wastage due to over-provisioning. Which method of memory storage should be used by Dave  and how it can be implemented using C?</a:t>
            </a:r>
            <a:endParaRPr sz="1467" dirty="0">
              <a:latin typeface="Arial"/>
              <a:ea typeface="Arial"/>
              <a:cs typeface="Arial"/>
              <a:sym typeface="Arial"/>
            </a:endParaRPr>
          </a:p>
          <a:p>
            <a:pPr marR="7620">
              <a:lnSpc>
                <a:spcPct val="150000"/>
              </a:lnSpc>
              <a:spcBef>
                <a:spcPts val="1133"/>
              </a:spcBef>
            </a:pPr>
            <a:endParaRPr sz="1200" dirty="0">
              <a:latin typeface="Arial"/>
              <a:ea typeface="Arial"/>
              <a:cs typeface="Arial"/>
              <a:sym typeface="Arial"/>
            </a:endParaRPr>
          </a:p>
        </p:txBody>
      </p:sp>
      <p:sp>
        <p:nvSpPr>
          <p:cNvPr id="1004" name="Google Shape;1004;p105"/>
          <p:cNvSpPr txBox="1"/>
          <p:nvPr/>
        </p:nvSpPr>
        <p:spPr>
          <a:xfrm>
            <a:off x="893267" y="431867"/>
            <a:ext cx="10561600" cy="3426400"/>
          </a:xfrm>
          <a:prstGeom prst="rect">
            <a:avLst/>
          </a:prstGeom>
          <a:noFill/>
          <a:ln>
            <a:noFill/>
          </a:ln>
        </p:spPr>
        <p:txBody>
          <a:bodyPr spcFirstLastPara="1" wrap="square" lIns="121900" tIns="121900" rIns="121900" bIns="121900" anchor="t" anchorCtr="0">
            <a:noAutofit/>
          </a:bodyPr>
          <a:lstStyle/>
          <a:p>
            <a:pPr marL="16933" algn="just">
              <a:lnSpc>
                <a:spcPct val="150000"/>
              </a:lnSpc>
              <a:buClr>
                <a:schemeClr val="dk1"/>
              </a:buClr>
            </a:pPr>
            <a:r>
              <a:rPr lang="en" sz="2267" b="1" dirty="0"/>
              <a:t>Sample Questions:</a:t>
            </a:r>
            <a:endParaRPr sz="1600" dirty="0"/>
          </a:p>
          <a:p>
            <a:pPr marR="6773">
              <a:lnSpc>
                <a:spcPct val="150000"/>
              </a:lnSpc>
              <a:spcBef>
                <a:spcPts val="1140"/>
              </a:spcBef>
            </a:pPr>
            <a:r>
              <a:rPr lang="en" sz="1467" dirty="0"/>
              <a:t>3. Return statement can only be used to return a single value. Can multiple values be returned from a  function? Justify your answer.</a:t>
            </a:r>
            <a:endParaRPr sz="1467" dirty="0"/>
          </a:p>
          <a:p>
            <a:pPr marR="8466">
              <a:lnSpc>
                <a:spcPct val="150000"/>
              </a:lnSpc>
              <a:spcBef>
                <a:spcPts val="1133"/>
              </a:spcBef>
            </a:pPr>
            <a:r>
              <a:rPr lang="en" sz="1467" dirty="0"/>
              <a:t>4. Bob wrote a program using functions to find sum of two numbers whereas Alex wrote the statements  to find the sum of two numbers in the main() function only. Which of the two methods is efficient in  execution and why?</a:t>
            </a:r>
            <a:endParaRPr sz="1467" dirty="0"/>
          </a:p>
          <a:p>
            <a:pPr marR="8466">
              <a:lnSpc>
                <a:spcPct val="150000"/>
              </a:lnSpc>
              <a:spcBef>
                <a:spcPts val="1133"/>
              </a:spcBef>
            </a:pPr>
            <a:r>
              <a:rPr lang="en" sz="1467" dirty="0"/>
              <a:t>5.  Carly wants to store the details of students studying in 1st year and later on wishes to retrieve the information about the   students who score the highest marks in each subject. Specify the scenario where  the data can be organized as a single 2-D array or as multiple 1-D arrays.</a:t>
            </a:r>
            <a:endParaRPr sz="1467" dirty="0"/>
          </a:p>
        </p:txBody>
      </p:sp>
      <p:sp>
        <p:nvSpPr>
          <p:cNvPr id="2" name="Slide Number Placeholder 1">
            <a:extLst>
              <a:ext uri="{FF2B5EF4-FFF2-40B4-BE49-F238E27FC236}">
                <a16:creationId xmlns:a16="http://schemas.microsoft.com/office/drawing/2014/main" id="{DE212C24-2F03-47F0-B112-214BD7988C34}"/>
              </a:ext>
            </a:extLst>
          </p:cNvPr>
          <p:cNvSpPr>
            <a:spLocks noGrp="1"/>
          </p:cNvSpPr>
          <p:nvPr>
            <p:ph type="sldNum" sz="quarter" idx="12"/>
          </p:nvPr>
        </p:nvSpPr>
        <p:spPr/>
        <p:txBody>
          <a:bodyPr/>
          <a:lstStyle/>
          <a:p>
            <a:fld id="{71EC9CE2-5AEF-428F-9B76-4FE97200EC74}" type="slidenum">
              <a:rPr lang="en-IN" smtClean="0"/>
              <a:t>59</a:t>
            </a:fld>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7D9B-6BC5-4763-8C33-85737EAB72EB}"/>
              </a:ext>
            </a:extLst>
          </p:cNvPr>
          <p:cNvSpPr>
            <a:spLocks noGrp="1"/>
          </p:cNvSpPr>
          <p:nvPr>
            <p:ph type="title"/>
          </p:nvPr>
        </p:nvSpPr>
        <p:spPr>
          <a:xfrm>
            <a:off x="838200" y="365126"/>
            <a:ext cx="10515600" cy="413808"/>
          </a:xfrm>
        </p:spPr>
        <p:txBody>
          <a:bodyPr>
            <a:normAutofit fontScale="90000"/>
          </a:bodyPr>
          <a:lstStyle/>
          <a:p>
            <a:r>
              <a:rPr lang="en-US" dirty="0"/>
              <a:t>		What is an OUTCOME?</a:t>
            </a:r>
            <a:endParaRPr lang="en-IN" dirty="0"/>
          </a:p>
        </p:txBody>
      </p:sp>
      <p:sp>
        <p:nvSpPr>
          <p:cNvPr id="3" name="Content Placeholder 2">
            <a:extLst>
              <a:ext uri="{FF2B5EF4-FFF2-40B4-BE49-F238E27FC236}">
                <a16:creationId xmlns:a16="http://schemas.microsoft.com/office/drawing/2014/main" id="{5BA5A84B-CD1A-49B6-A8A5-344DEC1B2B22}"/>
              </a:ext>
            </a:extLst>
          </p:cNvPr>
          <p:cNvSpPr>
            <a:spLocks noGrp="1"/>
          </p:cNvSpPr>
          <p:nvPr>
            <p:ph idx="1"/>
          </p:nvPr>
        </p:nvSpPr>
        <p:spPr>
          <a:xfrm>
            <a:off x="1095632" y="778934"/>
            <a:ext cx="10258168" cy="5102882"/>
          </a:xfrm>
        </p:spPr>
        <p:txBody>
          <a:bodyPr>
            <a:normAutofit/>
          </a:bodyPr>
          <a:lstStyle/>
          <a:p>
            <a:pPr marL="0" indent="0" algn="just">
              <a:buNone/>
            </a:pPr>
            <a:endParaRPr lang="en-US" b="1" u="sng">
              <a:latin typeface="Calibri Light" panose="020F0302020204030204" pitchFamily="34" charset="0"/>
              <a:cs typeface="Calibri Light" panose="020F0302020204030204" pitchFamily="34" charset="0"/>
            </a:endParaRPr>
          </a:p>
          <a:p>
            <a:pPr marL="0" indent="0" algn="just">
              <a:buNone/>
            </a:pPr>
            <a:r>
              <a:rPr lang="en-US" b="1" u="sng">
                <a:latin typeface="Calibri Light" panose="020F0302020204030204" pitchFamily="34" charset="0"/>
                <a:cs typeface="Calibri Light" panose="020F0302020204030204" pitchFamily="34" charset="0"/>
              </a:rPr>
              <a:t>Course </a:t>
            </a:r>
            <a:r>
              <a:rPr lang="en-US" b="1" u="sng" dirty="0">
                <a:latin typeface="Calibri Light" panose="020F0302020204030204" pitchFamily="34" charset="0"/>
                <a:cs typeface="Calibri Light" panose="020F0302020204030204" pitchFamily="34" charset="0"/>
              </a:rPr>
              <a:t>Outcomes  </a:t>
            </a:r>
            <a:r>
              <a:rPr lang="en-US" b="1" dirty="0">
                <a:latin typeface="Calibri Light" panose="020F0302020204030204" pitchFamily="34" charset="0"/>
                <a:cs typeface="Calibri Light" panose="020F0302020204030204" pitchFamily="34" charset="0"/>
              </a:rPr>
              <a:t>state what a student, on successfully completing the course and earning a pass grade and the credit is competent to perform/do/demonstrate with what he/she has learnt in the course. These are also referred as Learning Outcomes or Student Outcomes and in NBA we use the term </a:t>
            </a:r>
            <a:r>
              <a:rPr lang="en-US" b="1" u="sng" dirty="0">
                <a:latin typeface="Calibri Light" panose="020F0302020204030204" pitchFamily="34" charset="0"/>
                <a:cs typeface="Calibri Light" panose="020F0302020204030204" pitchFamily="34" charset="0"/>
              </a:rPr>
              <a:t>Course Outcomes </a:t>
            </a:r>
            <a:r>
              <a:rPr lang="en-US" b="1" dirty="0">
                <a:latin typeface="Calibri Light" panose="020F0302020204030204" pitchFamily="34" charset="0"/>
                <a:cs typeface="Calibri Light" panose="020F0302020204030204" pitchFamily="34" charset="0"/>
              </a:rPr>
              <a:t>(COs). Note the emphasis on use/application of the knowledge imparted/acquired by a successful student in the course and </a:t>
            </a:r>
            <a:r>
              <a:rPr lang="en-US" b="1" u="sng" dirty="0">
                <a:latin typeface="Calibri Light" panose="020F0302020204030204" pitchFamily="34" charset="0"/>
                <a:cs typeface="Calibri Light" panose="020F0302020204030204" pitchFamily="34" charset="0"/>
              </a:rPr>
              <a:t>not</a:t>
            </a:r>
            <a:r>
              <a:rPr lang="en-US" b="1" dirty="0">
                <a:latin typeface="Calibri Light" panose="020F0302020204030204" pitchFamily="34" charset="0"/>
                <a:cs typeface="Calibri Light" panose="020F0302020204030204" pitchFamily="34" charset="0"/>
              </a:rPr>
              <a:t> on the knowledge per se.</a:t>
            </a:r>
          </a:p>
          <a:p>
            <a:r>
              <a:rPr lang="en-US" b="1" dirty="0">
                <a:latin typeface="Calibri Light" panose="020F0302020204030204" pitchFamily="34" charset="0"/>
                <a:cs typeface="Calibri Light" panose="020F0302020204030204" pitchFamily="34" charset="0"/>
              </a:rPr>
              <a:t>The central concept in OBE is OUTCOMES</a:t>
            </a:r>
          </a:p>
          <a:p>
            <a:r>
              <a:rPr lang="en-US" b="1" dirty="0">
                <a:latin typeface="Calibri Light" panose="020F0302020204030204" pitchFamily="34" charset="0"/>
                <a:cs typeface="Calibri Light" panose="020F0302020204030204" pitchFamily="34" charset="0"/>
              </a:rPr>
              <a:t>We have </a:t>
            </a:r>
            <a:r>
              <a:rPr lang="en-US" b="1" u="sng" dirty="0">
                <a:latin typeface="Calibri Light" panose="020F0302020204030204" pitchFamily="34" charset="0"/>
                <a:cs typeface="Calibri Light" panose="020F0302020204030204" pitchFamily="34" charset="0"/>
              </a:rPr>
              <a:t>course outcomes</a:t>
            </a:r>
            <a:r>
              <a:rPr lang="en-US" b="1" dirty="0">
                <a:latin typeface="Calibri Light" panose="020F0302020204030204" pitchFamily="34" charset="0"/>
                <a:cs typeface="Calibri Light" panose="020F0302020204030204" pitchFamily="34" charset="0"/>
              </a:rPr>
              <a:t>(COs) and </a:t>
            </a:r>
            <a:r>
              <a:rPr lang="en-US" b="1" u="sng" dirty="0">
                <a:latin typeface="Calibri Light" panose="020F0302020204030204" pitchFamily="34" charset="0"/>
                <a:cs typeface="Calibri Light" panose="020F0302020204030204" pitchFamily="34" charset="0"/>
              </a:rPr>
              <a:t>Program outcomes</a:t>
            </a:r>
            <a:r>
              <a:rPr lang="en-US" b="1" dirty="0">
                <a:latin typeface="Calibri Light" panose="020F0302020204030204" pitchFamily="34" charset="0"/>
                <a:cs typeface="Calibri Light" panose="020F0302020204030204" pitchFamily="34" charset="0"/>
              </a:rPr>
              <a:t>(POs)</a:t>
            </a:r>
          </a:p>
        </p:txBody>
      </p:sp>
      <p:sp>
        <p:nvSpPr>
          <p:cNvPr id="4" name="Slide Number Placeholder 3">
            <a:extLst>
              <a:ext uri="{FF2B5EF4-FFF2-40B4-BE49-F238E27FC236}">
                <a16:creationId xmlns:a16="http://schemas.microsoft.com/office/drawing/2014/main" id="{1CD0D024-F43D-4982-8003-C6F9DFE3662F}"/>
              </a:ext>
            </a:extLst>
          </p:cNvPr>
          <p:cNvSpPr>
            <a:spLocks noGrp="1"/>
          </p:cNvSpPr>
          <p:nvPr>
            <p:ph type="sldNum" sz="quarter" idx="12"/>
          </p:nvPr>
        </p:nvSpPr>
        <p:spPr/>
        <p:txBody>
          <a:bodyPr/>
          <a:lstStyle/>
          <a:p>
            <a:fld id="{71EC9CE2-5AEF-428F-9B76-4FE97200EC74}" type="slidenum">
              <a:rPr lang="en-IN" smtClean="0"/>
              <a:t>6</a:t>
            </a:fld>
            <a:endParaRPr lang="en-IN" dirty="0"/>
          </a:p>
        </p:txBody>
      </p:sp>
      <p:sp>
        <p:nvSpPr>
          <p:cNvPr id="5" name="Rectangle 4">
            <a:extLst>
              <a:ext uri="{FF2B5EF4-FFF2-40B4-BE49-F238E27FC236}">
                <a16:creationId xmlns:a16="http://schemas.microsoft.com/office/drawing/2014/main" id="{81450E9B-22BA-474D-B086-5122BF0035CB}"/>
              </a:ext>
            </a:extLst>
          </p:cNvPr>
          <p:cNvSpPr/>
          <p:nvPr/>
        </p:nvSpPr>
        <p:spPr>
          <a:xfrm>
            <a:off x="560173" y="197708"/>
            <a:ext cx="11137557" cy="60795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359934299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Shape 1011"/>
        <p:cNvGrpSpPr/>
        <p:nvPr/>
      </p:nvGrpSpPr>
      <p:grpSpPr>
        <a:xfrm>
          <a:off x="0" y="0"/>
          <a:ext cx="0" cy="0"/>
          <a:chOff x="0" y="0"/>
          <a:chExt cx="0" cy="0"/>
        </a:xfrm>
      </p:grpSpPr>
      <p:sp>
        <p:nvSpPr>
          <p:cNvPr id="1014" name="Google Shape;1014;p106"/>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1017" name="Google Shape;1017;p106"/>
          <p:cNvSpPr txBox="1"/>
          <p:nvPr/>
        </p:nvSpPr>
        <p:spPr>
          <a:xfrm>
            <a:off x="882900" y="456000"/>
            <a:ext cx="10572000" cy="4672400"/>
          </a:xfrm>
          <a:prstGeom prst="rect">
            <a:avLst/>
          </a:prstGeom>
          <a:noFill/>
          <a:ln>
            <a:noFill/>
          </a:ln>
        </p:spPr>
        <p:txBody>
          <a:bodyPr spcFirstLastPara="1" wrap="square" lIns="0" tIns="16933" rIns="0" bIns="0" anchor="t" anchorCtr="0">
            <a:noAutofit/>
          </a:bodyPr>
          <a:lstStyle/>
          <a:p>
            <a:pPr algn="just">
              <a:lnSpc>
                <a:spcPct val="115000"/>
              </a:lnSpc>
            </a:pPr>
            <a:r>
              <a:rPr lang="en" sz="2267" b="1" dirty="0"/>
              <a:t>Sample Questions:</a:t>
            </a:r>
            <a:endParaRPr sz="2267" b="1" dirty="0"/>
          </a:p>
          <a:p>
            <a:pPr algn="just">
              <a:lnSpc>
                <a:spcPct val="115000"/>
              </a:lnSpc>
            </a:pPr>
            <a:endParaRPr sz="1600" b="1" dirty="0">
              <a:solidFill>
                <a:srgbClr val="F68B1E"/>
              </a:solidFill>
            </a:endParaRPr>
          </a:p>
          <a:p>
            <a:pPr marR="7620">
              <a:lnSpc>
                <a:spcPct val="200000"/>
              </a:lnSpc>
              <a:spcBef>
                <a:spcPts val="1133"/>
              </a:spcBef>
            </a:pPr>
            <a:r>
              <a:rPr lang="en" sz="1467" dirty="0"/>
              <a:t>7.  Ram is working on a 32-bit machine whereas Sita is working on a 64-bit machine. Both wrote the  same code to find factorial of a number but Ram is unable to find factorial of a number till 9 whereas  Sita is able to find the factorial of higher number. Identify the possible reason why Ram is unable to find  the factorial. Suggest some changes in the code so that Ram can handle bigger inputs.</a:t>
            </a:r>
            <a:endParaRPr sz="1600" b="1" dirty="0"/>
          </a:p>
          <a:p>
            <a:pPr marR="7620">
              <a:lnSpc>
                <a:spcPct val="200000"/>
              </a:lnSpc>
              <a:spcBef>
                <a:spcPts val="1133"/>
              </a:spcBef>
            </a:pPr>
            <a:r>
              <a:rPr lang="en" sz="1467" dirty="0">
                <a:solidFill>
                  <a:srgbClr val="231F20"/>
                </a:solidFill>
              </a:rPr>
              <a:t>8.  </a:t>
            </a:r>
            <a:r>
              <a:rPr lang="en" sz="1467" dirty="0">
                <a:solidFill>
                  <a:srgbClr val="231F20"/>
                </a:solidFill>
                <a:latin typeface="Arial"/>
                <a:ea typeface="Arial"/>
                <a:cs typeface="Arial"/>
                <a:sym typeface="Arial"/>
              </a:rPr>
              <a:t>While writing a C code, the problem faced by the programmers is to find if the parenthesis is balanced  or not. Write an algorithm to check if the parenthesis in C code are balanced. Initially your code should  work for balanced { and } braces.</a:t>
            </a:r>
            <a:endParaRPr sz="1467" dirty="0">
              <a:latin typeface="Arial"/>
              <a:ea typeface="Arial"/>
              <a:cs typeface="Arial"/>
              <a:sym typeface="Arial"/>
            </a:endParaRPr>
          </a:p>
          <a:p>
            <a:pPr marR="6773">
              <a:lnSpc>
                <a:spcPct val="200000"/>
              </a:lnSpc>
              <a:spcBef>
                <a:spcPts val="1133"/>
              </a:spcBef>
            </a:pPr>
            <a:r>
              <a:rPr lang="en" sz="1467" dirty="0">
                <a:solidFill>
                  <a:srgbClr val="231F20"/>
                </a:solidFill>
              </a:rPr>
              <a:t>9.  </a:t>
            </a:r>
            <a:r>
              <a:rPr lang="en" sz="1467" dirty="0">
                <a:solidFill>
                  <a:srgbClr val="231F20"/>
                </a:solidFill>
                <a:latin typeface="Arial"/>
                <a:ea typeface="Arial"/>
                <a:cs typeface="Arial"/>
                <a:sym typeface="Arial"/>
              </a:rPr>
              <a:t>Swapping of the data in a linked list can be performed by swapping the contents in the linked list. Can  the contents of a linked list be swapped without actually swapping the data?</a:t>
            </a:r>
            <a:endParaRPr sz="1467" dirty="0">
              <a:solidFill>
                <a:srgbClr val="231F20"/>
              </a:solidFill>
              <a:latin typeface="Arial"/>
              <a:ea typeface="Arial"/>
              <a:cs typeface="Arial"/>
              <a:sym typeface="Arial"/>
            </a:endParaRPr>
          </a:p>
          <a:p>
            <a:pPr marR="6773" algn="just">
              <a:lnSpc>
                <a:spcPct val="150000"/>
              </a:lnSpc>
              <a:spcBef>
                <a:spcPts val="1133"/>
              </a:spcBef>
            </a:pPr>
            <a:endParaRPr sz="1467" dirty="0">
              <a:solidFill>
                <a:srgbClr val="231F20"/>
              </a:solidFill>
            </a:endParaRPr>
          </a:p>
          <a:p>
            <a:endParaRPr sz="1733" dirty="0">
              <a:latin typeface="Arial"/>
              <a:ea typeface="Arial"/>
              <a:cs typeface="Arial"/>
              <a:sym typeface="Arial"/>
            </a:endParaRPr>
          </a:p>
          <a:p>
            <a:pPr marL="16933">
              <a:spcBef>
                <a:spcPts val="7"/>
              </a:spcBef>
            </a:pPr>
            <a:endParaRPr sz="1200" dirty="0">
              <a:latin typeface="Arial"/>
              <a:ea typeface="Arial"/>
              <a:cs typeface="Arial"/>
              <a:sym typeface="Arial"/>
            </a:endParaRPr>
          </a:p>
        </p:txBody>
      </p:sp>
      <p:sp>
        <p:nvSpPr>
          <p:cNvPr id="1018" name="Google Shape;1018;p106"/>
          <p:cNvSpPr txBox="1"/>
          <p:nvPr/>
        </p:nvSpPr>
        <p:spPr>
          <a:xfrm>
            <a:off x="9884935" y="6469448"/>
            <a:ext cx="757200" cy="114000"/>
          </a:xfrm>
          <a:prstGeom prst="rect">
            <a:avLst/>
          </a:prstGeom>
          <a:noFill/>
          <a:ln>
            <a:noFill/>
          </a:ln>
        </p:spPr>
        <p:txBody>
          <a:bodyPr spcFirstLastPara="1" wrap="square" lIns="0" tIns="16933" rIns="0" bIns="0" anchor="ctr"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937D8803-9646-4661-81AC-3C9AA0E9716C}"/>
              </a:ext>
            </a:extLst>
          </p:cNvPr>
          <p:cNvSpPr>
            <a:spLocks noGrp="1"/>
          </p:cNvSpPr>
          <p:nvPr>
            <p:ph type="sldNum" sz="quarter" idx="12"/>
          </p:nvPr>
        </p:nvSpPr>
        <p:spPr/>
        <p:txBody>
          <a:bodyPr/>
          <a:lstStyle/>
          <a:p>
            <a:fld id="{71EC9CE2-5AEF-428F-9B76-4FE97200EC74}" type="slidenum">
              <a:rPr lang="en-IN" smtClean="0"/>
              <a:t>60</a:t>
            </a:fld>
            <a:endParaRPr lang="en-IN"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Shape 1022"/>
        <p:cNvGrpSpPr/>
        <p:nvPr/>
      </p:nvGrpSpPr>
      <p:grpSpPr>
        <a:xfrm>
          <a:off x="0" y="0"/>
          <a:ext cx="0" cy="0"/>
          <a:chOff x="0" y="0"/>
          <a:chExt cx="0" cy="0"/>
        </a:xfrm>
      </p:grpSpPr>
      <p:sp>
        <p:nvSpPr>
          <p:cNvPr id="1025" name="Google Shape;1025;p107"/>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1028" name="Google Shape;1028;p107"/>
          <p:cNvGraphicFramePr/>
          <p:nvPr>
            <p:extLst>
              <p:ext uri="{D42A27DB-BD31-4B8C-83A1-F6EECF244321}">
                <p14:modId xmlns:p14="http://schemas.microsoft.com/office/powerpoint/2010/main" val="3734092055"/>
              </p:ext>
            </p:extLst>
          </p:nvPr>
        </p:nvGraphicFramePr>
        <p:xfrm>
          <a:off x="882901" y="1664043"/>
          <a:ext cx="10572000" cy="3409989"/>
        </p:xfrm>
        <a:graphic>
          <a:graphicData uri="http://schemas.openxmlformats.org/drawingml/2006/table">
            <a:tbl>
              <a:tblPr firstRow="1" bandRow="1">
                <a:noFill/>
              </a:tblPr>
              <a:tblGrid>
                <a:gridCol w="5286000">
                  <a:extLst>
                    <a:ext uri="{9D8B030D-6E8A-4147-A177-3AD203B41FA5}">
                      <a16:colId xmlns:a16="http://schemas.microsoft.com/office/drawing/2014/main" val="20000"/>
                    </a:ext>
                  </a:extLst>
                </a:gridCol>
                <a:gridCol w="5286000">
                  <a:extLst>
                    <a:ext uri="{9D8B030D-6E8A-4147-A177-3AD203B41FA5}">
                      <a16:colId xmlns:a16="http://schemas.microsoft.com/office/drawing/2014/main" val="20001"/>
                    </a:ext>
                  </a:extLst>
                </a:gridCol>
              </a:tblGrid>
              <a:tr h="471398">
                <a:tc>
                  <a:txBody>
                    <a:bodyPr/>
                    <a:lstStyle/>
                    <a:p>
                      <a:pPr marL="25400" marR="0" lvl="0" indent="0" algn="ctr" rtl="0">
                        <a:lnSpc>
                          <a:spcPct val="150000"/>
                        </a:lnSpc>
                        <a:spcBef>
                          <a:spcPts val="0"/>
                        </a:spcBef>
                        <a:spcAft>
                          <a:spcPts val="0"/>
                        </a:spcAft>
                        <a:buNone/>
                      </a:pPr>
                      <a:r>
                        <a:rPr lang="en" sz="2400" b="1" u="none" strike="noStrike" cap="none" dirty="0">
                          <a:solidFill>
                            <a:srgbClr val="231F20"/>
                          </a:solidFill>
                          <a:latin typeface="Arial"/>
                          <a:ea typeface="Arial"/>
                          <a:cs typeface="Arial"/>
                          <a:sym typeface="Arial"/>
                        </a:rPr>
                        <a:t>Skill Demonstrated</a:t>
                      </a:r>
                      <a:endParaRPr sz="24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50000"/>
                        </a:lnSpc>
                        <a:spcBef>
                          <a:spcPts val="0"/>
                        </a:spcBef>
                        <a:spcAft>
                          <a:spcPts val="0"/>
                        </a:spcAft>
                        <a:buNone/>
                      </a:pPr>
                      <a:r>
                        <a:rPr lang="en" sz="2400" b="1" u="none" strike="noStrike" cap="none">
                          <a:solidFill>
                            <a:srgbClr val="231F20"/>
                          </a:solidFill>
                          <a:latin typeface="Arial"/>
                          <a:ea typeface="Arial"/>
                          <a:cs typeface="Arial"/>
                          <a:sym typeface="Arial"/>
                        </a:rPr>
                        <a:t>Question Ques / Verbs for tests</a:t>
                      </a:r>
                      <a:endParaRPr sz="24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2914100">
                <a:tc>
                  <a:txBody>
                    <a:bodyPr/>
                    <a:lstStyle/>
                    <a:p>
                      <a:pPr marL="457200" marR="0" lvl="0" indent="-311150" algn="l" rtl="0">
                        <a:lnSpc>
                          <a:spcPct val="150000"/>
                        </a:lnSpc>
                        <a:spcBef>
                          <a:spcPts val="0"/>
                        </a:spcBef>
                        <a:spcAft>
                          <a:spcPts val="0"/>
                        </a:spcAft>
                        <a:buClr>
                          <a:srgbClr val="231F20"/>
                        </a:buClr>
                        <a:buSzPts val="1300"/>
                        <a:buFont typeface="Arial"/>
                        <a:buChar char="●"/>
                      </a:pPr>
                      <a:r>
                        <a:rPr lang="en" sz="1700" u="none" strike="noStrike" cap="none" dirty="0">
                          <a:solidFill>
                            <a:srgbClr val="231F20"/>
                          </a:solidFill>
                          <a:latin typeface="Arial"/>
                          <a:ea typeface="Arial"/>
                          <a:cs typeface="Arial"/>
                          <a:sym typeface="Arial"/>
                        </a:rPr>
                        <a:t>compare and discriminate between ideas</a:t>
                      </a:r>
                      <a:endParaRPr sz="1700" u="none" strike="noStrike" cap="none" dirty="0">
                        <a:latin typeface="Arial"/>
                        <a:ea typeface="Arial"/>
                        <a:cs typeface="Arial"/>
                        <a:sym typeface="Arial"/>
                      </a:endParaRPr>
                    </a:p>
                    <a:p>
                      <a:pPr marL="457200" marR="0" lvl="0" indent="-311150" algn="l" rtl="0">
                        <a:lnSpc>
                          <a:spcPct val="150000"/>
                        </a:lnSpc>
                        <a:spcBef>
                          <a:spcPts val="0"/>
                        </a:spcBef>
                        <a:spcAft>
                          <a:spcPts val="0"/>
                        </a:spcAft>
                        <a:buClr>
                          <a:srgbClr val="231F20"/>
                        </a:buClr>
                        <a:buSzPts val="1300"/>
                        <a:buFont typeface="Arial"/>
                        <a:buChar char="●"/>
                      </a:pPr>
                      <a:r>
                        <a:rPr lang="en" sz="1700" u="none" strike="noStrike" cap="none" dirty="0">
                          <a:solidFill>
                            <a:srgbClr val="231F20"/>
                          </a:solidFill>
                          <a:latin typeface="Arial"/>
                          <a:ea typeface="Arial"/>
                          <a:cs typeface="Arial"/>
                          <a:sym typeface="Arial"/>
                        </a:rPr>
                        <a:t>assess value of theories, presentations</a:t>
                      </a:r>
                      <a:endParaRPr sz="1700" u="none" strike="noStrike" cap="none" dirty="0">
                        <a:latin typeface="Arial"/>
                        <a:ea typeface="Arial"/>
                        <a:cs typeface="Arial"/>
                        <a:sym typeface="Arial"/>
                      </a:endParaRPr>
                    </a:p>
                    <a:p>
                      <a:pPr marL="457200" marR="0" lvl="0" indent="-311150" algn="l" rtl="0">
                        <a:lnSpc>
                          <a:spcPct val="150000"/>
                        </a:lnSpc>
                        <a:spcBef>
                          <a:spcPts val="0"/>
                        </a:spcBef>
                        <a:spcAft>
                          <a:spcPts val="0"/>
                        </a:spcAft>
                        <a:buClr>
                          <a:srgbClr val="231F20"/>
                        </a:buClr>
                        <a:buSzPts val="1300"/>
                        <a:buFont typeface="Arial"/>
                        <a:buChar char="●"/>
                      </a:pPr>
                      <a:r>
                        <a:rPr lang="en" sz="1700" u="none" strike="noStrike" cap="none" dirty="0">
                          <a:solidFill>
                            <a:srgbClr val="231F20"/>
                          </a:solidFill>
                          <a:latin typeface="Arial"/>
                          <a:ea typeface="Arial"/>
                          <a:cs typeface="Arial"/>
                          <a:sym typeface="Arial"/>
                        </a:rPr>
                        <a:t>make choices based on reasoned argument</a:t>
                      </a:r>
                      <a:endParaRPr sz="1700" u="none" strike="noStrike" cap="none" dirty="0">
                        <a:latin typeface="Arial"/>
                        <a:ea typeface="Arial"/>
                        <a:cs typeface="Arial"/>
                        <a:sym typeface="Arial"/>
                      </a:endParaRPr>
                    </a:p>
                    <a:p>
                      <a:pPr marL="457200" marR="0" lvl="0" indent="-311150" algn="l" rtl="0">
                        <a:lnSpc>
                          <a:spcPct val="150000"/>
                        </a:lnSpc>
                        <a:spcBef>
                          <a:spcPts val="0"/>
                        </a:spcBef>
                        <a:spcAft>
                          <a:spcPts val="0"/>
                        </a:spcAft>
                        <a:buClr>
                          <a:srgbClr val="231F20"/>
                        </a:buClr>
                        <a:buSzPts val="1300"/>
                        <a:buFont typeface="Arial"/>
                        <a:buChar char="●"/>
                      </a:pPr>
                      <a:r>
                        <a:rPr lang="en" sz="1700" u="none" strike="noStrike" cap="none" dirty="0">
                          <a:solidFill>
                            <a:srgbClr val="231F20"/>
                          </a:solidFill>
                          <a:latin typeface="Arial"/>
                          <a:ea typeface="Arial"/>
                          <a:cs typeface="Arial"/>
                          <a:sym typeface="Arial"/>
                        </a:rPr>
                        <a:t>verify value of evidence</a:t>
                      </a:r>
                      <a:endParaRPr sz="1700" u="none" strike="noStrike" cap="none" dirty="0">
                        <a:latin typeface="Arial"/>
                        <a:ea typeface="Arial"/>
                        <a:cs typeface="Arial"/>
                        <a:sym typeface="Arial"/>
                      </a:endParaRPr>
                    </a:p>
                    <a:p>
                      <a:pPr marL="457200" marR="0" lvl="0" indent="-311150" algn="l" rtl="0">
                        <a:lnSpc>
                          <a:spcPct val="150000"/>
                        </a:lnSpc>
                        <a:spcBef>
                          <a:spcPts val="0"/>
                        </a:spcBef>
                        <a:spcAft>
                          <a:spcPts val="0"/>
                        </a:spcAft>
                        <a:buClr>
                          <a:srgbClr val="231F20"/>
                        </a:buClr>
                        <a:buSzPts val="1300"/>
                        <a:buFont typeface="Arial"/>
                        <a:buChar char="●"/>
                      </a:pPr>
                      <a:r>
                        <a:rPr lang="en" sz="1700" u="none" strike="noStrike" cap="none" dirty="0">
                          <a:solidFill>
                            <a:srgbClr val="231F20"/>
                          </a:solidFill>
                          <a:latin typeface="Arial"/>
                          <a:ea typeface="Arial"/>
                          <a:cs typeface="Arial"/>
                          <a:sym typeface="Arial"/>
                        </a:rPr>
                        <a:t>recognize subjectivity</a:t>
                      </a:r>
                      <a:endParaRPr sz="1700" u="none" strike="noStrike" cap="none" dirty="0">
                        <a:latin typeface="Arial"/>
                        <a:ea typeface="Arial"/>
                        <a:cs typeface="Arial"/>
                        <a:sym typeface="Arial"/>
                      </a:endParaRPr>
                    </a:p>
                    <a:p>
                      <a:pPr marL="457200" marR="0" lvl="0" indent="-311150" algn="l" rtl="0">
                        <a:lnSpc>
                          <a:spcPct val="150000"/>
                        </a:lnSpc>
                        <a:spcBef>
                          <a:spcPts val="0"/>
                        </a:spcBef>
                        <a:spcAft>
                          <a:spcPts val="0"/>
                        </a:spcAft>
                        <a:buClr>
                          <a:srgbClr val="231F20"/>
                        </a:buClr>
                        <a:buSzPts val="1300"/>
                        <a:buFont typeface="Arial"/>
                        <a:buChar char="●"/>
                      </a:pPr>
                      <a:r>
                        <a:rPr lang="en" sz="1700" u="none" strike="noStrike" cap="none" dirty="0">
                          <a:solidFill>
                            <a:srgbClr val="231F20"/>
                          </a:solidFill>
                          <a:latin typeface="Arial"/>
                          <a:ea typeface="Arial"/>
                          <a:cs typeface="Arial"/>
                          <a:sym typeface="Arial"/>
                        </a:rPr>
                        <a:t>use of definite criteria for judgments</a:t>
                      </a:r>
                      <a:endParaRPr sz="17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700" dirty="0">
                          <a:solidFill>
                            <a:srgbClr val="231F20"/>
                          </a:solidFill>
                          <a:latin typeface="Arial"/>
                          <a:ea typeface="Arial"/>
                          <a:cs typeface="Arial"/>
                          <a:sym typeface="Arial"/>
                        </a:rPr>
                        <a:t>a</a:t>
                      </a:r>
                      <a:r>
                        <a:rPr lang="en" sz="1700" u="none" strike="noStrike" cap="none" dirty="0">
                          <a:solidFill>
                            <a:srgbClr val="231F20"/>
                          </a:solidFill>
                          <a:latin typeface="Arial"/>
                          <a:ea typeface="Arial"/>
                          <a:cs typeface="Arial"/>
                          <a:sym typeface="Arial"/>
                        </a:rPr>
                        <a:t>ssess,</a:t>
                      </a:r>
                      <a:r>
                        <a:rPr lang="en" sz="1700" dirty="0">
                          <a:solidFill>
                            <a:srgbClr val="231F20"/>
                          </a:solidFill>
                          <a:latin typeface="Arial"/>
                          <a:ea typeface="Arial"/>
                          <a:cs typeface="Arial"/>
                          <a:sym typeface="Arial"/>
                        </a:rPr>
                        <a:t> </a:t>
                      </a:r>
                      <a:r>
                        <a:rPr lang="en" sz="1700" u="none" strike="noStrike" cap="none" dirty="0">
                          <a:solidFill>
                            <a:srgbClr val="231F20"/>
                          </a:solidFill>
                          <a:latin typeface="Arial"/>
                          <a:ea typeface="Arial"/>
                          <a:cs typeface="Arial"/>
                          <a:sym typeface="Arial"/>
                        </a:rPr>
                        <a:t>decide,</a:t>
                      </a:r>
                      <a:r>
                        <a:rPr lang="en" sz="1700" dirty="0">
                          <a:solidFill>
                            <a:srgbClr val="231F20"/>
                          </a:solidFill>
                          <a:latin typeface="Arial"/>
                          <a:ea typeface="Arial"/>
                          <a:cs typeface="Arial"/>
                          <a:sym typeface="Arial"/>
                        </a:rPr>
                        <a:t> </a:t>
                      </a:r>
                      <a:r>
                        <a:rPr lang="en" sz="1700" u="none" strike="noStrike" cap="none" dirty="0">
                          <a:solidFill>
                            <a:srgbClr val="231F20"/>
                          </a:solidFill>
                          <a:latin typeface="Arial"/>
                          <a:ea typeface="Arial"/>
                          <a:cs typeface="Arial"/>
                          <a:sym typeface="Arial"/>
                        </a:rPr>
                        <a:t>choose, rank, grade, test, measure, defend,  recommend, convince, select, judge, support, conclude,</a:t>
                      </a:r>
                      <a:r>
                        <a:rPr lang="en" sz="1700" dirty="0">
                          <a:solidFill>
                            <a:srgbClr val="231F20"/>
                          </a:solidFill>
                          <a:latin typeface="Arial"/>
                          <a:ea typeface="Arial"/>
                          <a:cs typeface="Arial"/>
                          <a:sym typeface="Arial"/>
                        </a:rPr>
                        <a:t> </a:t>
                      </a:r>
                      <a:r>
                        <a:rPr lang="en" sz="1700" u="none" strike="noStrike" cap="none" dirty="0">
                          <a:solidFill>
                            <a:srgbClr val="231F20"/>
                          </a:solidFill>
                          <a:latin typeface="Arial"/>
                          <a:ea typeface="Arial"/>
                          <a:cs typeface="Arial"/>
                          <a:sym typeface="Arial"/>
                        </a:rPr>
                        <a:t>argue, justify, compare, summarize, evaluate</a:t>
                      </a:r>
                      <a:endParaRPr sz="17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sp>
        <p:nvSpPr>
          <p:cNvPr id="1029" name="Google Shape;1029;p107"/>
          <p:cNvSpPr txBox="1"/>
          <p:nvPr/>
        </p:nvSpPr>
        <p:spPr>
          <a:xfrm>
            <a:off x="9884935" y="6469448"/>
            <a:ext cx="757200" cy="114000"/>
          </a:xfrm>
          <a:prstGeom prst="rect">
            <a:avLst/>
          </a:prstGeom>
          <a:noFill/>
          <a:ln>
            <a:noFill/>
          </a:ln>
        </p:spPr>
        <p:txBody>
          <a:bodyPr spcFirstLastPara="1" wrap="square" lIns="0" tIns="16933" rIns="0" bIns="0" anchor="ctr"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1030" name="Google Shape;1030;p107"/>
          <p:cNvSpPr txBox="1"/>
          <p:nvPr/>
        </p:nvSpPr>
        <p:spPr>
          <a:xfrm>
            <a:off x="882899" y="681299"/>
            <a:ext cx="3038311" cy="496711"/>
          </a:xfrm>
          <a:prstGeom prst="rect">
            <a:avLst/>
          </a:prstGeom>
          <a:noFill/>
          <a:ln>
            <a:noFill/>
          </a:ln>
        </p:spPr>
        <p:txBody>
          <a:bodyPr spcFirstLastPara="1" wrap="square" lIns="121900" tIns="121900" rIns="121900" bIns="121900" anchor="t" anchorCtr="0">
            <a:noAutofit/>
          </a:bodyPr>
          <a:lstStyle/>
          <a:p>
            <a:pPr marL="16933">
              <a:spcBef>
                <a:spcPts val="7"/>
              </a:spcBef>
            </a:pPr>
            <a:r>
              <a:rPr lang="en" sz="2533" b="1" dirty="0"/>
              <a:t>5. EVALUATE</a:t>
            </a:r>
            <a:endParaRPr sz="2533" b="1" dirty="0"/>
          </a:p>
        </p:txBody>
      </p:sp>
      <p:sp>
        <p:nvSpPr>
          <p:cNvPr id="2" name="Slide Number Placeholder 1">
            <a:extLst>
              <a:ext uri="{FF2B5EF4-FFF2-40B4-BE49-F238E27FC236}">
                <a16:creationId xmlns:a16="http://schemas.microsoft.com/office/drawing/2014/main" id="{5940EEB4-6E32-497B-9BA1-443024ED5FCC}"/>
              </a:ext>
            </a:extLst>
          </p:cNvPr>
          <p:cNvSpPr>
            <a:spLocks noGrp="1"/>
          </p:cNvSpPr>
          <p:nvPr>
            <p:ph type="sldNum" sz="quarter" idx="12"/>
          </p:nvPr>
        </p:nvSpPr>
        <p:spPr/>
        <p:txBody>
          <a:bodyPr/>
          <a:lstStyle/>
          <a:p>
            <a:fld id="{71EC9CE2-5AEF-428F-9B76-4FE97200EC74}" type="slidenum">
              <a:rPr lang="en-IN" smtClean="0"/>
              <a:t>61</a:t>
            </a:fld>
            <a:endParaRPr lang="en-IN"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Shape 1034"/>
        <p:cNvGrpSpPr/>
        <p:nvPr/>
      </p:nvGrpSpPr>
      <p:grpSpPr>
        <a:xfrm>
          <a:off x="0" y="0"/>
          <a:ext cx="0" cy="0"/>
          <a:chOff x="0" y="0"/>
          <a:chExt cx="0" cy="0"/>
        </a:xfrm>
      </p:grpSpPr>
      <p:sp>
        <p:nvSpPr>
          <p:cNvPr id="1037" name="Google Shape;1037;p108"/>
          <p:cNvSpPr txBox="1"/>
          <p:nvPr/>
        </p:nvSpPr>
        <p:spPr>
          <a:xfrm>
            <a:off x="742833" y="4114500"/>
            <a:ext cx="10546000" cy="1222800"/>
          </a:xfrm>
          <a:prstGeom prst="rect">
            <a:avLst/>
          </a:prstGeom>
          <a:noFill/>
          <a:ln>
            <a:noFill/>
          </a:ln>
        </p:spPr>
        <p:txBody>
          <a:bodyPr spcFirstLastPara="1" wrap="square" lIns="121900" tIns="121900" rIns="121900" bIns="121900" anchor="t" anchorCtr="0">
            <a:noAutofit/>
          </a:bodyPr>
          <a:lstStyle/>
          <a:p>
            <a:pPr marL="16933" marR="6773" algn="just">
              <a:lnSpc>
                <a:spcPct val="150000"/>
              </a:lnSpc>
            </a:pPr>
            <a:r>
              <a:rPr lang="en" sz="1600" dirty="0"/>
              <a:t>Both higher order cognitive skills ‘Evaluate’ and ‘Create’ are difficult to assess in time-limited  examinations. These need to be assessed in variety of student works like projects, open ended problem-  solving exercises etc. Typical examples of problem statements or need statements which need higher order  abilities to solve are given below</a:t>
            </a:r>
            <a:endParaRPr sz="1600" dirty="0"/>
          </a:p>
        </p:txBody>
      </p:sp>
      <p:sp>
        <p:nvSpPr>
          <p:cNvPr id="1038" name="Google Shape;1038;p108"/>
          <p:cNvSpPr txBox="1"/>
          <p:nvPr/>
        </p:nvSpPr>
        <p:spPr>
          <a:xfrm>
            <a:off x="742789" y="670056"/>
            <a:ext cx="2362872" cy="320300"/>
          </a:xfrm>
          <a:prstGeom prst="rect">
            <a:avLst/>
          </a:prstGeom>
          <a:noFill/>
          <a:ln>
            <a:noFill/>
          </a:ln>
        </p:spPr>
        <p:txBody>
          <a:bodyPr spcFirstLastPara="1" wrap="square" lIns="0" tIns="16933" rIns="0" bIns="0" anchor="t" anchorCtr="0">
            <a:noAutofit/>
          </a:bodyPr>
          <a:lstStyle/>
          <a:p>
            <a:pPr marL="16933"/>
            <a:r>
              <a:rPr lang="en" sz="2133" b="1" dirty="0"/>
              <a:t>6. CREATE</a:t>
            </a:r>
            <a:endParaRPr sz="2133" b="1" dirty="0"/>
          </a:p>
        </p:txBody>
      </p:sp>
      <p:graphicFrame>
        <p:nvGraphicFramePr>
          <p:cNvPr id="1039" name="Google Shape;1039;p108"/>
          <p:cNvGraphicFramePr/>
          <p:nvPr>
            <p:extLst>
              <p:ext uri="{D42A27DB-BD31-4B8C-83A1-F6EECF244321}">
                <p14:modId xmlns:p14="http://schemas.microsoft.com/office/powerpoint/2010/main" val="2545828486"/>
              </p:ext>
            </p:extLst>
          </p:nvPr>
        </p:nvGraphicFramePr>
        <p:xfrm>
          <a:off x="742801" y="1118054"/>
          <a:ext cx="10546066" cy="2732694"/>
        </p:xfrm>
        <a:graphic>
          <a:graphicData uri="http://schemas.openxmlformats.org/drawingml/2006/table">
            <a:tbl>
              <a:tblPr firstRow="1" bandRow="1">
                <a:noFill/>
              </a:tblPr>
              <a:tblGrid>
                <a:gridCol w="5273033">
                  <a:extLst>
                    <a:ext uri="{9D8B030D-6E8A-4147-A177-3AD203B41FA5}">
                      <a16:colId xmlns:a16="http://schemas.microsoft.com/office/drawing/2014/main" val="20000"/>
                    </a:ext>
                  </a:extLst>
                </a:gridCol>
                <a:gridCol w="5273033">
                  <a:extLst>
                    <a:ext uri="{9D8B030D-6E8A-4147-A177-3AD203B41FA5}">
                      <a16:colId xmlns:a16="http://schemas.microsoft.com/office/drawing/2014/main" val="20001"/>
                    </a:ext>
                  </a:extLst>
                </a:gridCol>
              </a:tblGrid>
              <a:tr h="356867">
                <a:tc>
                  <a:txBody>
                    <a:bodyPr/>
                    <a:lstStyle/>
                    <a:p>
                      <a:pPr marL="25400" marR="0" lvl="0" indent="0" algn="ctr" rtl="0">
                        <a:lnSpc>
                          <a:spcPct val="100000"/>
                        </a:lnSpc>
                        <a:spcBef>
                          <a:spcPts val="0"/>
                        </a:spcBef>
                        <a:spcAft>
                          <a:spcPts val="0"/>
                        </a:spcAft>
                        <a:buNone/>
                      </a:pPr>
                      <a:r>
                        <a:rPr lang="en" sz="1700" b="1" u="none" strike="noStrike" cap="none" dirty="0">
                          <a:solidFill>
                            <a:srgbClr val="231F20"/>
                          </a:solidFill>
                          <a:latin typeface="Arial"/>
                          <a:ea typeface="Arial"/>
                          <a:cs typeface="Arial"/>
                          <a:sym typeface="Arial"/>
                        </a:rPr>
                        <a:t>Skill Demonstrated</a:t>
                      </a:r>
                      <a:endParaRPr sz="17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00000"/>
                        </a:lnSpc>
                        <a:spcBef>
                          <a:spcPts val="0"/>
                        </a:spcBef>
                        <a:spcAft>
                          <a:spcPts val="0"/>
                        </a:spcAft>
                        <a:buNone/>
                      </a:pPr>
                      <a:r>
                        <a:rPr lang="en" sz="1700" b="1" u="none" strike="noStrike" cap="none">
                          <a:solidFill>
                            <a:srgbClr val="231F20"/>
                          </a:solidFill>
                          <a:latin typeface="Arial"/>
                          <a:ea typeface="Arial"/>
                          <a:cs typeface="Arial"/>
                          <a:sym typeface="Arial"/>
                        </a:rPr>
                        <a:t>Question Ques / Verbs for tests</a:t>
                      </a:r>
                      <a:endParaRPr sz="17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2375827">
                <a:tc>
                  <a:txBody>
                    <a:bodyPr/>
                    <a:lstStyle/>
                    <a:p>
                      <a:pPr marL="457200" marR="0" lvl="0" indent="-304800" algn="l" rtl="0">
                        <a:lnSpc>
                          <a:spcPct val="20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use old ideas to create new ones</a:t>
                      </a:r>
                      <a:endParaRPr sz="1600" u="none" strike="noStrike" cap="none" dirty="0">
                        <a:latin typeface="Arial"/>
                        <a:ea typeface="Arial"/>
                        <a:cs typeface="Arial"/>
                        <a:sym typeface="Arial"/>
                      </a:endParaRPr>
                    </a:p>
                    <a:p>
                      <a:pPr marL="457200" marR="0" lvl="0" indent="-304800" algn="l" rtl="0">
                        <a:lnSpc>
                          <a:spcPct val="20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Combine parts to make (new) whole,</a:t>
                      </a:r>
                      <a:endParaRPr sz="1600" u="none" strike="noStrike" cap="none" dirty="0">
                        <a:latin typeface="Arial"/>
                        <a:ea typeface="Arial"/>
                        <a:cs typeface="Arial"/>
                        <a:sym typeface="Arial"/>
                      </a:endParaRPr>
                    </a:p>
                    <a:p>
                      <a:pPr marL="457200" marR="0" lvl="0" indent="-304800" algn="l" rtl="0">
                        <a:lnSpc>
                          <a:spcPct val="20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generalize from given facts</a:t>
                      </a:r>
                      <a:endParaRPr sz="1600" u="none" strike="noStrike" cap="none" dirty="0">
                        <a:latin typeface="Arial"/>
                        <a:ea typeface="Arial"/>
                        <a:cs typeface="Arial"/>
                        <a:sym typeface="Arial"/>
                      </a:endParaRPr>
                    </a:p>
                    <a:p>
                      <a:pPr marL="457200" marR="0" lvl="0" indent="-304800" algn="l" rtl="0">
                        <a:lnSpc>
                          <a:spcPct val="20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relate knowledge from several areas</a:t>
                      </a:r>
                      <a:endParaRPr sz="1600" u="none" strike="noStrike" cap="none" dirty="0">
                        <a:latin typeface="Arial"/>
                        <a:ea typeface="Arial"/>
                        <a:cs typeface="Arial"/>
                        <a:sym typeface="Arial"/>
                      </a:endParaRPr>
                    </a:p>
                    <a:p>
                      <a:pPr marL="457200" marR="0" lvl="0" indent="-304800" algn="l" rtl="0">
                        <a:lnSpc>
                          <a:spcPct val="200000"/>
                        </a:lnSpc>
                        <a:spcBef>
                          <a:spcPts val="0"/>
                        </a:spcBef>
                        <a:spcAft>
                          <a:spcPts val="0"/>
                        </a:spcAft>
                        <a:buClr>
                          <a:srgbClr val="231F20"/>
                        </a:buClr>
                        <a:buSzPts val="1200"/>
                        <a:buFont typeface="Arial"/>
                        <a:buChar char="●"/>
                      </a:pPr>
                      <a:r>
                        <a:rPr lang="en" sz="1600" u="none" strike="noStrike" cap="none" dirty="0">
                          <a:solidFill>
                            <a:srgbClr val="231F20"/>
                          </a:solidFill>
                          <a:latin typeface="Arial"/>
                          <a:ea typeface="Arial"/>
                          <a:cs typeface="Arial"/>
                          <a:sym typeface="Arial"/>
                        </a:rPr>
                        <a:t>predict, draw conclusions</a:t>
                      </a:r>
                      <a:endParaRPr sz="16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200000"/>
                        </a:lnSpc>
                        <a:spcBef>
                          <a:spcPts val="0"/>
                        </a:spcBef>
                        <a:spcAft>
                          <a:spcPts val="0"/>
                        </a:spcAft>
                        <a:buNone/>
                      </a:pPr>
                      <a:r>
                        <a:rPr lang="en" sz="1600" u="none" strike="noStrike" cap="none" dirty="0">
                          <a:solidFill>
                            <a:srgbClr val="231F20"/>
                          </a:solidFill>
                          <a:latin typeface="Arial"/>
                          <a:ea typeface="Arial"/>
                          <a:cs typeface="Arial"/>
                          <a:sym typeface="Arial"/>
                        </a:rPr>
                        <a:t>design, formulate, build, invent, create, compose, generate,  derive, modify, develop, integrate</a:t>
                      </a:r>
                      <a:endParaRPr sz="16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sp>
        <p:nvSpPr>
          <p:cNvPr id="2" name="Slide Number Placeholder 1">
            <a:extLst>
              <a:ext uri="{FF2B5EF4-FFF2-40B4-BE49-F238E27FC236}">
                <a16:creationId xmlns:a16="http://schemas.microsoft.com/office/drawing/2014/main" id="{AAA69FD4-1643-44FD-BBA9-D8D9B4A9D727}"/>
              </a:ext>
            </a:extLst>
          </p:cNvPr>
          <p:cNvSpPr>
            <a:spLocks noGrp="1"/>
          </p:cNvSpPr>
          <p:nvPr>
            <p:ph type="sldNum" sz="quarter" idx="12"/>
          </p:nvPr>
        </p:nvSpPr>
        <p:spPr/>
        <p:txBody>
          <a:bodyPr/>
          <a:lstStyle/>
          <a:p>
            <a:fld id="{71EC9CE2-5AEF-428F-9B76-4FE97200EC74}" type="slidenum">
              <a:rPr lang="en-IN" smtClean="0"/>
              <a:t>62</a:t>
            </a:fld>
            <a:endParaRPr lang="en-IN"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Shape 1043"/>
        <p:cNvGrpSpPr/>
        <p:nvPr/>
      </p:nvGrpSpPr>
      <p:grpSpPr>
        <a:xfrm>
          <a:off x="0" y="0"/>
          <a:ext cx="0" cy="0"/>
          <a:chOff x="0" y="0"/>
          <a:chExt cx="0" cy="0"/>
        </a:xfrm>
      </p:grpSpPr>
      <p:sp>
        <p:nvSpPr>
          <p:cNvPr id="1045" name="Google Shape;1045;p109"/>
          <p:cNvSpPr txBox="1"/>
          <p:nvPr/>
        </p:nvSpPr>
        <p:spPr>
          <a:xfrm>
            <a:off x="904800" y="2427867"/>
            <a:ext cx="10494800" cy="3237200"/>
          </a:xfrm>
          <a:prstGeom prst="rect">
            <a:avLst/>
          </a:prstGeom>
          <a:noFill/>
          <a:ln>
            <a:noFill/>
          </a:ln>
        </p:spPr>
        <p:txBody>
          <a:bodyPr spcFirstLastPara="1" wrap="square" lIns="0" tIns="16933" rIns="0" bIns="0" anchor="t" anchorCtr="0">
            <a:noAutofit/>
          </a:bodyPr>
          <a:lstStyle/>
          <a:p>
            <a:pPr marL="304792" marR="8466"/>
            <a:endParaRPr sz="933" dirty="0">
              <a:latin typeface="Arial"/>
              <a:ea typeface="Arial"/>
              <a:cs typeface="Arial"/>
              <a:sym typeface="Arial"/>
            </a:endParaRPr>
          </a:p>
          <a:p>
            <a:pPr marL="609585" marR="6773" algn="just">
              <a:spcBef>
                <a:spcPts val="1133"/>
              </a:spcBef>
            </a:pPr>
            <a:endParaRPr sz="1467" dirty="0">
              <a:latin typeface="Arial"/>
              <a:ea typeface="Arial"/>
              <a:cs typeface="Arial"/>
              <a:sym typeface="Arial"/>
            </a:endParaRPr>
          </a:p>
        </p:txBody>
      </p:sp>
      <p:sp>
        <p:nvSpPr>
          <p:cNvPr id="1047" name="Google Shape;1047;p109"/>
          <p:cNvSpPr txBox="1"/>
          <p:nvPr/>
        </p:nvSpPr>
        <p:spPr>
          <a:xfrm>
            <a:off x="742800" y="470667"/>
            <a:ext cx="10656800" cy="5260000"/>
          </a:xfrm>
          <a:prstGeom prst="rect">
            <a:avLst/>
          </a:prstGeom>
          <a:noFill/>
          <a:ln>
            <a:noFill/>
          </a:ln>
        </p:spPr>
        <p:txBody>
          <a:bodyPr spcFirstLastPara="1" wrap="square" lIns="121900" tIns="121900" rIns="121900" bIns="121900" anchor="t" anchorCtr="0">
            <a:noAutofit/>
          </a:bodyPr>
          <a:lstStyle/>
          <a:p>
            <a:pPr algn="just">
              <a:lnSpc>
                <a:spcPct val="115000"/>
              </a:lnSpc>
            </a:pPr>
            <a:r>
              <a:rPr lang="en" sz="2000" b="1" dirty="0"/>
              <a:t>Sample Problem / Need statements:</a:t>
            </a:r>
            <a:endParaRPr sz="2000" b="1" dirty="0"/>
          </a:p>
          <a:p>
            <a:pPr marL="609585" marR="8466" indent="-397923" algn="just">
              <a:lnSpc>
                <a:spcPct val="150000"/>
              </a:lnSpc>
              <a:spcBef>
                <a:spcPts val="760"/>
              </a:spcBef>
              <a:buClr>
                <a:schemeClr val="hlink"/>
              </a:buClr>
              <a:buSzPts val="1100"/>
              <a:buAutoNum type="arabicPeriod"/>
            </a:pPr>
            <a:r>
              <a:rPr lang="en" sz="1467" dirty="0"/>
              <a:t>Automatic tethering of milking machine to the udder of a cow. A milk diary wants to automate the milking  process. The milking process involves attaching the milking cups to the teats. Design a system for the  same.</a:t>
            </a:r>
            <a:endParaRPr sz="1467" dirty="0"/>
          </a:p>
          <a:p>
            <a:pPr marL="609585" indent="-397923">
              <a:lnSpc>
                <a:spcPct val="150000"/>
              </a:lnSpc>
              <a:buClr>
                <a:schemeClr val="hlink"/>
              </a:buClr>
              <a:buSzPts val="1100"/>
              <a:buAutoNum type="arabicPeriod"/>
            </a:pPr>
            <a:r>
              <a:rPr lang="en" sz="1467" dirty="0"/>
              <a:t>An electric vehicle uses LIoN batteries. The batteries have to be charged and get discharged during use. The batteries require continuous monitoring during charging and discharging so that they remain healthy  and yield a long life. Design a system to monitor and manage the health of the batteries.</a:t>
            </a:r>
            <a:endParaRPr sz="1467" dirty="0"/>
          </a:p>
          <a:p>
            <a:pPr marL="609585" marR="7620" indent="-397923" algn="just">
              <a:lnSpc>
                <a:spcPct val="150000"/>
              </a:lnSpc>
              <a:buClr>
                <a:schemeClr val="hlink"/>
              </a:buClr>
              <a:buSzPts val="1100"/>
              <a:buAutoNum type="arabicPeriod"/>
            </a:pPr>
            <a:r>
              <a:rPr lang="en" sz="1467" dirty="0"/>
              <a:t>A Biotech industry needs automation for filling its product into 20 ltr bottles. Design a system to meter the  flow into the bottles so that each bottle has 20 ltr of the liquid. There will be more than one filling station  and the system has to monitor all the filling stations as well as keep count of the total production on a  daily basis.</a:t>
            </a:r>
            <a:endParaRPr sz="1467" dirty="0"/>
          </a:p>
          <a:p>
            <a:pPr marL="609585" marR="6773" indent="-397923" algn="just">
              <a:lnSpc>
                <a:spcPct val="150000"/>
              </a:lnSpc>
              <a:buClr>
                <a:schemeClr val="hlink"/>
              </a:buClr>
              <a:buSzPts val="1100"/>
              <a:buAutoNum type="arabicPeriod"/>
            </a:pPr>
            <a:r>
              <a:rPr lang="en" sz="1467" dirty="0"/>
              <a:t>Microwave Doppler radar with a range of 9m are available for motion detection. Design a surround view  monitoring system for a 3 wheeler to detect human obstacles while the vehicle is in motion.</a:t>
            </a:r>
            <a:endParaRPr sz="1467" dirty="0"/>
          </a:p>
          <a:p>
            <a:pPr marL="609585" marR="9313" indent="-397923" algn="just">
              <a:lnSpc>
                <a:spcPct val="150000"/>
              </a:lnSpc>
              <a:buClr>
                <a:schemeClr val="hlink"/>
              </a:buClr>
              <a:buSzPts val="1100"/>
              <a:buAutoNum type="arabicPeriod"/>
            </a:pPr>
            <a:r>
              <a:rPr lang="en" sz="1467" dirty="0"/>
              <a:t>Design a system to assist the driver by using cameras to detect lane markers and pedestrians while the  vehicle is in motion.</a:t>
            </a:r>
            <a:endParaRPr sz="1467" dirty="0"/>
          </a:p>
          <a:p>
            <a:pPr marL="609585" marR="6773" indent="-397923" algn="just">
              <a:lnSpc>
                <a:spcPct val="150000"/>
              </a:lnSpc>
              <a:buClr>
                <a:schemeClr val="hlink"/>
              </a:buClr>
              <a:buSzPts val="1100"/>
              <a:buAutoNum type="arabicPeriod"/>
            </a:pPr>
            <a:r>
              <a:rPr lang="en" sz="1467" dirty="0"/>
              <a:t>Develop a small size USB 2.0 / 3.0 CMOS camera system which can be used for industrial inspection,  medical applications, microscopy, etc. The system should be able to capture the image quickly and be  able to process the captured image and then store it also</a:t>
            </a:r>
            <a:endParaRPr sz="1467" dirty="0"/>
          </a:p>
        </p:txBody>
      </p:sp>
      <p:sp>
        <p:nvSpPr>
          <p:cNvPr id="2" name="Slide Number Placeholder 1">
            <a:extLst>
              <a:ext uri="{FF2B5EF4-FFF2-40B4-BE49-F238E27FC236}">
                <a16:creationId xmlns:a16="http://schemas.microsoft.com/office/drawing/2014/main" id="{DB596A84-C38A-46C5-AC31-6B96ABDA3B55}"/>
              </a:ext>
            </a:extLst>
          </p:cNvPr>
          <p:cNvSpPr>
            <a:spLocks noGrp="1"/>
          </p:cNvSpPr>
          <p:nvPr>
            <p:ph type="sldNum" sz="quarter" idx="12"/>
          </p:nvPr>
        </p:nvSpPr>
        <p:spPr/>
        <p:txBody>
          <a:bodyPr/>
          <a:lstStyle/>
          <a:p>
            <a:fld id="{71EC9CE2-5AEF-428F-9B76-4FE97200EC74}" type="slidenum">
              <a:rPr lang="en-IN" smtClean="0"/>
              <a:t>63</a:t>
            </a:fld>
            <a:endParaRPr lang="en-IN"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Shape 1051"/>
        <p:cNvGrpSpPr/>
        <p:nvPr/>
      </p:nvGrpSpPr>
      <p:grpSpPr>
        <a:xfrm>
          <a:off x="0" y="0"/>
          <a:ext cx="0" cy="0"/>
          <a:chOff x="0" y="0"/>
          <a:chExt cx="0" cy="0"/>
        </a:xfrm>
      </p:grpSpPr>
      <p:sp>
        <p:nvSpPr>
          <p:cNvPr id="1054" name="Google Shape;1054;p110"/>
          <p:cNvSpPr/>
          <p:nvPr/>
        </p:nvSpPr>
        <p:spPr>
          <a:xfrm>
            <a:off x="0" y="6475100"/>
            <a:ext cx="0" cy="107512"/>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1057" name="Google Shape;1057;p110"/>
          <p:cNvSpPr/>
          <p:nvPr/>
        </p:nvSpPr>
        <p:spPr>
          <a:xfrm>
            <a:off x="-3067" y="169535"/>
            <a:ext cx="12197299" cy="782645"/>
          </a:xfrm>
          <a:custGeom>
            <a:avLst/>
            <a:gdLst/>
            <a:ahLst/>
            <a:cxnLst/>
            <a:rect l="l" t="t" r="r" b="b"/>
            <a:pathLst>
              <a:path w="7560309" h="684530" extrusionOk="0">
                <a:moveTo>
                  <a:pt x="7559992" y="0"/>
                </a:moveTo>
                <a:lnTo>
                  <a:pt x="0" y="0"/>
                </a:lnTo>
                <a:lnTo>
                  <a:pt x="0" y="684009"/>
                </a:lnTo>
                <a:lnTo>
                  <a:pt x="7559992" y="684009"/>
                </a:lnTo>
                <a:lnTo>
                  <a:pt x="7559992" y="0"/>
                </a:lnTo>
                <a:close/>
              </a:path>
            </a:pathLst>
          </a:custGeom>
          <a:noFill/>
          <a:ln>
            <a:noFill/>
          </a:ln>
        </p:spPr>
        <p:txBody>
          <a:bodyPr spcFirstLastPara="1" wrap="square" lIns="0" tIns="0" rIns="0" bIns="0" anchor="t" anchorCtr="0">
            <a:noAutofit/>
          </a:bodyPr>
          <a:lstStyle/>
          <a:p>
            <a:endParaRPr sz="2400" dirty="0"/>
          </a:p>
        </p:txBody>
      </p:sp>
      <p:sp>
        <p:nvSpPr>
          <p:cNvPr id="1058" name="Google Shape;1058;p110"/>
          <p:cNvSpPr txBox="1">
            <a:spLocks noGrp="1"/>
          </p:cNvSpPr>
          <p:nvPr>
            <p:ph type="title"/>
          </p:nvPr>
        </p:nvSpPr>
        <p:spPr>
          <a:xfrm>
            <a:off x="683166" y="297833"/>
            <a:ext cx="10670633" cy="595200"/>
          </a:xfrm>
          <a:prstGeom prst="rect">
            <a:avLst/>
          </a:prstGeom>
          <a:noFill/>
          <a:ln>
            <a:noFill/>
          </a:ln>
        </p:spPr>
        <p:txBody>
          <a:bodyPr spcFirstLastPara="1" vert="horz" wrap="square" lIns="0" tIns="16933" rIns="0" bIns="0" rtlCol="0" anchor="ctr" anchorCtr="0">
            <a:noAutofit/>
          </a:bodyPr>
          <a:lstStyle/>
          <a:p>
            <a:pPr marL="16933" algn="ctr">
              <a:lnSpc>
                <a:spcPct val="115000"/>
              </a:lnSpc>
              <a:spcBef>
                <a:spcPts val="0"/>
              </a:spcBef>
            </a:pPr>
            <a:r>
              <a:rPr lang="en" sz="1867" b="1" dirty="0"/>
              <a:t>APPENDIX-C</a:t>
            </a:r>
            <a:endParaRPr sz="1867" b="1" dirty="0"/>
          </a:p>
          <a:p>
            <a:pPr marL="16933" algn="ctr">
              <a:lnSpc>
                <a:spcPct val="110000"/>
              </a:lnSpc>
              <a:spcBef>
                <a:spcPts val="0"/>
              </a:spcBef>
            </a:pPr>
            <a:r>
              <a:rPr lang="en" sz="1867" b="1" dirty="0"/>
              <a:t>Model Question Paper</a:t>
            </a:r>
            <a:r>
              <a:rPr lang="en" sz="1867" dirty="0"/>
              <a:t>s</a:t>
            </a:r>
            <a:endParaRPr sz="1867" dirty="0"/>
          </a:p>
        </p:txBody>
      </p:sp>
      <p:sp>
        <p:nvSpPr>
          <p:cNvPr id="1061" name="Google Shape;1061;p110"/>
          <p:cNvSpPr txBox="1"/>
          <p:nvPr/>
        </p:nvSpPr>
        <p:spPr>
          <a:xfrm>
            <a:off x="683167" y="1455492"/>
            <a:ext cx="4920800" cy="1112000"/>
          </a:xfrm>
          <a:prstGeom prst="rect">
            <a:avLst/>
          </a:prstGeom>
          <a:noFill/>
          <a:ln>
            <a:noFill/>
          </a:ln>
        </p:spPr>
        <p:txBody>
          <a:bodyPr spcFirstLastPara="1" wrap="square" lIns="0" tIns="16933" rIns="0" bIns="0" anchor="t" anchorCtr="0">
            <a:noAutofit/>
          </a:bodyPr>
          <a:lstStyle/>
          <a:p>
            <a:pPr marL="16933"/>
            <a:r>
              <a:rPr lang="en" sz="1467" b="1" dirty="0"/>
              <a:t>MODEL QUESTION PAPER</a:t>
            </a:r>
            <a:endParaRPr sz="1467" b="1" dirty="0"/>
          </a:p>
          <a:p>
            <a:pPr marL="16933" marR="6773">
              <a:spcBef>
                <a:spcPts val="645"/>
              </a:spcBef>
            </a:pPr>
            <a:r>
              <a:rPr lang="en" sz="1467" dirty="0">
                <a:solidFill>
                  <a:srgbClr val="231F20"/>
                </a:solidFill>
                <a:latin typeface="Arial"/>
                <a:ea typeface="Arial"/>
                <a:cs typeface="Arial"/>
                <a:sym typeface="Arial"/>
              </a:rPr>
              <a:t>Course: Programming for Problem solving (ESC 103)  </a:t>
            </a:r>
            <a:endParaRPr sz="1467" dirty="0">
              <a:solidFill>
                <a:srgbClr val="231F20"/>
              </a:solidFill>
              <a:latin typeface="Arial"/>
              <a:ea typeface="Arial"/>
              <a:cs typeface="Arial"/>
              <a:sym typeface="Arial"/>
            </a:endParaRPr>
          </a:p>
          <a:p>
            <a:pPr marL="16933" marR="6773">
              <a:spcBef>
                <a:spcPts val="645"/>
              </a:spcBef>
            </a:pPr>
            <a:r>
              <a:rPr lang="en" sz="1467" dirty="0">
                <a:solidFill>
                  <a:srgbClr val="231F20"/>
                </a:solidFill>
                <a:latin typeface="Arial"/>
                <a:ea typeface="Arial"/>
                <a:cs typeface="Arial"/>
                <a:sym typeface="Arial"/>
              </a:rPr>
              <a:t>Maximum Marks :100; Duration: 03 hours</a:t>
            </a:r>
            <a:endParaRPr sz="1467" dirty="0">
              <a:latin typeface="Arial"/>
              <a:ea typeface="Arial"/>
              <a:cs typeface="Arial"/>
              <a:sym typeface="Arial"/>
            </a:endParaRPr>
          </a:p>
        </p:txBody>
      </p:sp>
      <p:graphicFrame>
        <p:nvGraphicFramePr>
          <p:cNvPr id="1062" name="Google Shape;1062;p110"/>
          <p:cNvGraphicFramePr/>
          <p:nvPr>
            <p:extLst>
              <p:ext uri="{D42A27DB-BD31-4B8C-83A1-F6EECF244321}">
                <p14:modId xmlns:p14="http://schemas.microsoft.com/office/powerpoint/2010/main" val="3739377722"/>
              </p:ext>
            </p:extLst>
          </p:nvPr>
        </p:nvGraphicFramePr>
        <p:xfrm>
          <a:off x="710118" y="2567487"/>
          <a:ext cx="10771735" cy="3538000"/>
        </p:xfrm>
        <a:graphic>
          <a:graphicData uri="http://schemas.openxmlformats.org/drawingml/2006/table">
            <a:tbl>
              <a:tblPr firstRow="1" bandRow="1">
                <a:noFill/>
              </a:tblPr>
              <a:tblGrid>
                <a:gridCol w="939167">
                  <a:extLst>
                    <a:ext uri="{9D8B030D-6E8A-4147-A177-3AD203B41FA5}">
                      <a16:colId xmlns:a16="http://schemas.microsoft.com/office/drawing/2014/main" val="20000"/>
                    </a:ext>
                  </a:extLst>
                </a:gridCol>
                <a:gridCol w="6075900">
                  <a:extLst>
                    <a:ext uri="{9D8B030D-6E8A-4147-A177-3AD203B41FA5}">
                      <a16:colId xmlns:a16="http://schemas.microsoft.com/office/drawing/2014/main" val="20001"/>
                    </a:ext>
                  </a:extLst>
                </a:gridCol>
                <a:gridCol w="939167">
                  <a:extLst>
                    <a:ext uri="{9D8B030D-6E8A-4147-A177-3AD203B41FA5}">
                      <a16:colId xmlns:a16="http://schemas.microsoft.com/office/drawing/2014/main" val="20002"/>
                    </a:ext>
                  </a:extLst>
                </a:gridCol>
                <a:gridCol w="939167">
                  <a:extLst>
                    <a:ext uri="{9D8B030D-6E8A-4147-A177-3AD203B41FA5}">
                      <a16:colId xmlns:a16="http://schemas.microsoft.com/office/drawing/2014/main" val="20003"/>
                    </a:ext>
                  </a:extLst>
                </a:gridCol>
                <a:gridCol w="939167">
                  <a:extLst>
                    <a:ext uri="{9D8B030D-6E8A-4147-A177-3AD203B41FA5}">
                      <a16:colId xmlns:a16="http://schemas.microsoft.com/office/drawing/2014/main" val="20004"/>
                    </a:ext>
                  </a:extLst>
                </a:gridCol>
                <a:gridCol w="939167">
                  <a:extLst>
                    <a:ext uri="{9D8B030D-6E8A-4147-A177-3AD203B41FA5}">
                      <a16:colId xmlns:a16="http://schemas.microsoft.com/office/drawing/2014/main" val="20005"/>
                    </a:ext>
                  </a:extLst>
                </a:gridCol>
              </a:tblGrid>
              <a:tr h="250271">
                <a:tc>
                  <a:txBody>
                    <a:bodyPr/>
                    <a:lstStyle/>
                    <a:p>
                      <a:pPr marL="76200" marR="0" lvl="0" indent="0" algn="ctr" rtl="0">
                        <a:lnSpc>
                          <a:spcPct val="115000"/>
                        </a:lnSpc>
                        <a:spcBef>
                          <a:spcPts val="0"/>
                        </a:spcBef>
                        <a:spcAft>
                          <a:spcPts val="0"/>
                        </a:spcAft>
                        <a:buNone/>
                      </a:pPr>
                      <a:r>
                        <a:rPr lang="en" sz="1500" b="1" u="none" strike="noStrike" cap="none" dirty="0">
                          <a:solidFill>
                            <a:srgbClr val="231F20"/>
                          </a:solidFill>
                          <a:latin typeface="Arial"/>
                          <a:ea typeface="Arial"/>
                          <a:cs typeface="Arial"/>
                          <a:sym typeface="Arial"/>
                        </a:rPr>
                        <a:t>Q.No</a:t>
                      </a:r>
                      <a:endParaRPr sz="15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15000"/>
                        </a:lnSpc>
                        <a:spcBef>
                          <a:spcPts val="0"/>
                        </a:spcBef>
                        <a:spcAft>
                          <a:spcPts val="0"/>
                        </a:spcAft>
                        <a:buNone/>
                      </a:pPr>
                      <a:r>
                        <a:rPr lang="en" sz="1500" b="1" u="none" strike="noStrike" cap="none" dirty="0">
                          <a:solidFill>
                            <a:srgbClr val="231F20"/>
                          </a:solidFill>
                          <a:latin typeface="Arial"/>
                          <a:ea typeface="Arial"/>
                          <a:cs typeface="Arial"/>
                          <a:sym typeface="Arial"/>
                        </a:rPr>
                        <a:t>Questions</a:t>
                      </a:r>
                      <a:endParaRPr sz="15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500" b="1" u="none" strike="noStrike" cap="none">
                          <a:solidFill>
                            <a:srgbClr val="231F20"/>
                          </a:solidFill>
                          <a:latin typeface="Arial"/>
                          <a:ea typeface="Arial"/>
                          <a:cs typeface="Arial"/>
                          <a:sym typeface="Arial"/>
                        </a:rPr>
                        <a:t>Marks</a:t>
                      </a:r>
                      <a:endParaRPr sz="1500" u="none" strike="noStrike" cap="none" dirty="0">
                        <a:latin typeface="Arial"/>
                        <a:ea typeface="Arial"/>
                        <a:cs typeface="Arial"/>
                        <a:sym typeface="Arial"/>
                      </a:endParaRPr>
                    </a:p>
                  </a:txBody>
                  <a:tcPr marL="0" marR="0" marT="15067" marB="0" anchor="ctr">
                    <a:noFill/>
                  </a:tcPr>
                </a:tc>
                <a:tc>
                  <a:txBody>
                    <a:bodyPr/>
                    <a:lstStyle/>
                    <a:p>
                      <a:pPr marL="88900" marR="0" lvl="0" indent="0" algn="ctr" rtl="0">
                        <a:lnSpc>
                          <a:spcPct val="115000"/>
                        </a:lnSpc>
                        <a:spcBef>
                          <a:spcPts val="0"/>
                        </a:spcBef>
                        <a:spcAft>
                          <a:spcPts val="0"/>
                        </a:spcAft>
                        <a:buNone/>
                      </a:pPr>
                      <a:r>
                        <a:rPr lang="en" sz="1500" b="1" u="none" strike="noStrike" cap="none">
                          <a:solidFill>
                            <a:srgbClr val="231F20"/>
                          </a:solidFill>
                          <a:latin typeface="Arial"/>
                          <a:ea typeface="Arial"/>
                          <a:cs typeface="Arial"/>
                          <a:sym typeface="Arial"/>
                        </a:rPr>
                        <a:t>CO</a:t>
                      </a:r>
                      <a:endParaRPr sz="15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500" b="1" u="none" strike="noStrike" cap="none">
                          <a:solidFill>
                            <a:srgbClr val="231F20"/>
                          </a:solidFill>
                          <a:latin typeface="Arial"/>
                          <a:ea typeface="Arial"/>
                          <a:cs typeface="Arial"/>
                          <a:sym typeface="Arial"/>
                        </a:rPr>
                        <a:t>BL</a:t>
                      </a:r>
                      <a:endParaRPr sz="15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500" b="1" u="none" strike="noStrike" cap="none">
                          <a:solidFill>
                            <a:srgbClr val="231F20"/>
                          </a:solidFill>
                          <a:latin typeface="Arial"/>
                          <a:ea typeface="Arial"/>
                          <a:cs typeface="Arial"/>
                          <a:sym typeface="Arial"/>
                        </a:rPr>
                        <a:t>PI</a:t>
                      </a:r>
                      <a:endParaRPr sz="15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306912">
                <a:tc>
                  <a:txBody>
                    <a:bodyPr/>
                    <a:lstStyle/>
                    <a:p>
                      <a:pPr marL="7620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1(a)</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Explain the steps involved in solving a problem using computer.</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1270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08</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762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CO1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L2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642192">
                <a:tc>
                  <a:txBody>
                    <a:bodyPr/>
                    <a:lstStyle/>
                    <a:p>
                      <a:pPr marL="7620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1(b)</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Write an algorithm to find roots of a quadratic equation ax2 + bx +c =</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0 reading the values of a, b and c.</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762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CO2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L3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642192">
                <a:tc>
                  <a:txBody>
                    <a:bodyPr/>
                    <a:lstStyle/>
                    <a:p>
                      <a:pPr marL="7620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2(a)</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Compare if-else-if and switch statement giving examples for their  relevant use.</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08</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762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CO2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L2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3"/>
                  </a:ext>
                </a:extLst>
              </a:tr>
              <a:tr h="977472">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2b</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just"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Write a C program that reads a given integer number and checks  whether it a palindrome. A palindrome is a number that has same value  even when it is reversed. Eg: 12321 is a palindrome.</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762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CO3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L3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4"/>
                  </a:ext>
                </a:extLst>
              </a:tr>
              <a:tr h="642192">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3a</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Compare the working of three looping constructs of C language giving  their syntax.</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08</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762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CO3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L2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5"/>
                  </a:ext>
                </a:extLst>
              </a:tr>
            </a:tbl>
          </a:graphicData>
        </a:graphic>
      </p:graphicFrame>
      <p:sp>
        <p:nvSpPr>
          <p:cNvPr id="1063" name="Google Shape;1063;p110"/>
          <p:cNvSpPr txBox="1"/>
          <p:nvPr/>
        </p:nvSpPr>
        <p:spPr>
          <a:xfrm>
            <a:off x="9884935" y="6469449"/>
            <a:ext cx="757133" cy="114028"/>
          </a:xfrm>
          <a:prstGeom prst="rect">
            <a:avLst/>
          </a:prstGeom>
          <a:noFill/>
          <a:ln>
            <a:noFill/>
          </a:ln>
        </p:spPr>
        <p:txBody>
          <a:bodyPr spcFirstLastPara="1" wrap="square" lIns="0" tIns="16933" rIns="0" bIns="0" anchor="ctr"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F019A33E-4883-4523-A5E0-277433019C0C}"/>
              </a:ext>
            </a:extLst>
          </p:cNvPr>
          <p:cNvSpPr>
            <a:spLocks noGrp="1"/>
          </p:cNvSpPr>
          <p:nvPr>
            <p:ph type="sldNum" sz="quarter" idx="12"/>
          </p:nvPr>
        </p:nvSpPr>
        <p:spPr/>
        <p:txBody>
          <a:bodyPr/>
          <a:lstStyle/>
          <a:p>
            <a:fld id="{71EC9CE2-5AEF-428F-9B76-4FE97200EC74}" type="slidenum">
              <a:rPr lang="en-IN" smtClean="0"/>
              <a:t>64</a:t>
            </a:fld>
            <a:endParaRPr lang="en-IN"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Shape 1068"/>
        <p:cNvGrpSpPr/>
        <p:nvPr/>
      </p:nvGrpSpPr>
      <p:grpSpPr>
        <a:xfrm>
          <a:off x="0" y="0"/>
          <a:ext cx="0" cy="0"/>
          <a:chOff x="0" y="0"/>
          <a:chExt cx="0" cy="0"/>
        </a:xfrm>
      </p:grpSpPr>
      <p:sp>
        <p:nvSpPr>
          <p:cNvPr id="1071" name="Google Shape;1071;p111"/>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1074" name="Google Shape;1074;p111"/>
          <p:cNvGraphicFramePr/>
          <p:nvPr>
            <p:extLst>
              <p:ext uri="{D42A27DB-BD31-4B8C-83A1-F6EECF244321}">
                <p14:modId xmlns:p14="http://schemas.microsoft.com/office/powerpoint/2010/main" val="1281730685"/>
              </p:ext>
            </p:extLst>
          </p:nvPr>
        </p:nvGraphicFramePr>
        <p:xfrm>
          <a:off x="876169" y="802320"/>
          <a:ext cx="10578698" cy="5313709"/>
        </p:xfrm>
        <a:graphic>
          <a:graphicData uri="http://schemas.openxmlformats.org/drawingml/2006/table">
            <a:tbl>
              <a:tblPr firstRow="1" bandRow="1">
                <a:noFill/>
              </a:tblPr>
              <a:tblGrid>
                <a:gridCol w="922333">
                  <a:extLst>
                    <a:ext uri="{9D8B030D-6E8A-4147-A177-3AD203B41FA5}">
                      <a16:colId xmlns:a16="http://schemas.microsoft.com/office/drawing/2014/main" val="20000"/>
                    </a:ext>
                  </a:extLst>
                </a:gridCol>
                <a:gridCol w="5967033">
                  <a:extLst>
                    <a:ext uri="{9D8B030D-6E8A-4147-A177-3AD203B41FA5}">
                      <a16:colId xmlns:a16="http://schemas.microsoft.com/office/drawing/2014/main" val="20001"/>
                    </a:ext>
                  </a:extLst>
                </a:gridCol>
                <a:gridCol w="922333">
                  <a:extLst>
                    <a:ext uri="{9D8B030D-6E8A-4147-A177-3AD203B41FA5}">
                      <a16:colId xmlns:a16="http://schemas.microsoft.com/office/drawing/2014/main" val="20002"/>
                    </a:ext>
                  </a:extLst>
                </a:gridCol>
                <a:gridCol w="922333">
                  <a:extLst>
                    <a:ext uri="{9D8B030D-6E8A-4147-A177-3AD203B41FA5}">
                      <a16:colId xmlns:a16="http://schemas.microsoft.com/office/drawing/2014/main" val="20003"/>
                    </a:ext>
                  </a:extLst>
                </a:gridCol>
                <a:gridCol w="922333">
                  <a:extLst>
                    <a:ext uri="{9D8B030D-6E8A-4147-A177-3AD203B41FA5}">
                      <a16:colId xmlns:a16="http://schemas.microsoft.com/office/drawing/2014/main" val="20004"/>
                    </a:ext>
                  </a:extLst>
                </a:gridCol>
                <a:gridCol w="922333">
                  <a:extLst>
                    <a:ext uri="{9D8B030D-6E8A-4147-A177-3AD203B41FA5}">
                      <a16:colId xmlns:a16="http://schemas.microsoft.com/office/drawing/2014/main" val="20005"/>
                    </a:ext>
                  </a:extLst>
                </a:gridCol>
              </a:tblGrid>
              <a:tr h="228851">
                <a:tc>
                  <a:txBody>
                    <a:bodyPr/>
                    <a:lstStyle/>
                    <a:p>
                      <a:pPr marL="7620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Q.No</a:t>
                      </a:r>
                      <a:endParaRPr sz="13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Questions</a:t>
                      </a:r>
                      <a:endParaRPr sz="13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300" b="1" u="none" strike="noStrike" cap="none">
                          <a:solidFill>
                            <a:srgbClr val="231F20"/>
                          </a:solidFill>
                          <a:latin typeface="Arial"/>
                          <a:ea typeface="Arial"/>
                          <a:cs typeface="Arial"/>
                          <a:sym typeface="Arial"/>
                        </a:rPr>
                        <a:t>Marks</a:t>
                      </a:r>
                      <a:endParaRPr sz="1300" u="none" strike="noStrike" cap="none" dirty="0">
                        <a:latin typeface="Arial"/>
                        <a:ea typeface="Arial"/>
                        <a:cs typeface="Arial"/>
                        <a:sym typeface="Arial"/>
                      </a:endParaRPr>
                    </a:p>
                  </a:txBody>
                  <a:tcPr marL="0" marR="0" marT="15067" marB="0" anchor="ctr">
                    <a:noFill/>
                  </a:tcPr>
                </a:tc>
                <a:tc>
                  <a:txBody>
                    <a:bodyPr/>
                    <a:lstStyle/>
                    <a:p>
                      <a:pPr marL="88900" marR="0" lvl="0" indent="0" algn="ctr" rtl="0">
                        <a:lnSpc>
                          <a:spcPct val="115000"/>
                        </a:lnSpc>
                        <a:spcBef>
                          <a:spcPts val="0"/>
                        </a:spcBef>
                        <a:spcAft>
                          <a:spcPts val="0"/>
                        </a:spcAft>
                        <a:buNone/>
                      </a:pPr>
                      <a:r>
                        <a:rPr lang="en" sz="1300" b="1" u="none" strike="noStrike" cap="none">
                          <a:solidFill>
                            <a:srgbClr val="231F20"/>
                          </a:solidFill>
                          <a:latin typeface="Arial"/>
                          <a:ea typeface="Arial"/>
                          <a:cs typeface="Arial"/>
                          <a:sym typeface="Arial"/>
                        </a:rPr>
                        <a:t>CO</a:t>
                      </a:r>
                      <a:endParaRPr sz="13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300" b="1" u="none" strike="noStrike" cap="none">
                          <a:solidFill>
                            <a:srgbClr val="231F20"/>
                          </a:solidFill>
                          <a:latin typeface="Arial"/>
                          <a:ea typeface="Arial"/>
                          <a:cs typeface="Arial"/>
                          <a:sym typeface="Arial"/>
                        </a:rPr>
                        <a:t>BL</a:t>
                      </a:r>
                      <a:endParaRPr sz="13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300" b="1" u="none" strike="noStrike" cap="none">
                          <a:solidFill>
                            <a:srgbClr val="231F20"/>
                          </a:solidFill>
                          <a:latin typeface="Arial"/>
                          <a:ea typeface="Arial"/>
                          <a:cs typeface="Arial"/>
                          <a:sym typeface="Arial"/>
                        </a:rPr>
                        <a:t>PI</a:t>
                      </a:r>
                      <a:endParaRPr sz="13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4665552">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3b</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77470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What does the following program do?  #include &lt;stdio.h&gt;</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int main()</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a:t>
                      </a:r>
                      <a:endParaRPr sz="1500" u="none" strike="noStrike" cap="none" dirty="0">
                        <a:latin typeface="Arial"/>
                        <a:ea typeface="Arial"/>
                        <a:cs typeface="Arial"/>
                        <a:sym typeface="Arial"/>
                      </a:endParaRPr>
                    </a:p>
                    <a:p>
                      <a:pPr marL="889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char ch;</a:t>
                      </a:r>
                      <a:endParaRPr sz="1500" u="none" strike="noStrike" cap="none" dirty="0">
                        <a:latin typeface="Arial"/>
                        <a:ea typeface="Arial"/>
                        <a:cs typeface="Arial"/>
                        <a:sym typeface="Arial"/>
                      </a:endParaRPr>
                    </a:p>
                    <a:p>
                      <a:pPr marL="889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int vcnt = 0, ccnt=0;</a:t>
                      </a:r>
                      <a:endParaRPr sz="1500" u="none" strike="noStrike" cap="none" dirty="0">
                        <a:latin typeface="Arial"/>
                        <a:ea typeface="Arial"/>
                        <a:cs typeface="Arial"/>
                        <a:sym typeface="Arial"/>
                      </a:endParaRPr>
                    </a:p>
                    <a:p>
                      <a:pPr marL="889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for ( ch = getchar(); ch != ‘\n’; ch=getchar()){</a:t>
                      </a:r>
                      <a:endParaRPr sz="1500" u="none" strike="noStrike" cap="none" dirty="0">
                        <a:latin typeface="Arial"/>
                        <a:ea typeface="Arial"/>
                        <a:cs typeface="Arial"/>
                        <a:sym typeface="Arial"/>
                      </a:endParaRPr>
                    </a:p>
                    <a:p>
                      <a:pPr marL="127000" marR="38100" lvl="0" indent="-3810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if(ch==’a’ || ch==’e’ || ch==’i’ || ch==’o’ || ch==’u’ ||  ch==’A’ || ch==’E’ || ch==’I’ || ch==’O’ || ch==’U’)  vcnt++;</a:t>
                      </a:r>
                      <a:endParaRPr sz="1500" u="none" strike="noStrike" cap="none" dirty="0">
                        <a:latin typeface="Arial"/>
                        <a:ea typeface="Arial"/>
                        <a:cs typeface="Arial"/>
                        <a:sym typeface="Arial"/>
                      </a:endParaRPr>
                    </a:p>
                    <a:p>
                      <a:pPr marL="889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else if((ch &gt;= ‘a’ &amp;&amp; ch &lt;= ‘z’) || (ch &gt;= ‘A’ &amp;&amp; ch &lt;= ‘Z’))</a:t>
                      </a:r>
                      <a:endParaRPr sz="1500" u="none" strike="noStrike" cap="none" dirty="0">
                        <a:latin typeface="Arial"/>
                        <a:ea typeface="Arial"/>
                        <a:cs typeface="Arial"/>
                        <a:sym typeface="Arial"/>
                      </a:endParaRPr>
                    </a:p>
                    <a:p>
                      <a:pPr marL="1270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ccnt++;</a:t>
                      </a:r>
                      <a:endParaRPr sz="1500" u="none" strike="noStrike" cap="none" dirty="0">
                        <a:latin typeface="Arial"/>
                        <a:ea typeface="Arial"/>
                        <a:cs typeface="Arial"/>
                        <a:sym typeface="Arial"/>
                      </a:endParaRPr>
                    </a:p>
                    <a:p>
                      <a:pPr marL="889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a:t>
                      </a:r>
                      <a:endParaRPr sz="1500" u="none" strike="noStrike" cap="none" dirty="0">
                        <a:latin typeface="Arial"/>
                        <a:ea typeface="Arial"/>
                        <a:cs typeface="Arial"/>
                        <a:sym typeface="Arial"/>
                      </a:endParaRPr>
                    </a:p>
                    <a:p>
                      <a:pPr marL="762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printf( “ %d %d\n”, vcnt, ccnt);</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Rewrite the above program using while and switch constructs.</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ctr" rtl="0">
                        <a:lnSpc>
                          <a:spcPct val="150000"/>
                        </a:lnSpc>
                        <a:spcBef>
                          <a:spcPts val="400"/>
                        </a:spcBef>
                        <a:spcAft>
                          <a:spcPts val="0"/>
                        </a:spcAft>
                        <a:buNone/>
                      </a:pPr>
                      <a:r>
                        <a:rPr lang="en" sz="1500" u="none" strike="noStrike" cap="none" dirty="0">
                          <a:solidFill>
                            <a:srgbClr val="231F20"/>
                          </a:solidFill>
                          <a:latin typeface="Arial"/>
                          <a:ea typeface="Arial"/>
                          <a:cs typeface="Arial"/>
                          <a:sym typeface="Arial"/>
                        </a:rPr>
                        <a:t>12</a:t>
                      </a:r>
                      <a:endParaRPr sz="1500" u="none" strike="noStrike" cap="none" dirty="0">
                        <a:latin typeface="Arial"/>
                        <a:ea typeface="Arial"/>
                        <a:cs typeface="Arial"/>
                        <a:sym typeface="Arial"/>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76200" marR="0" lvl="0" indent="0" algn="l" rtl="0">
                        <a:lnSpc>
                          <a:spcPct val="150000"/>
                        </a:lnSpc>
                        <a:spcBef>
                          <a:spcPts val="400"/>
                        </a:spcBef>
                        <a:spcAft>
                          <a:spcPts val="0"/>
                        </a:spcAft>
                        <a:buNone/>
                      </a:pPr>
                      <a:r>
                        <a:rPr lang="en" sz="1500" u="none" strike="noStrike" cap="none" dirty="0">
                          <a:solidFill>
                            <a:srgbClr val="231F20"/>
                          </a:solidFill>
                          <a:latin typeface="Arial"/>
                          <a:ea typeface="Arial"/>
                          <a:cs typeface="Arial"/>
                          <a:sym typeface="Arial"/>
                        </a:rPr>
                        <a:t>CO4</a:t>
                      </a:r>
                      <a:endParaRPr sz="1500" u="none" strike="noStrike" cap="none" dirty="0">
                        <a:latin typeface="Arial"/>
                        <a:ea typeface="Arial"/>
                        <a:cs typeface="Arial"/>
                        <a:sym typeface="Arial"/>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ctr" rtl="0">
                        <a:lnSpc>
                          <a:spcPct val="150000"/>
                        </a:lnSpc>
                        <a:spcBef>
                          <a:spcPts val="400"/>
                        </a:spcBef>
                        <a:spcAft>
                          <a:spcPts val="0"/>
                        </a:spcAft>
                        <a:buNone/>
                      </a:pPr>
                      <a:r>
                        <a:rPr lang="en" sz="1500" u="none" strike="noStrike" cap="none" dirty="0">
                          <a:solidFill>
                            <a:srgbClr val="231F20"/>
                          </a:solidFill>
                          <a:latin typeface="Arial"/>
                          <a:ea typeface="Arial"/>
                          <a:cs typeface="Arial"/>
                          <a:sym typeface="Arial"/>
                        </a:rPr>
                        <a:t>L4</a:t>
                      </a:r>
                      <a:endParaRPr sz="1500" u="none" strike="noStrike" cap="none" dirty="0">
                        <a:latin typeface="Arial"/>
                        <a:ea typeface="Arial"/>
                        <a:cs typeface="Arial"/>
                        <a:sym typeface="Arial"/>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p>
                      <a:pPr marL="0" marR="0" lvl="0" indent="0" algn="ctr" rtl="0">
                        <a:lnSpc>
                          <a:spcPct val="150000"/>
                        </a:lnSpc>
                        <a:spcBef>
                          <a:spcPts val="400"/>
                        </a:spcBef>
                        <a:spcAft>
                          <a:spcPts val="0"/>
                        </a:spcAft>
                        <a:buNone/>
                      </a:pPr>
                      <a:r>
                        <a:rPr lang="en" sz="1500" u="none" strike="noStrike" cap="none" dirty="0">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306912">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4a</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Compare call by value and call by reference with relevant examples.</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8</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762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CO3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L2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bl>
          </a:graphicData>
        </a:graphic>
      </p:graphicFrame>
      <p:sp>
        <p:nvSpPr>
          <p:cNvPr id="1075" name="Google Shape;1075;p111"/>
          <p:cNvSpPr txBox="1"/>
          <p:nvPr/>
        </p:nvSpPr>
        <p:spPr>
          <a:xfrm>
            <a:off x="9884935" y="6469448"/>
            <a:ext cx="757200" cy="114000"/>
          </a:xfrm>
          <a:prstGeom prst="rect">
            <a:avLst/>
          </a:prstGeom>
          <a:noFill/>
          <a:ln>
            <a:noFill/>
          </a:ln>
        </p:spPr>
        <p:txBody>
          <a:bodyPr spcFirstLastPara="1" wrap="square" lIns="0" tIns="16933" rIns="0" bIns="0" anchor="ctr"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30EAD189-4601-4E18-A789-2B72603853B6}"/>
              </a:ext>
            </a:extLst>
          </p:cNvPr>
          <p:cNvSpPr>
            <a:spLocks noGrp="1"/>
          </p:cNvSpPr>
          <p:nvPr>
            <p:ph type="sldNum" sz="quarter" idx="12"/>
          </p:nvPr>
        </p:nvSpPr>
        <p:spPr/>
        <p:txBody>
          <a:bodyPr/>
          <a:lstStyle/>
          <a:p>
            <a:fld id="{71EC9CE2-5AEF-428F-9B76-4FE97200EC74}" type="slidenum">
              <a:rPr lang="en-IN" smtClean="0"/>
              <a:t>65</a:t>
            </a:fld>
            <a:endParaRPr lang="en-IN"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Shape 1079"/>
        <p:cNvGrpSpPr/>
        <p:nvPr/>
      </p:nvGrpSpPr>
      <p:grpSpPr>
        <a:xfrm>
          <a:off x="0" y="0"/>
          <a:ext cx="0" cy="0"/>
          <a:chOff x="0" y="0"/>
          <a:chExt cx="0" cy="0"/>
        </a:xfrm>
      </p:grpSpPr>
      <p:graphicFrame>
        <p:nvGraphicFramePr>
          <p:cNvPr id="1081" name="Google Shape;1081;p112"/>
          <p:cNvGraphicFramePr/>
          <p:nvPr>
            <p:extLst>
              <p:ext uri="{D42A27DB-BD31-4B8C-83A1-F6EECF244321}">
                <p14:modId xmlns:p14="http://schemas.microsoft.com/office/powerpoint/2010/main" val="423732826"/>
              </p:ext>
            </p:extLst>
          </p:nvPr>
        </p:nvGraphicFramePr>
        <p:xfrm>
          <a:off x="762002" y="3123468"/>
          <a:ext cx="10605535" cy="3027458"/>
        </p:xfrm>
        <a:graphic>
          <a:graphicData uri="http://schemas.openxmlformats.org/drawingml/2006/table">
            <a:tbl>
              <a:tblPr firstRow="1" bandRow="1">
                <a:noFill/>
              </a:tblPr>
              <a:tblGrid>
                <a:gridCol w="924667">
                  <a:extLst>
                    <a:ext uri="{9D8B030D-6E8A-4147-A177-3AD203B41FA5}">
                      <a16:colId xmlns:a16="http://schemas.microsoft.com/office/drawing/2014/main" val="20000"/>
                    </a:ext>
                  </a:extLst>
                </a:gridCol>
                <a:gridCol w="5982200">
                  <a:extLst>
                    <a:ext uri="{9D8B030D-6E8A-4147-A177-3AD203B41FA5}">
                      <a16:colId xmlns:a16="http://schemas.microsoft.com/office/drawing/2014/main" val="20001"/>
                    </a:ext>
                  </a:extLst>
                </a:gridCol>
                <a:gridCol w="924667">
                  <a:extLst>
                    <a:ext uri="{9D8B030D-6E8A-4147-A177-3AD203B41FA5}">
                      <a16:colId xmlns:a16="http://schemas.microsoft.com/office/drawing/2014/main" val="20002"/>
                    </a:ext>
                  </a:extLst>
                </a:gridCol>
                <a:gridCol w="924667">
                  <a:extLst>
                    <a:ext uri="{9D8B030D-6E8A-4147-A177-3AD203B41FA5}">
                      <a16:colId xmlns:a16="http://schemas.microsoft.com/office/drawing/2014/main" val="20003"/>
                    </a:ext>
                  </a:extLst>
                </a:gridCol>
                <a:gridCol w="924667">
                  <a:extLst>
                    <a:ext uri="{9D8B030D-6E8A-4147-A177-3AD203B41FA5}">
                      <a16:colId xmlns:a16="http://schemas.microsoft.com/office/drawing/2014/main" val="20004"/>
                    </a:ext>
                  </a:extLst>
                </a:gridCol>
                <a:gridCol w="924667">
                  <a:extLst>
                    <a:ext uri="{9D8B030D-6E8A-4147-A177-3AD203B41FA5}">
                      <a16:colId xmlns:a16="http://schemas.microsoft.com/office/drawing/2014/main" val="20005"/>
                    </a:ext>
                  </a:extLst>
                </a:gridCol>
              </a:tblGrid>
              <a:tr h="1648032">
                <a:tc>
                  <a:txBody>
                    <a:bodyPr/>
                    <a:lstStyle/>
                    <a:p>
                      <a:pPr marL="0" marR="0" lvl="0" indent="0" algn="l" rtl="0">
                        <a:lnSpc>
                          <a:spcPct val="150000"/>
                        </a:lnSpc>
                        <a:spcBef>
                          <a:spcPts val="0"/>
                        </a:spcBef>
                        <a:spcAft>
                          <a:spcPts val="0"/>
                        </a:spcAft>
                        <a:buNone/>
                      </a:pPr>
                      <a:endParaRPr sz="1500" u="none" strike="noStrike" cap="none" dirty="0">
                        <a:latin typeface="Times New Roman"/>
                        <a:ea typeface="Times New Roman"/>
                        <a:cs typeface="Times New Roman"/>
                        <a:sym typeface="Times New Roman"/>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int swap( int *x, int *y)</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a:t>
                      </a:r>
                      <a:endParaRPr sz="1500" u="none" strike="noStrike" cap="none" dirty="0">
                        <a:latin typeface="Arial"/>
                        <a:ea typeface="Arial"/>
                        <a:cs typeface="Arial"/>
                        <a:sym typeface="Arial"/>
                      </a:endParaRPr>
                    </a:p>
                    <a:p>
                      <a:pPr marL="762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int *temp;</a:t>
                      </a:r>
                      <a:endParaRPr sz="1500" u="none" strike="noStrike" cap="none" dirty="0">
                        <a:latin typeface="Arial"/>
                        <a:ea typeface="Arial"/>
                        <a:cs typeface="Arial"/>
                        <a:sym typeface="Arial"/>
                      </a:endParaRPr>
                    </a:p>
                    <a:p>
                      <a:pPr marL="762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temp = x, x=y, y = temp;</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1143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6</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CO5</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L4</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63500" lvl="0" indent="0" algn="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0"/>
                  </a:ext>
                </a:extLst>
              </a:tr>
              <a:tr h="1312752">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5c</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Define a structure to store time with three components hours, mins   and seconds. Write a modular C program to compute the time taken  by       an athlete to complete a marathon reading the start and end time  of his  run.</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1016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10</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CO3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L3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63500" lvl="0" indent="0" algn="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graphicFrame>
        <p:nvGraphicFramePr>
          <p:cNvPr id="1083" name="Google Shape;1083;p112"/>
          <p:cNvGraphicFramePr/>
          <p:nvPr>
            <p:extLst>
              <p:ext uri="{D42A27DB-BD31-4B8C-83A1-F6EECF244321}">
                <p14:modId xmlns:p14="http://schemas.microsoft.com/office/powerpoint/2010/main" val="3164257983"/>
              </p:ext>
            </p:extLst>
          </p:nvPr>
        </p:nvGraphicFramePr>
        <p:xfrm>
          <a:off x="762002" y="764320"/>
          <a:ext cx="10605535" cy="2312337"/>
        </p:xfrm>
        <a:graphic>
          <a:graphicData uri="http://schemas.openxmlformats.org/drawingml/2006/table">
            <a:tbl>
              <a:tblPr firstRow="1" bandRow="1">
                <a:noFill/>
              </a:tblPr>
              <a:tblGrid>
                <a:gridCol w="924667">
                  <a:extLst>
                    <a:ext uri="{9D8B030D-6E8A-4147-A177-3AD203B41FA5}">
                      <a16:colId xmlns:a16="http://schemas.microsoft.com/office/drawing/2014/main" val="20000"/>
                    </a:ext>
                  </a:extLst>
                </a:gridCol>
                <a:gridCol w="5982200">
                  <a:extLst>
                    <a:ext uri="{9D8B030D-6E8A-4147-A177-3AD203B41FA5}">
                      <a16:colId xmlns:a16="http://schemas.microsoft.com/office/drawing/2014/main" val="20001"/>
                    </a:ext>
                  </a:extLst>
                </a:gridCol>
                <a:gridCol w="924667">
                  <a:extLst>
                    <a:ext uri="{9D8B030D-6E8A-4147-A177-3AD203B41FA5}">
                      <a16:colId xmlns:a16="http://schemas.microsoft.com/office/drawing/2014/main" val="20002"/>
                    </a:ext>
                  </a:extLst>
                </a:gridCol>
                <a:gridCol w="924667">
                  <a:extLst>
                    <a:ext uri="{9D8B030D-6E8A-4147-A177-3AD203B41FA5}">
                      <a16:colId xmlns:a16="http://schemas.microsoft.com/office/drawing/2014/main" val="20003"/>
                    </a:ext>
                  </a:extLst>
                </a:gridCol>
                <a:gridCol w="924667">
                  <a:extLst>
                    <a:ext uri="{9D8B030D-6E8A-4147-A177-3AD203B41FA5}">
                      <a16:colId xmlns:a16="http://schemas.microsoft.com/office/drawing/2014/main" val="20004"/>
                    </a:ext>
                  </a:extLst>
                </a:gridCol>
                <a:gridCol w="924667">
                  <a:extLst>
                    <a:ext uri="{9D8B030D-6E8A-4147-A177-3AD203B41FA5}">
                      <a16:colId xmlns:a16="http://schemas.microsoft.com/office/drawing/2014/main" val="20005"/>
                    </a:ext>
                  </a:extLst>
                </a:gridCol>
              </a:tblGrid>
              <a:tr h="977472">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4b</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Write a C function to find the largest and smallest in a given list of</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integers of size n using call by reference:</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void minmax( int list[ ], int n, int *min, int *max);</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762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CO3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L3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0"/>
                  </a:ext>
                </a:extLst>
              </a:tr>
              <a:tr h="642192">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5a</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Explain at least four file handling operations available in C language</a:t>
                      </a:r>
                      <a:endParaRPr sz="1500" u="none" strike="noStrike" cap="none" dirty="0">
                        <a:latin typeface="Arial"/>
                        <a:ea typeface="Arial"/>
                        <a:cs typeface="Arial"/>
                        <a:sym typeface="Arial"/>
                      </a:endParaRPr>
                    </a:p>
                    <a:p>
                      <a:pPr marL="25400" marR="0" lvl="0" indent="0" algn="l" rtl="0">
                        <a:lnSpc>
                          <a:spcPct val="150000"/>
                        </a:lnSpc>
                        <a:spcBef>
                          <a:spcPts val="0"/>
                        </a:spcBef>
                        <a:spcAft>
                          <a:spcPts val="0"/>
                        </a:spcAft>
                        <a:buNone/>
                      </a:pPr>
                      <a:r>
                        <a:rPr lang="en" sz="1500">
                          <a:solidFill>
                            <a:srgbClr val="231F20"/>
                          </a:solidFill>
                          <a:latin typeface="Arial"/>
                          <a:ea typeface="Arial"/>
                          <a:cs typeface="Arial"/>
                          <a:sym typeface="Arial"/>
                        </a:rPr>
                        <a:t> </a:t>
                      </a:r>
                      <a:r>
                        <a:rPr lang="en" sz="1500" u="none" strike="noStrike" cap="none">
                          <a:solidFill>
                            <a:srgbClr val="231F20"/>
                          </a:solidFill>
                          <a:latin typeface="Arial"/>
                          <a:ea typeface="Arial"/>
                          <a:cs typeface="Arial"/>
                          <a:sym typeface="Arial"/>
                        </a:rPr>
                        <a:t>giving their syntax.</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4</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76200" marR="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CO3</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L2</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1.4.1</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642192">
                <a:tc>
                  <a:txBody>
                    <a:bodyPr/>
                    <a:lstStyle/>
                    <a:p>
                      <a:pPr marL="0" marR="0" lvl="0" indent="0" algn="ctr"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5b</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Identify the bug in the following function written to return the swapped      values of two integer variables given:</a:t>
                      </a:r>
                      <a:endParaRPr sz="15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endParaRPr sz="1500" u="none" strike="noStrike" cap="none" dirty="0">
                        <a:latin typeface="Arial"/>
                        <a:ea typeface="Arial"/>
                        <a:cs typeface="Arial"/>
                        <a:sym typeface="Arial"/>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endParaRPr sz="1500" u="none" strike="noStrike" cap="none" dirty="0">
                        <a:latin typeface="Arial"/>
                        <a:ea typeface="Arial"/>
                        <a:cs typeface="Arial"/>
                        <a:sym typeface="Arial"/>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endParaRPr sz="1500" u="none" strike="noStrike" cap="none" dirty="0">
                        <a:latin typeface="Arial"/>
                        <a:ea typeface="Arial"/>
                        <a:cs typeface="Arial"/>
                        <a:sym typeface="Arial"/>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endParaRPr sz="1500" u="none" strike="noStrike" cap="none" dirty="0">
                        <a:latin typeface="Arial"/>
                        <a:ea typeface="Arial"/>
                        <a:cs typeface="Arial"/>
                        <a:sym typeface="Arial"/>
                      </a:endParaRPr>
                    </a:p>
                  </a:txBody>
                  <a:tcPr marL="0" marR="0" marT="0"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bl>
          </a:graphicData>
        </a:graphic>
      </p:graphicFrame>
      <p:graphicFrame>
        <p:nvGraphicFramePr>
          <p:cNvPr id="1084" name="Google Shape;1084;p112"/>
          <p:cNvGraphicFramePr/>
          <p:nvPr>
            <p:extLst>
              <p:ext uri="{D42A27DB-BD31-4B8C-83A1-F6EECF244321}">
                <p14:modId xmlns:p14="http://schemas.microsoft.com/office/powerpoint/2010/main" val="2806758909"/>
              </p:ext>
            </p:extLst>
          </p:nvPr>
        </p:nvGraphicFramePr>
        <p:xfrm>
          <a:off x="723636" y="478223"/>
          <a:ext cx="10643901" cy="228851"/>
        </p:xfrm>
        <a:graphic>
          <a:graphicData uri="http://schemas.openxmlformats.org/drawingml/2006/table">
            <a:tbl>
              <a:tblPr firstRow="1" bandRow="1">
                <a:noFill/>
              </a:tblPr>
              <a:tblGrid>
                <a:gridCol w="925667">
                  <a:extLst>
                    <a:ext uri="{9D8B030D-6E8A-4147-A177-3AD203B41FA5}">
                      <a16:colId xmlns:a16="http://schemas.microsoft.com/office/drawing/2014/main" val="20000"/>
                    </a:ext>
                  </a:extLst>
                </a:gridCol>
                <a:gridCol w="5988633">
                  <a:extLst>
                    <a:ext uri="{9D8B030D-6E8A-4147-A177-3AD203B41FA5}">
                      <a16:colId xmlns:a16="http://schemas.microsoft.com/office/drawing/2014/main" val="20001"/>
                    </a:ext>
                  </a:extLst>
                </a:gridCol>
                <a:gridCol w="925667">
                  <a:extLst>
                    <a:ext uri="{9D8B030D-6E8A-4147-A177-3AD203B41FA5}">
                      <a16:colId xmlns:a16="http://schemas.microsoft.com/office/drawing/2014/main" val="20002"/>
                    </a:ext>
                  </a:extLst>
                </a:gridCol>
                <a:gridCol w="925667">
                  <a:extLst>
                    <a:ext uri="{9D8B030D-6E8A-4147-A177-3AD203B41FA5}">
                      <a16:colId xmlns:a16="http://schemas.microsoft.com/office/drawing/2014/main" val="20003"/>
                    </a:ext>
                  </a:extLst>
                </a:gridCol>
                <a:gridCol w="925667">
                  <a:extLst>
                    <a:ext uri="{9D8B030D-6E8A-4147-A177-3AD203B41FA5}">
                      <a16:colId xmlns:a16="http://schemas.microsoft.com/office/drawing/2014/main" val="20004"/>
                    </a:ext>
                  </a:extLst>
                </a:gridCol>
                <a:gridCol w="952600">
                  <a:extLst>
                    <a:ext uri="{9D8B030D-6E8A-4147-A177-3AD203B41FA5}">
                      <a16:colId xmlns:a16="http://schemas.microsoft.com/office/drawing/2014/main" val="20005"/>
                    </a:ext>
                  </a:extLst>
                </a:gridCol>
              </a:tblGrid>
              <a:tr h="228851">
                <a:tc>
                  <a:txBody>
                    <a:bodyPr/>
                    <a:lstStyle/>
                    <a:p>
                      <a:pPr marL="7620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Q.No</a:t>
                      </a:r>
                      <a:endParaRPr sz="13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Questions</a:t>
                      </a:r>
                      <a:endParaRPr sz="13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Marks</a:t>
                      </a:r>
                      <a:endParaRPr sz="1300" u="none" strike="noStrike" cap="none" dirty="0">
                        <a:latin typeface="Arial"/>
                        <a:ea typeface="Arial"/>
                        <a:cs typeface="Arial"/>
                        <a:sym typeface="Arial"/>
                      </a:endParaRPr>
                    </a:p>
                  </a:txBody>
                  <a:tcPr marL="0" marR="0" marT="15067" marB="0" anchor="ctr">
                    <a:noFill/>
                  </a:tcPr>
                </a:tc>
                <a:tc>
                  <a:txBody>
                    <a:bodyPr/>
                    <a:lstStyle/>
                    <a:p>
                      <a:pPr marL="8890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CO</a:t>
                      </a:r>
                      <a:endParaRPr sz="13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BL</a:t>
                      </a:r>
                      <a:endParaRPr sz="13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15000"/>
                        </a:lnSpc>
                        <a:spcBef>
                          <a:spcPts val="0"/>
                        </a:spcBef>
                        <a:spcAft>
                          <a:spcPts val="0"/>
                        </a:spcAft>
                        <a:buNone/>
                      </a:pPr>
                      <a:r>
                        <a:rPr lang="en" sz="1300" b="1" u="none" strike="noStrike" cap="none" dirty="0">
                          <a:solidFill>
                            <a:srgbClr val="231F20"/>
                          </a:solidFill>
                          <a:latin typeface="Arial"/>
                          <a:ea typeface="Arial"/>
                          <a:cs typeface="Arial"/>
                          <a:sym typeface="Arial"/>
                        </a:rPr>
                        <a:t>PI</a:t>
                      </a:r>
                      <a:endParaRPr sz="13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bl>
          </a:graphicData>
        </a:graphic>
      </p:graphicFrame>
      <p:sp>
        <p:nvSpPr>
          <p:cNvPr id="2" name="Slide Number Placeholder 1">
            <a:extLst>
              <a:ext uri="{FF2B5EF4-FFF2-40B4-BE49-F238E27FC236}">
                <a16:creationId xmlns:a16="http://schemas.microsoft.com/office/drawing/2014/main" id="{05EAFB09-4CA0-4517-BBDC-400323F75B6C}"/>
              </a:ext>
            </a:extLst>
          </p:cNvPr>
          <p:cNvSpPr>
            <a:spLocks noGrp="1"/>
          </p:cNvSpPr>
          <p:nvPr>
            <p:ph type="sldNum" sz="quarter" idx="12"/>
          </p:nvPr>
        </p:nvSpPr>
        <p:spPr/>
        <p:txBody>
          <a:bodyPr/>
          <a:lstStyle/>
          <a:p>
            <a:fld id="{71EC9CE2-5AEF-428F-9B76-4FE97200EC74}" type="slidenum">
              <a:rPr lang="en-IN" smtClean="0"/>
              <a:t>66</a:t>
            </a:fld>
            <a:endParaRPr lang="en-IN"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Shape 1088"/>
        <p:cNvGrpSpPr/>
        <p:nvPr/>
      </p:nvGrpSpPr>
      <p:grpSpPr>
        <a:xfrm>
          <a:off x="0" y="0"/>
          <a:ext cx="0" cy="0"/>
          <a:chOff x="0" y="0"/>
          <a:chExt cx="0" cy="0"/>
        </a:xfrm>
      </p:grpSpPr>
      <p:sp>
        <p:nvSpPr>
          <p:cNvPr id="1090" name="Google Shape;1090;p113"/>
          <p:cNvSpPr txBox="1"/>
          <p:nvPr/>
        </p:nvSpPr>
        <p:spPr>
          <a:xfrm>
            <a:off x="742800" y="670400"/>
            <a:ext cx="10538400" cy="1062000"/>
          </a:xfrm>
          <a:prstGeom prst="rect">
            <a:avLst/>
          </a:prstGeom>
          <a:noFill/>
          <a:ln>
            <a:noFill/>
          </a:ln>
        </p:spPr>
        <p:txBody>
          <a:bodyPr spcFirstLastPara="1" wrap="square" lIns="0" tIns="16933" rIns="0" bIns="0" anchor="t" anchorCtr="0">
            <a:noAutofit/>
          </a:bodyPr>
          <a:lstStyle/>
          <a:p>
            <a:pPr marL="16933" marR="6773">
              <a:lnSpc>
                <a:spcPct val="150000"/>
              </a:lnSpc>
            </a:pPr>
            <a:r>
              <a:rPr lang="en" sz="1600">
                <a:solidFill>
                  <a:srgbClr val="231F20"/>
                </a:solidFill>
                <a:latin typeface="Arial"/>
                <a:ea typeface="Arial"/>
                <a:cs typeface="Arial"/>
                <a:sym typeface="Arial"/>
              </a:rPr>
              <a:t>BL – Bloom’s Taxonomy Levels (1- Remembering, 2- Understanding, 3 – Applying, 4 – Analysing, 5 –  Evaluating,</a:t>
            </a:r>
            <a:endParaRPr sz="1600" dirty="0">
              <a:solidFill>
                <a:srgbClr val="231F20"/>
              </a:solidFill>
              <a:latin typeface="Arial"/>
              <a:ea typeface="Arial"/>
              <a:cs typeface="Arial"/>
              <a:sym typeface="Arial"/>
            </a:endParaRPr>
          </a:p>
          <a:p>
            <a:pPr marL="16933" marR="6773">
              <a:lnSpc>
                <a:spcPct val="150000"/>
              </a:lnSpc>
            </a:pPr>
            <a:r>
              <a:rPr lang="en" sz="1600">
                <a:solidFill>
                  <a:srgbClr val="231F20"/>
                </a:solidFill>
                <a:latin typeface="Arial"/>
                <a:ea typeface="Arial"/>
                <a:cs typeface="Arial"/>
                <a:sym typeface="Arial"/>
              </a:rPr>
              <a:t> 6 - Creating)</a:t>
            </a:r>
            <a:endParaRPr sz="1600" dirty="0"/>
          </a:p>
          <a:p>
            <a:pPr marL="16933" marR="6773">
              <a:lnSpc>
                <a:spcPct val="150000"/>
              </a:lnSpc>
            </a:pPr>
            <a:r>
              <a:rPr lang="en" sz="1600">
                <a:solidFill>
                  <a:srgbClr val="231F20"/>
                </a:solidFill>
                <a:latin typeface="Arial"/>
                <a:ea typeface="Arial"/>
                <a:cs typeface="Arial"/>
                <a:sym typeface="Arial"/>
              </a:rPr>
              <a:t>CO  – Course Outcomes</a:t>
            </a:r>
            <a:endParaRPr sz="1600" dirty="0"/>
          </a:p>
          <a:p>
            <a:pPr marL="16933" marR="6773">
              <a:lnSpc>
                <a:spcPct val="150000"/>
              </a:lnSpc>
            </a:pPr>
            <a:r>
              <a:rPr lang="en" sz="1600">
                <a:solidFill>
                  <a:srgbClr val="231F20"/>
                </a:solidFill>
                <a:latin typeface="Arial"/>
                <a:ea typeface="Arial"/>
                <a:cs typeface="Arial"/>
                <a:sym typeface="Arial"/>
              </a:rPr>
              <a:t>PO – Program Outcomes; PI Code – Performance Indicator Code</a:t>
            </a:r>
            <a:endParaRPr sz="1600" dirty="0">
              <a:latin typeface="Arial"/>
              <a:ea typeface="Arial"/>
              <a:cs typeface="Arial"/>
              <a:sym typeface="Arial"/>
            </a:endParaRPr>
          </a:p>
        </p:txBody>
      </p:sp>
      <p:pic>
        <p:nvPicPr>
          <p:cNvPr id="1092" name="Google Shape;1092;p113"/>
          <p:cNvPicPr preferRelativeResize="0"/>
          <p:nvPr/>
        </p:nvPicPr>
        <p:blipFill>
          <a:blip r:embed="rId3">
            <a:alphaModFix/>
          </a:blip>
          <a:stretch>
            <a:fillRect/>
          </a:stretch>
        </p:blipFill>
        <p:spPr>
          <a:xfrm>
            <a:off x="1979667" y="2300133"/>
            <a:ext cx="8232667" cy="3376667"/>
          </a:xfrm>
          <a:prstGeom prst="rect">
            <a:avLst/>
          </a:prstGeom>
          <a:noFill/>
          <a:ln>
            <a:noFill/>
          </a:ln>
        </p:spPr>
      </p:pic>
      <p:sp>
        <p:nvSpPr>
          <p:cNvPr id="2" name="Slide Number Placeholder 1">
            <a:extLst>
              <a:ext uri="{FF2B5EF4-FFF2-40B4-BE49-F238E27FC236}">
                <a16:creationId xmlns:a16="http://schemas.microsoft.com/office/drawing/2014/main" id="{710774EA-7B87-4DF7-AD02-B5E03BE0D717}"/>
              </a:ext>
            </a:extLst>
          </p:cNvPr>
          <p:cNvSpPr>
            <a:spLocks noGrp="1"/>
          </p:cNvSpPr>
          <p:nvPr>
            <p:ph type="sldNum" sz="quarter" idx="12"/>
          </p:nvPr>
        </p:nvSpPr>
        <p:spPr/>
        <p:txBody>
          <a:bodyPr/>
          <a:lstStyle/>
          <a:p>
            <a:fld id="{71EC9CE2-5AEF-428F-9B76-4FE97200EC74}" type="slidenum">
              <a:rPr lang="en-IN" smtClean="0"/>
              <a:t>67</a:t>
            </a:fld>
            <a:endParaRPr lang="en-IN"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show="0">
  <p:cSld>
    <p:spTree>
      <p:nvGrpSpPr>
        <p:cNvPr id="1" name="Shape 91"/>
        <p:cNvGrpSpPr/>
        <p:nvPr/>
      </p:nvGrpSpPr>
      <p:grpSpPr>
        <a:xfrm>
          <a:off x="0" y="0"/>
          <a:ext cx="0" cy="0"/>
          <a:chOff x="0" y="0"/>
          <a:chExt cx="0" cy="0"/>
        </a:xfrm>
      </p:grpSpPr>
      <p:sp>
        <p:nvSpPr>
          <p:cNvPr id="92" name="Google Shape;92;p19"/>
          <p:cNvSpPr/>
          <p:nvPr/>
        </p:nvSpPr>
        <p:spPr>
          <a:xfrm>
            <a:off x="-6145" y="815"/>
            <a:ext cx="12198145" cy="6857185"/>
          </a:xfrm>
          <a:custGeom>
            <a:avLst/>
            <a:gdLst/>
            <a:ahLst/>
            <a:cxnLst/>
            <a:rect l="l" t="t" r="r" b="b"/>
            <a:pathLst>
              <a:path w="7560309" h="10692130" extrusionOk="0">
                <a:moveTo>
                  <a:pt x="7559992" y="0"/>
                </a:moveTo>
                <a:lnTo>
                  <a:pt x="0" y="0"/>
                </a:lnTo>
                <a:lnTo>
                  <a:pt x="0" y="10692003"/>
                </a:lnTo>
                <a:lnTo>
                  <a:pt x="7559992" y="10692003"/>
                </a:lnTo>
                <a:lnTo>
                  <a:pt x="7559992" y="0"/>
                </a:lnTo>
                <a:close/>
              </a:path>
            </a:pathLst>
          </a:custGeom>
          <a:solidFill>
            <a:schemeClr val="bg1"/>
          </a:solidFill>
          <a:ln>
            <a:noFill/>
          </a:ln>
        </p:spPr>
        <p:txBody>
          <a:bodyPr spcFirstLastPara="1" wrap="square" lIns="0" tIns="0" rIns="0" bIns="0" anchor="t" anchorCtr="0">
            <a:noAutofit/>
          </a:bodyPr>
          <a:lstStyle/>
          <a:p>
            <a:r>
              <a:rPr lang="en-IN" sz="2400" b="1" dirty="0">
                <a:latin typeface="Arial Narrow" panose="020B0606020202030204" pitchFamily="34" charset="0"/>
                <a:hlinkClick r:id="rId3"/>
              </a:rPr>
              <a:t>https://www.aicte-india.org/sites/default/files/ExaminationReforms.pdf</a:t>
            </a:r>
            <a:endParaRPr lang="en-IN" sz="2400" b="1" dirty="0">
              <a:latin typeface="Arial Narrow" panose="020B0606020202030204" pitchFamily="34" charset="0"/>
            </a:endParaRPr>
          </a:p>
          <a:p>
            <a:endParaRPr lang="en-IN" sz="2400" dirty="0"/>
          </a:p>
        </p:txBody>
      </p:sp>
      <p:sp>
        <p:nvSpPr>
          <p:cNvPr id="93" name="Google Shape;93;p19"/>
          <p:cNvSpPr txBox="1">
            <a:spLocks noGrp="1"/>
          </p:cNvSpPr>
          <p:nvPr>
            <p:ph type="title"/>
          </p:nvPr>
        </p:nvSpPr>
        <p:spPr>
          <a:xfrm>
            <a:off x="6550533" y="1560269"/>
            <a:ext cx="4565200" cy="2914800"/>
          </a:xfrm>
          <a:prstGeom prst="rect">
            <a:avLst/>
          </a:prstGeom>
          <a:noFill/>
          <a:ln>
            <a:noFill/>
          </a:ln>
        </p:spPr>
        <p:txBody>
          <a:bodyPr spcFirstLastPara="1" vert="horz" wrap="square" lIns="0" tIns="16933" rIns="0" bIns="0" rtlCol="0" anchor="t" anchorCtr="0">
            <a:noAutofit/>
          </a:bodyPr>
          <a:lstStyle/>
          <a:p>
            <a:pPr marR="11006" algn="r">
              <a:lnSpc>
                <a:spcPct val="100000"/>
              </a:lnSpc>
              <a:spcBef>
                <a:spcPts val="0"/>
              </a:spcBef>
            </a:pPr>
            <a:r>
              <a:rPr lang="en" sz="4533" b="1" dirty="0"/>
              <a:t>Examination</a:t>
            </a:r>
            <a:endParaRPr sz="4533" b="1" dirty="0"/>
          </a:p>
          <a:p>
            <a:pPr marL="1900719" marR="6773" indent="-425863" algn="r">
              <a:lnSpc>
                <a:spcPct val="100000"/>
              </a:lnSpc>
              <a:spcBef>
                <a:spcPts val="0"/>
              </a:spcBef>
            </a:pPr>
            <a:r>
              <a:rPr lang="en" sz="4533" b="1" dirty="0"/>
              <a:t>Reform  Policy</a:t>
            </a:r>
            <a:endParaRPr sz="4533" b="1" dirty="0"/>
          </a:p>
        </p:txBody>
      </p:sp>
      <p:sp>
        <p:nvSpPr>
          <p:cNvPr id="94" name="Google Shape;94;p19"/>
          <p:cNvSpPr txBox="1"/>
          <p:nvPr/>
        </p:nvSpPr>
        <p:spPr>
          <a:xfrm>
            <a:off x="7935412" y="3868527"/>
            <a:ext cx="3179141" cy="260636"/>
          </a:xfrm>
          <a:prstGeom prst="rect">
            <a:avLst/>
          </a:prstGeom>
          <a:noFill/>
          <a:ln>
            <a:noFill/>
          </a:ln>
        </p:spPr>
        <p:txBody>
          <a:bodyPr spcFirstLastPara="1" wrap="square" lIns="0" tIns="16933" rIns="0" bIns="0" anchor="t" anchorCtr="0">
            <a:noAutofit/>
          </a:bodyPr>
          <a:lstStyle/>
          <a:p>
            <a:pPr marL="16933" algn="r"/>
            <a:r>
              <a:rPr lang="en" sz="2400">
                <a:solidFill>
                  <a:srgbClr val="FFFFFF"/>
                </a:solidFill>
                <a:latin typeface="Arial"/>
                <a:ea typeface="Arial"/>
                <a:cs typeface="Arial"/>
                <a:sym typeface="Arial"/>
              </a:rPr>
              <a:t>November 2018</a:t>
            </a:r>
            <a:endParaRPr sz="2400" dirty="0">
              <a:latin typeface="Arial"/>
              <a:ea typeface="Arial"/>
              <a:cs typeface="Arial"/>
              <a:sym typeface="Arial"/>
            </a:endParaRPr>
          </a:p>
        </p:txBody>
      </p:sp>
      <p:sp>
        <p:nvSpPr>
          <p:cNvPr id="95" name="Google Shape;95;p19"/>
          <p:cNvSpPr txBox="1"/>
          <p:nvPr/>
        </p:nvSpPr>
        <p:spPr>
          <a:xfrm>
            <a:off x="1083104" y="5807012"/>
            <a:ext cx="6050920" cy="275297"/>
          </a:xfrm>
          <a:prstGeom prst="rect">
            <a:avLst/>
          </a:prstGeom>
          <a:noFill/>
          <a:ln>
            <a:noFill/>
          </a:ln>
        </p:spPr>
        <p:txBody>
          <a:bodyPr spcFirstLastPara="1" wrap="square" lIns="0" tIns="16933" rIns="0" bIns="0" anchor="t" anchorCtr="0">
            <a:noAutofit/>
          </a:bodyPr>
          <a:lstStyle/>
          <a:p>
            <a:pPr marL="16933">
              <a:lnSpc>
                <a:spcPct val="117999"/>
              </a:lnSpc>
            </a:pPr>
            <a:r>
              <a:rPr lang="en" sz="2000" b="1" dirty="0"/>
              <a:t>ALL INDIA COUNCIL FOR TECHNICAL EDUCATION</a:t>
            </a:r>
            <a:endParaRPr sz="2000" dirty="0"/>
          </a:p>
          <a:p>
            <a:pPr marL="16933">
              <a:lnSpc>
                <a:spcPct val="117499"/>
              </a:lnSpc>
            </a:pPr>
            <a:r>
              <a:rPr lang="en" sz="1400" dirty="0"/>
              <a:t>Nelson Mandela Marg, Vasant Kunj, New Delhi-110070</a:t>
            </a:r>
            <a:endParaRPr sz="1600" dirty="0"/>
          </a:p>
        </p:txBody>
      </p:sp>
      <p:sp>
        <p:nvSpPr>
          <p:cNvPr id="96" name="Google Shape;96;p19"/>
          <p:cNvSpPr/>
          <p:nvPr/>
        </p:nvSpPr>
        <p:spPr>
          <a:xfrm>
            <a:off x="10108667" y="566033"/>
            <a:ext cx="928800" cy="914400"/>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endParaRPr sz="2400" dirty="0"/>
          </a:p>
        </p:txBody>
      </p:sp>
      <p:sp>
        <p:nvSpPr>
          <p:cNvPr id="2" name="Slide Number Placeholder 1">
            <a:extLst>
              <a:ext uri="{FF2B5EF4-FFF2-40B4-BE49-F238E27FC236}">
                <a16:creationId xmlns:a16="http://schemas.microsoft.com/office/drawing/2014/main" id="{C5AD80FB-84BC-4FCD-AC63-84C2069938F1}"/>
              </a:ext>
            </a:extLst>
          </p:cNvPr>
          <p:cNvSpPr>
            <a:spLocks noGrp="1"/>
          </p:cNvSpPr>
          <p:nvPr>
            <p:ph type="sldNum" sz="quarter" idx="12"/>
          </p:nvPr>
        </p:nvSpPr>
        <p:spPr/>
        <p:txBody>
          <a:bodyPr/>
          <a:lstStyle/>
          <a:p>
            <a:fld id="{71EC9CE2-5AEF-428F-9B76-4FE97200EC74}" type="slidenum">
              <a:rPr lang="en-IN" smtClean="0"/>
              <a:t>68</a:t>
            </a:fld>
            <a:endParaRPr lang="en-IN" dirty="0"/>
          </a:p>
        </p:txBody>
      </p:sp>
    </p:spTree>
    <p:extLst>
      <p:ext uri="{BB962C8B-B14F-4D97-AF65-F5344CB8AC3E}">
        <p14:creationId xmlns:p14="http://schemas.microsoft.com/office/powerpoint/2010/main" val="1441475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Shape 188"/>
        <p:cNvGrpSpPr/>
        <p:nvPr/>
      </p:nvGrpSpPr>
      <p:grpSpPr>
        <a:xfrm>
          <a:off x="0" y="0"/>
          <a:ext cx="0" cy="0"/>
          <a:chOff x="0" y="0"/>
          <a:chExt cx="0" cy="0"/>
        </a:xfrm>
      </p:grpSpPr>
      <p:sp>
        <p:nvSpPr>
          <p:cNvPr id="190" name="Google Shape;190;p29"/>
          <p:cNvSpPr txBox="1"/>
          <p:nvPr/>
        </p:nvSpPr>
        <p:spPr>
          <a:xfrm>
            <a:off x="10391667" y="1021284"/>
            <a:ext cx="1073200" cy="186000"/>
          </a:xfrm>
          <a:prstGeom prst="rect">
            <a:avLst/>
          </a:prstGeom>
          <a:noFill/>
          <a:ln>
            <a:noFill/>
          </a:ln>
        </p:spPr>
        <p:txBody>
          <a:bodyPr spcFirstLastPara="1" wrap="square" lIns="0" tIns="16933" rIns="0" bIns="0" anchor="t" anchorCtr="0">
            <a:noAutofit/>
          </a:bodyPr>
          <a:lstStyle/>
          <a:p>
            <a:pPr marL="16933">
              <a:lnSpc>
                <a:spcPct val="150000"/>
              </a:lnSpc>
            </a:pPr>
            <a:r>
              <a:rPr lang="en" sz="1467">
                <a:solidFill>
                  <a:srgbClr val="231F20"/>
                </a:solidFill>
                <a:latin typeface="Arial"/>
                <a:ea typeface="Arial"/>
                <a:cs typeface="Arial"/>
                <a:sym typeface="Arial"/>
              </a:rPr>
              <a:t>Page No.</a:t>
            </a:r>
            <a:endParaRPr sz="1467" dirty="0">
              <a:latin typeface="Arial"/>
              <a:ea typeface="Arial"/>
              <a:cs typeface="Arial"/>
              <a:sym typeface="Arial"/>
            </a:endParaRPr>
          </a:p>
        </p:txBody>
      </p:sp>
      <p:sp>
        <p:nvSpPr>
          <p:cNvPr id="191" name="Google Shape;191;p29"/>
          <p:cNvSpPr txBox="1"/>
          <p:nvPr/>
        </p:nvSpPr>
        <p:spPr>
          <a:xfrm>
            <a:off x="1080200" y="1785767"/>
            <a:ext cx="10375600" cy="1444800"/>
          </a:xfrm>
          <a:prstGeom prst="rect">
            <a:avLst/>
          </a:prstGeom>
          <a:noFill/>
          <a:ln>
            <a:noFill/>
          </a:ln>
        </p:spPr>
        <p:txBody>
          <a:bodyPr spcFirstLastPara="1" wrap="square" lIns="0" tIns="16933" rIns="0" bIns="0" anchor="t" anchorCtr="0">
            <a:noAutofit/>
          </a:bodyPr>
          <a:lstStyle/>
          <a:p>
            <a:pPr>
              <a:lnSpc>
                <a:spcPct val="150000"/>
              </a:lnSpc>
            </a:pPr>
            <a:r>
              <a:rPr lang="en" sz="1600" dirty="0">
                <a:solidFill>
                  <a:srgbClr val="231F20"/>
                </a:solidFill>
              </a:rPr>
              <a:t>2    </a:t>
            </a:r>
            <a:r>
              <a:rPr lang="en" sz="1600" dirty="0">
                <a:solidFill>
                  <a:srgbClr val="231F20"/>
                </a:solidFill>
                <a:latin typeface="Arial"/>
                <a:ea typeface="Arial"/>
                <a:cs typeface="Arial"/>
                <a:sym typeface="Arial"/>
              </a:rPr>
              <a:t>Assessment Strategy for Outcome Based Education (OBE)                                                                  17</a:t>
            </a:r>
            <a:endParaRPr sz="1600" dirty="0">
              <a:latin typeface="Arial"/>
              <a:ea typeface="Arial"/>
              <a:cs typeface="Arial"/>
              <a:sym typeface="Arial"/>
            </a:endParaRPr>
          </a:p>
          <a:p>
            <a:pPr>
              <a:lnSpc>
                <a:spcPct val="150000"/>
              </a:lnSpc>
            </a:pPr>
            <a:r>
              <a:rPr lang="en" sz="1600" dirty="0">
                <a:solidFill>
                  <a:srgbClr val="231F20"/>
                </a:solidFill>
              </a:rPr>
              <a:t>       2.1  </a:t>
            </a:r>
            <a:r>
              <a:rPr lang="en" sz="1600" dirty="0">
                <a:solidFill>
                  <a:srgbClr val="231F20"/>
                </a:solidFill>
                <a:latin typeface="Arial"/>
                <a:ea typeface="Arial"/>
                <a:cs typeface="Arial"/>
                <a:sym typeface="Arial"/>
              </a:rPr>
              <a:t>Mapping Program Outcomes (POs)to Assessment (Examinations)                                                 17</a:t>
            </a:r>
            <a:endParaRPr sz="1600" dirty="0">
              <a:latin typeface="Arial"/>
              <a:ea typeface="Arial"/>
              <a:cs typeface="Arial"/>
              <a:sym typeface="Arial"/>
            </a:endParaRPr>
          </a:p>
          <a:p>
            <a:pPr>
              <a:lnSpc>
                <a:spcPct val="150000"/>
              </a:lnSpc>
            </a:pPr>
            <a:r>
              <a:rPr lang="en" sz="1600" dirty="0">
                <a:solidFill>
                  <a:srgbClr val="231F20"/>
                </a:solidFill>
              </a:rPr>
              <a:t>       2.2  </a:t>
            </a:r>
            <a:r>
              <a:rPr lang="en" sz="1600" dirty="0">
                <a:solidFill>
                  <a:srgbClr val="231F20"/>
                </a:solidFill>
                <a:latin typeface="Arial"/>
                <a:ea typeface="Arial"/>
                <a:cs typeface="Arial"/>
                <a:sym typeface="Arial"/>
              </a:rPr>
              <a:t>Two-step Process for Bringing Clarity to POs                                                                                   19</a:t>
            </a:r>
            <a:endParaRPr sz="1600" dirty="0">
              <a:latin typeface="Arial"/>
              <a:ea typeface="Arial"/>
              <a:cs typeface="Arial"/>
              <a:sym typeface="Arial"/>
            </a:endParaRPr>
          </a:p>
          <a:p>
            <a:pPr>
              <a:lnSpc>
                <a:spcPct val="150000"/>
              </a:lnSpc>
            </a:pPr>
            <a:r>
              <a:rPr lang="en" sz="1600" dirty="0">
                <a:solidFill>
                  <a:srgbClr val="231F20"/>
                </a:solidFill>
              </a:rPr>
              <a:t>       2.3  </a:t>
            </a:r>
            <a:r>
              <a:rPr lang="en" sz="1600" dirty="0">
                <a:solidFill>
                  <a:srgbClr val="231F20"/>
                </a:solidFill>
                <a:latin typeface="Arial"/>
                <a:ea typeface="Arial"/>
                <a:cs typeface="Arial"/>
                <a:sym typeface="Arial"/>
              </a:rPr>
              <a:t>Program Outcomes -Competencies – Performance Indicators (PIs)                                                </a:t>
            </a:r>
            <a:r>
              <a:rPr lang="en" sz="1600" dirty="0">
                <a:solidFill>
                  <a:srgbClr val="231F20"/>
                </a:solidFill>
              </a:rPr>
              <a:t>23</a:t>
            </a:r>
            <a:endParaRPr sz="1600" dirty="0">
              <a:latin typeface="Arial"/>
              <a:ea typeface="Arial"/>
              <a:cs typeface="Arial"/>
              <a:sym typeface="Arial"/>
            </a:endParaRPr>
          </a:p>
        </p:txBody>
      </p:sp>
      <p:sp>
        <p:nvSpPr>
          <p:cNvPr id="192" name="Google Shape;192;p29"/>
          <p:cNvSpPr txBox="1"/>
          <p:nvPr/>
        </p:nvSpPr>
        <p:spPr>
          <a:xfrm>
            <a:off x="1043367" y="1329433"/>
            <a:ext cx="10412400" cy="365200"/>
          </a:xfrm>
          <a:prstGeom prst="rect">
            <a:avLst/>
          </a:prstGeom>
          <a:noFill/>
          <a:ln>
            <a:noFill/>
          </a:ln>
        </p:spPr>
        <p:txBody>
          <a:bodyPr spcFirstLastPara="1" wrap="square" lIns="0" tIns="16933" rIns="0" bIns="0" anchor="t" anchorCtr="0">
            <a:noAutofit/>
          </a:bodyPr>
          <a:lstStyle/>
          <a:p>
            <a:pPr marL="16933">
              <a:lnSpc>
                <a:spcPct val="150000"/>
              </a:lnSpc>
            </a:pPr>
            <a:r>
              <a:rPr lang="en" sz="1600" dirty="0">
                <a:solidFill>
                  <a:srgbClr val="231F20"/>
                </a:solidFill>
                <a:latin typeface="Arial"/>
                <a:ea typeface="Arial"/>
                <a:cs typeface="Arial"/>
                <a:sym typeface="Arial"/>
              </a:rPr>
              <a:t>1</a:t>
            </a:r>
            <a:r>
              <a:rPr lang="en" sz="1600" dirty="0">
                <a:solidFill>
                  <a:srgbClr val="231F20"/>
                </a:solidFill>
              </a:rPr>
              <a:t>    </a:t>
            </a:r>
            <a:r>
              <a:rPr lang="en" sz="1600" dirty="0">
                <a:solidFill>
                  <a:srgbClr val="231F20"/>
                </a:solidFill>
                <a:latin typeface="Arial"/>
                <a:ea typeface="Arial"/>
                <a:cs typeface="Arial"/>
                <a:sym typeface="Arial"/>
              </a:rPr>
              <a:t>Introduction                                                                                                                                            13</a:t>
            </a:r>
            <a:endParaRPr sz="1600" dirty="0">
              <a:solidFill>
                <a:srgbClr val="231F20"/>
              </a:solidFill>
              <a:latin typeface="Arial"/>
              <a:ea typeface="Arial"/>
              <a:cs typeface="Arial"/>
              <a:sym typeface="Arial"/>
            </a:endParaRPr>
          </a:p>
        </p:txBody>
      </p:sp>
      <p:sp>
        <p:nvSpPr>
          <p:cNvPr id="193" name="Google Shape;193;p29"/>
          <p:cNvSpPr txBox="1"/>
          <p:nvPr/>
        </p:nvSpPr>
        <p:spPr>
          <a:xfrm>
            <a:off x="1089467" y="3371100"/>
            <a:ext cx="10375600" cy="1451200"/>
          </a:xfrm>
          <a:prstGeom prst="rect">
            <a:avLst/>
          </a:prstGeom>
          <a:noFill/>
          <a:ln>
            <a:noFill/>
          </a:ln>
        </p:spPr>
        <p:txBody>
          <a:bodyPr spcFirstLastPara="1" wrap="square" lIns="0" tIns="16933" rIns="0" bIns="0" anchor="t" anchorCtr="0">
            <a:noAutofit/>
          </a:bodyPr>
          <a:lstStyle/>
          <a:p>
            <a:pPr marR="21166">
              <a:lnSpc>
                <a:spcPct val="150000"/>
              </a:lnSpc>
            </a:pPr>
            <a:r>
              <a:rPr lang="en" sz="1600" dirty="0">
                <a:solidFill>
                  <a:srgbClr val="231F20"/>
                </a:solidFill>
              </a:rPr>
              <a:t>3    </a:t>
            </a:r>
            <a:r>
              <a:rPr lang="en" sz="1600" dirty="0">
                <a:solidFill>
                  <a:srgbClr val="231F20"/>
                </a:solidFill>
                <a:latin typeface="Arial"/>
                <a:ea typeface="Arial"/>
                <a:cs typeface="Arial"/>
                <a:sym typeface="Arial"/>
              </a:rPr>
              <a:t>Improving Structure and  Quality of Assessments                                                                                   39</a:t>
            </a:r>
            <a:endParaRPr sz="1600" dirty="0">
              <a:latin typeface="Arial"/>
              <a:ea typeface="Arial"/>
              <a:cs typeface="Arial"/>
              <a:sym typeface="Arial"/>
            </a:endParaRPr>
          </a:p>
          <a:p>
            <a:pPr marR="6773">
              <a:lnSpc>
                <a:spcPct val="150000"/>
              </a:lnSpc>
            </a:pPr>
            <a:r>
              <a:rPr lang="en" sz="1600" dirty="0">
                <a:solidFill>
                  <a:srgbClr val="231F20"/>
                </a:solidFill>
              </a:rPr>
              <a:t>        3.1  </a:t>
            </a:r>
            <a:r>
              <a:rPr lang="en" sz="1600" dirty="0">
                <a:solidFill>
                  <a:srgbClr val="231F20"/>
                </a:solidFill>
                <a:latin typeface="Arial"/>
                <a:ea typeface="Arial"/>
                <a:cs typeface="Arial"/>
                <a:sym typeface="Arial"/>
              </a:rPr>
              <a:t>Bloom’s Taxonomy  for Assessment Design                                                                                    40                                                     </a:t>
            </a:r>
            <a:endParaRPr sz="1600" dirty="0">
              <a:latin typeface="Arial"/>
              <a:ea typeface="Arial"/>
              <a:cs typeface="Arial"/>
              <a:sym typeface="Arial"/>
            </a:endParaRPr>
          </a:p>
          <a:p>
            <a:pPr>
              <a:lnSpc>
                <a:spcPct val="150000"/>
              </a:lnSpc>
            </a:pPr>
            <a:r>
              <a:rPr lang="en" sz="1600" dirty="0">
                <a:solidFill>
                  <a:srgbClr val="231F20"/>
                </a:solidFill>
              </a:rPr>
              <a:t>        3.2  </a:t>
            </a:r>
            <a:r>
              <a:rPr lang="en" sz="1600" dirty="0">
                <a:solidFill>
                  <a:srgbClr val="231F20"/>
                </a:solidFill>
                <a:latin typeface="Arial"/>
                <a:ea typeface="Arial"/>
                <a:cs typeface="Arial"/>
                <a:sym typeface="Arial"/>
              </a:rPr>
              <a:t>Action Verbs for Assessment                                                                                                           43</a:t>
            </a:r>
            <a:endParaRPr sz="1600" dirty="0">
              <a:latin typeface="Arial"/>
              <a:ea typeface="Arial"/>
              <a:cs typeface="Arial"/>
              <a:sym typeface="Arial"/>
            </a:endParaRPr>
          </a:p>
          <a:p>
            <a:pPr>
              <a:lnSpc>
                <a:spcPct val="150000"/>
              </a:lnSpc>
            </a:pPr>
            <a:r>
              <a:rPr lang="en" sz="1600" dirty="0">
                <a:solidFill>
                  <a:srgbClr val="231F20"/>
                </a:solidFill>
              </a:rPr>
              <a:t>        3.3  </a:t>
            </a:r>
            <a:r>
              <a:rPr lang="en" sz="1600" dirty="0">
                <a:solidFill>
                  <a:srgbClr val="231F20"/>
                </a:solidFill>
                <a:latin typeface="Arial"/>
                <a:ea typeface="Arial"/>
                <a:cs typeface="Arial"/>
                <a:sym typeface="Arial"/>
              </a:rPr>
              <a:t>Assessment Planning                                                                                                                       </a:t>
            </a:r>
            <a:r>
              <a:rPr lang="en" sz="1600" dirty="0">
                <a:solidFill>
                  <a:srgbClr val="231F20"/>
                </a:solidFill>
              </a:rPr>
              <a:t>46</a:t>
            </a:r>
            <a:endParaRPr sz="1600" dirty="0">
              <a:latin typeface="Arial"/>
              <a:ea typeface="Arial"/>
              <a:cs typeface="Arial"/>
              <a:sym typeface="Arial"/>
            </a:endParaRPr>
          </a:p>
        </p:txBody>
      </p:sp>
      <p:sp>
        <p:nvSpPr>
          <p:cNvPr id="194" name="Google Shape;194;p29"/>
          <p:cNvSpPr txBox="1"/>
          <p:nvPr/>
        </p:nvSpPr>
        <p:spPr>
          <a:xfrm>
            <a:off x="1080200" y="4923100"/>
            <a:ext cx="10549600" cy="1470800"/>
          </a:xfrm>
          <a:prstGeom prst="rect">
            <a:avLst/>
          </a:prstGeom>
          <a:noFill/>
          <a:ln>
            <a:noFill/>
          </a:ln>
        </p:spPr>
        <p:txBody>
          <a:bodyPr spcFirstLastPara="1" wrap="square" lIns="0" tIns="16933" rIns="0" bIns="0" anchor="t" anchorCtr="0">
            <a:noAutofit/>
          </a:bodyPr>
          <a:lstStyle/>
          <a:p>
            <a:pPr marL="321725" indent="-304792">
              <a:lnSpc>
                <a:spcPct val="150000"/>
              </a:lnSpc>
              <a:buClr>
                <a:srgbClr val="231F20"/>
              </a:buClr>
              <a:buSzPts val="1200"/>
              <a:buFont typeface="Arial"/>
              <a:buAutoNum type="arabicPlain" startAt="4"/>
            </a:pPr>
            <a:r>
              <a:rPr lang="en" sz="1600" dirty="0">
                <a:solidFill>
                  <a:srgbClr val="231F20"/>
                </a:solidFill>
                <a:latin typeface="Arial"/>
                <a:ea typeface="Arial"/>
                <a:cs typeface="Arial"/>
                <a:sym typeface="Arial"/>
              </a:rPr>
              <a:t>Assessing Higher-order Abilities &amp; Professional Skills                                                                             49                         </a:t>
            </a:r>
            <a:endParaRPr sz="1600" dirty="0">
              <a:latin typeface="Arial"/>
              <a:ea typeface="Arial"/>
              <a:cs typeface="Arial"/>
              <a:sym typeface="Arial"/>
            </a:endParaRPr>
          </a:p>
          <a:p>
            <a:pPr>
              <a:lnSpc>
                <a:spcPct val="150000"/>
              </a:lnSpc>
            </a:pPr>
            <a:r>
              <a:rPr lang="en" sz="1600" dirty="0">
                <a:solidFill>
                  <a:srgbClr val="231F20"/>
                </a:solidFill>
              </a:rPr>
              <a:t>       4.1  </a:t>
            </a:r>
            <a:r>
              <a:rPr lang="en" sz="1600" dirty="0">
                <a:solidFill>
                  <a:srgbClr val="231F20"/>
                </a:solidFill>
                <a:latin typeface="Arial"/>
                <a:ea typeface="Arial"/>
                <a:cs typeface="Arial"/>
                <a:sym typeface="Arial"/>
              </a:rPr>
              <a:t>Innovative Educational Experiences to Teach and Assess                                                                49         </a:t>
            </a:r>
            <a:endParaRPr sz="1600" dirty="0">
              <a:latin typeface="Arial"/>
              <a:ea typeface="Arial"/>
              <a:cs typeface="Arial"/>
              <a:sym typeface="Arial"/>
            </a:endParaRPr>
          </a:p>
          <a:p>
            <a:pPr>
              <a:lnSpc>
                <a:spcPct val="150000"/>
              </a:lnSpc>
            </a:pPr>
            <a:r>
              <a:rPr lang="en" sz="1600" dirty="0">
                <a:solidFill>
                  <a:srgbClr val="231F20"/>
                </a:solidFill>
              </a:rPr>
              <a:t>       4.2  </a:t>
            </a:r>
            <a:r>
              <a:rPr lang="en" sz="1600" dirty="0">
                <a:solidFill>
                  <a:srgbClr val="231F20"/>
                </a:solidFill>
                <a:latin typeface="Arial"/>
                <a:ea typeface="Arial"/>
                <a:cs typeface="Arial"/>
                <a:sym typeface="Arial"/>
              </a:rPr>
              <a:t>Using Scoring Rubrics as Assessment Tool                                                                                       51</a:t>
            </a:r>
            <a:endParaRPr sz="1600" dirty="0">
              <a:latin typeface="Arial"/>
              <a:ea typeface="Arial"/>
              <a:cs typeface="Arial"/>
              <a:sym typeface="Arial"/>
            </a:endParaRPr>
          </a:p>
          <a:p>
            <a:pPr>
              <a:lnSpc>
                <a:spcPct val="150000"/>
              </a:lnSpc>
            </a:pPr>
            <a:r>
              <a:rPr lang="en" sz="1600" dirty="0">
                <a:solidFill>
                  <a:srgbClr val="231F20"/>
                </a:solidFill>
              </a:rPr>
              <a:t>       4.3  </a:t>
            </a:r>
            <a:r>
              <a:rPr lang="en" sz="1600" dirty="0">
                <a:solidFill>
                  <a:srgbClr val="231F20"/>
                </a:solidFill>
                <a:latin typeface="Arial"/>
                <a:ea typeface="Arial"/>
                <a:cs typeface="Arial"/>
                <a:sym typeface="Arial"/>
              </a:rPr>
              <a:t>Open-Book Examinations                                                                                                                  </a:t>
            </a:r>
            <a:r>
              <a:rPr lang="en" sz="1600" dirty="0">
                <a:solidFill>
                  <a:srgbClr val="231F20"/>
                </a:solidFill>
              </a:rPr>
              <a:t> </a:t>
            </a:r>
            <a:r>
              <a:rPr lang="en" sz="1600" dirty="0">
                <a:solidFill>
                  <a:srgbClr val="231F20"/>
                </a:solidFill>
                <a:latin typeface="Arial"/>
                <a:ea typeface="Arial"/>
                <a:cs typeface="Arial"/>
                <a:sym typeface="Arial"/>
              </a:rPr>
              <a:t>52</a:t>
            </a:r>
            <a:endParaRPr sz="1600" dirty="0">
              <a:latin typeface="Arial"/>
              <a:ea typeface="Arial"/>
              <a:cs typeface="Arial"/>
              <a:sym typeface="Arial"/>
            </a:endParaRPr>
          </a:p>
        </p:txBody>
      </p:sp>
      <p:sp>
        <p:nvSpPr>
          <p:cNvPr id="195" name="Google Shape;195;p29"/>
          <p:cNvSpPr txBox="1"/>
          <p:nvPr/>
        </p:nvSpPr>
        <p:spPr>
          <a:xfrm>
            <a:off x="10754129" y="6153419"/>
            <a:ext cx="348400" cy="186000"/>
          </a:xfrm>
          <a:prstGeom prst="rect">
            <a:avLst/>
          </a:prstGeom>
          <a:noFill/>
          <a:ln>
            <a:noFill/>
          </a:ln>
        </p:spPr>
        <p:txBody>
          <a:bodyPr spcFirstLastPara="1" wrap="square" lIns="0" tIns="16933" rIns="0" bIns="0" anchor="t" anchorCtr="0">
            <a:noAutofit/>
          </a:bodyPr>
          <a:lstStyle/>
          <a:p>
            <a:pPr marL="16933">
              <a:lnSpc>
                <a:spcPct val="150000"/>
              </a:lnSpc>
            </a:pPr>
            <a:endParaRPr sz="1600" dirty="0">
              <a:latin typeface="Arial"/>
              <a:ea typeface="Arial"/>
              <a:cs typeface="Arial"/>
              <a:sym typeface="Arial"/>
            </a:endParaRPr>
          </a:p>
        </p:txBody>
      </p:sp>
      <p:sp>
        <p:nvSpPr>
          <p:cNvPr id="196" name="Google Shape;196;p29"/>
          <p:cNvSpPr/>
          <p:nvPr/>
        </p:nvSpPr>
        <p:spPr>
          <a:xfrm>
            <a:off x="107092" y="518581"/>
            <a:ext cx="11343230" cy="436719"/>
          </a:xfrm>
          <a:custGeom>
            <a:avLst/>
            <a:gdLst/>
            <a:ahLst/>
            <a:cxnLst/>
            <a:rect l="l" t="t" r="r" b="b"/>
            <a:pathLst>
              <a:path w="7560309" h="684530" extrusionOk="0">
                <a:moveTo>
                  <a:pt x="7559992" y="0"/>
                </a:moveTo>
                <a:lnTo>
                  <a:pt x="0" y="0"/>
                </a:lnTo>
                <a:lnTo>
                  <a:pt x="0" y="684009"/>
                </a:lnTo>
                <a:lnTo>
                  <a:pt x="7559992" y="684009"/>
                </a:lnTo>
                <a:lnTo>
                  <a:pt x="7559992" y="0"/>
                </a:lnTo>
                <a:close/>
              </a:path>
            </a:pathLst>
          </a:custGeom>
          <a:solidFill>
            <a:schemeClr val="bg1"/>
          </a:solidFill>
          <a:ln>
            <a:noFill/>
          </a:ln>
        </p:spPr>
        <p:txBody>
          <a:bodyPr spcFirstLastPara="1" wrap="square" lIns="0" tIns="0" rIns="0" bIns="0" anchor="t" anchorCtr="0">
            <a:noAutofit/>
          </a:bodyPr>
          <a:lstStyle/>
          <a:p>
            <a:endParaRPr sz="1200" dirty="0"/>
          </a:p>
        </p:txBody>
      </p:sp>
      <p:sp>
        <p:nvSpPr>
          <p:cNvPr id="197" name="Google Shape;197;p29"/>
          <p:cNvSpPr txBox="1">
            <a:spLocks noGrp="1"/>
          </p:cNvSpPr>
          <p:nvPr>
            <p:ph type="title"/>
          </p:nvPr>
        </p:nvSpPr>
        <p:spPr>
          <a:xfrm>
            <a:off x="1080613" y="585000"/>
            <a:ext cx="6730800" cy="250800"/>
          </a:xfrm>
          <a:prstGeom prst="rect">
            <a:avLst/>
          </a:prstGeom>
          <a:noFill/>
          <a:ln>
            <a:noFill/>
          </a:ln>
        </p:spPr>
        <p:txBody>
          <a:bodyPr spcFirstLastPara="1" vert="horz" wrap="square" lIns="0" tIns="16933" rIns="0" bIns="0" rtlCol="0" anchor="t" anchorCtr="0">
            <a:noAutofit/>
          </a:bodyPr>
          <a:lstStyle/>
          <a:p>
            <a:pPr marL="16933">
              <a:lnSpc>
                <a:spcPct val="100000"/>
              </a:lnSpc>
              <a:spcBef>
                <a:spcPts val="0"/>
              </a:spcBef>
            </a:pPr>
            <a:r>
              <a:rPr lang="en" sz="2533" dirty="0"/>
              <a:t>TABLE OF CONTENTS</a:t>
            </a:r>
            <a:endParaRPr sz="2533" dirty="0"/>
          </a:p>
        </p:txBody>
      </p:sp>
      <p:sp>
        <p:nvSpPr>
          <p:cNvPr id="2" name="Slide Number Placeholder 1">
            <a:extLst>
              <a:ext uri="{FF2B5EF4-FFF2-40B4-BE49-F238E27FC236}">
                <a16:creationId xmlns:a16="http://schemas.microsoft.com/office/drawing/2014/main" id="{414CBBEF-0C7C-44E6-9DA8-466327F79D89}"/>
              </a:ext>
            </a:extLst>
          </p:cNvPr>
          <p:cNvSpPr>
            <a:spLocks noGrp="1"/>
          </p:cNvSpPr>
          <p:nvPr>
            <p:ph type="sldNum" sz="quarter" idx="12"/>
          </p:nvPr>
        </p:nvSpPr>
        <p:spPr/>
        <p:txBody>
          <a:bodyPr/>
          <a:lstStyle/>
          <a:p>
            <a:fld id="{71EC9CE2-5AEF-428F-9B76-4FE97200EC74}" type="slidenum">
              <a:rPr lang="en-IN" smtClean="0"/>
              <a:t>69</a:t>
            </a:fld>
            <a:endParaRPr lang="en-IN" dirty="0"/>
          </a:p>
        </p:txBody>
      </p:sp>
    </p:spTree>
    <p:extLst>
      <p:ext uri="{BB962C8B-B14F-4D97-AF65-F5344CB8AC3E}">
        <p14:creationId xmlns:p14="http://schemas.microsoft.com/office/powerpoint/2010/main" val="3868213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86FF4-AAD9-4463-99AA-D774AC80A35E}"/>
              </a:ext>
            </a:extLst>
          </p:cNvPr>
          <p:cNvSpPr>
            <a:spLocks noGrp="1"/>
          </p:cNvSpPr>
          <p:nvPr>
            <p:ph type="title"/>
          </p:nvPr>
        </p:nvSpPr>
        <p:spPr>
          <a:xfrm>
            <a:off x="917222" y="468488"/>
            <a:ext cx="10515600" cy="425097"/>
          </a:xfrm>
        </p:spPr>
        <p:txBody>
          <a:bodyPr>
            <a:normAutofit fontScale="90000"/>
          </a:bodyPr>
          <a:lstStyle/>
          <a:p>
            <a:r>
              <a:rPr lang="en-US" dirty="0"/>
              <a:t>	PEO Example – Aeronautical Engineering</a:t>
            </a:r>
            <a:endParaRPr lang="en-IN" dirty="0"/>
          </a:p>
        </p:txBody>
      </p:sp>
      <p:sp>
        <p:nvSpPr>
          <p:cNvPr id="3" name="Content Placeholder 2">
            <a:extLst>
              <a:ext uri="{FF2B5EF4-FFF2-40B4-BE49-F238E27FC236}">
                <a16:creationId xmlns:a16="http://schemas.microsoft.com/office/drawing/2014/main" id="{3E3AA2EF-16C3-473E-B7D7-E623B7795EB5}"/>
              </a:ext>
            </a:extLst>
          </p:cNvPr>
          <p:cNvSpPr>
            <a:spLocks noGrp="1"/>
          </p:cNvSpPr>
          <p:nvPr>
            <p:ph idx="1"/>
          </p:nvPr>
        </p:nvSpPr>
        <p:spPr>
          <a:xfrm>
            <a:off x="838200" y="893585"/>
            <a:ext cx="10515600" cy="5827890"/>
          </a:xfrm>
        </p:spPr>
        <p:txBody>
          <a:bodyPr/>
          <a:lstStyle/>
          <a:p>
            <a:pPr algn="just">
              <a:spcAft>
                <a:spcPts val="750"/>
              </a:spcAft>
            </a:pPr>
            <a:endParaRPr lang="en-IN" sz="1800" b="1" dirty="0">
              <a:solidFill>
                <a:srgbClr val="444444"/>
              </a:solidFill>
              <a:effectLst/>
              <a:latin typeface="gotham_light"/>
              <a:ea typeface="Times New Roman" panose="02020603050405020304" pitchFamily="18" charset="0"/>
            </a:endParaRPr>
          </a:p>
          <a:p>
            <a:pPr marL="0" indent="0" algn="just">
              <a:spcAft>
                <a:spcPts val="750"/>
              </a:spcAft>
              <a:buNone/>
            </a:pPr>
            <a:r>
              <a:rPr lang="en-IN" sz="2400" b="1" dirty="0">
                <a:solidFill>
                  <a:srgbClr val="444444"/>
                </a:solidFill>
                <a:effectLst/>
                <a:latin typeface="+mj-lt"/>
                <a:ea typeface="Times New Roman" panose="02020603050405020304" pitchFamily="18" charset="0"/>
              </a:rPr>
              <a:t>PEO1.  Our graduates will have successful professional careers in industry, government, academia and military as innovative engineers.</a:t>
            </a:r>
            <a:endParaRPr lang="en-IN" sz="2400" b="1" dirty="0">
              <a:effectLst/>
              <a:latin typeface="+mj-lt"/>
              <a:ea typeface="Times New Roman" panose="02020603050405020304" pitchFamily="18" charset="0"/>
            </a:endParaRPr>
          </a:p>
          <a:p>
            <a:pPr marL="0" indent="0" algn="just">
              <a:spcAft>
                <a:spcPts val="750"/>
              </a:spcAft>
              <a:buNone/>
            </a:pPr>
            <a:r>
              <a:rPr lang="en-IN" sz="2400" b="1" dirty="0">
                <a:solidFill>
                  <a:srgbClr val="444444"/>
                </a:solidFill>
                <a:effectLst/>
                <a:latin typeface="+mj-lt"/>
                <a:ea typeface="Times New Roman" panose="02020603050405020304" pitchFamily="18" charset="0"/>
              </a:rPr>
              <a:t>PEO2.  Our graduates will be successful in solving engineering problems associated with the lifecycle of aircraft systems</a:t>
            </a:r>
            <a:endParaRPr lang="en-IN" sz="2400" b="1" dirty="0">
              <a:effectLst/>
              <a:latin typeface="+mj-lt"/>
              <a:ea typeface="Times New Roman" panose="02020603050405020304" pitchFamily="18" charset="0"/>
            </a:endParaRPr>
          </a:p>
          <a:p>
            <a:pPr marL="0" indent="0" algn="just">
              <a:spcAft>
                <a:spcPts val="750"/>
              </a:spcAft>
              <a:buNone/>
            </a:pPr>
            <a:r>
              <a:rPr lang="en-IN" sz="2400" b="1" dirty="0">
                <a:solidFill>
                  <a:srgbClr val="444444"/>
                </a:solidFill>
                <a:effectLst/>
                <a:latin typeface="+mj-lt"/>
                <a:ea typeface="Times New Roman" panose="02020603050405020304" pitchFamily="18" charset="0"/>
              </a:rPr>
              <a:t>PEO3. Our graduates will continue to learn and advance their careers through activities such as participation in professional organizations, attainment of professional certification and seeking higher education.</a:t>
            </a:r>
            <a:endParaRPr lang="en-IN" sz="2400" b="1" dirty="0">
              <a:effectLst/>
              <a:latin typeface="+mj-lt"/>
              <a:ea typeface="Times New Roman" panose="02020603050405020304" pitchFamily="18" charset="0"/>
            </a:endParaRPr>
          </a:p>
          <a:p>
            <a:pPr marL="0" indent="0" algn="just">
              <a:spcAft>
                <a:spcPts val="750"/>
              </a:spcAft>
              <a:buNone/>
            </a:pPr>
            <a:r>
              <a:rPr lang="en-IN" sz="2400" b="1" dirty="0">
                <a:solidFill>
                  <a:srgbClr val="444444"/>
                </a:solidFill>
                <a:effectLst/>
                <a:latin typeface="+mj-lt"/>
                <a:ea typeface="Times New Roman" panose="02020603050405020304" pitchFamily="18" charset="0"/>
              </a:rPr>
              <a:t>PEO4. Our graduates will be active members ready to serve the society locally and internationally​</a:t>
            </a:r>
          </a:p>
          <a:p>
            <a:pPr marL="0" indent="0" algn="just">
              <a:spcAft>
                <a:spcPts val="750"/>
              </a:spcAft>
              <a:buNone/>
            </a:pPr>
            <a:r>
              <a:rPr lang="en-IN" sz="2400" b="1" u="sng" dirty="0">
                <a:solidFill>
                  <a:srgbClr val="444444"/>
                </a:solidFill>
                <a:latin typeface="+mj-lt"/>
                <a:ea typeface="Times New Roman" panose="02020603050405020304" pitchFamily="18" charset="0"/>
              </a:rPr>
              <a:t>Note that PEOs are about what graduates may do after they graduate</a:t>
            </a:r>
            <a:endParaRPr lang="en-IN" sz="2400" b="1" u="sng" dirty="0">
              <a:effectLst/>
              <a:latin typeface="+mj-lt"/>
              <a:ea typeface="Times New Roman" panose="02020603050405020304" pitchFamily="18" charset="0"/>
            </a:endParaRPr>
          </a:p>
          <a:p>
            <a:endParaRPr lang="en-IN" dirty="0"/>
          </a:p>
        </p:txBody>
      </p:sp>
      <p:sp>
        <p:nvSpPr>
          <p:cNvPr id="4" name="Slide Number Placeholder 3">
            <a:extLst>
              <a:ext uri="{FF2B5EF4-FFF2-40B4-BE49-F238E27FC236}">
                <a16:creationId xmlns:a16="http://schemas.microsoft.com/office/drawing/2014/main" id="{B5BA40D9-79CE-4236-93C2-14CFC60DB7F6}"/>
              </a:ext>
            </a:extLst>
          </p:cNvPr>
          <p:cNvSpPr>
            <a:spLocks noGrp="1"/>
          </p:cNvSpPr>
          <p:nvPr>
            <p:ph type="sldNum" sz="quarter" idx="12"/>
          </p:nvPr>
        </p:nvSpPr>
        <p:spPr/>
        <p:txBody>
          <a:bodyPr/>
          <a:lstStyle/>
          <a:p>
            <a:fld id="{71EC9CE2-5AEF-428F-9B76-4FE97200EC74}" type="slidenum">
              <a:rPr lang="en-IN" smtClean="0"/>
              <a:t>7</a:t>
            </a:fld>
            <a:endParaRPr lang="en-IN" dirty="0"/>
          </a:p>
        </p:txBody>
      </p:sp>
      <p:sp>
        <p:nvSpPr>
          <p:cNvPr id="5" name="Rectangle 4">
            <a:extLst>
              <a:ext uri="{FF2B5EF4-FFF2-40B4-BE49-F238E27FC236}">
                <a16:creationId xmlns:a16="http://schemas.microsoft.com/office/drawing/2014/main" id="{6D526D3D-24C9-4848-AD74-2E89BA52FA98}"/>
              </a:ext>
            </a:extLst>
          </p:cNvPr>
          <p:cNvSpPr/>
          <p:nvPr/>
        </p:nvSpPr>
        <p:spPr>
          <a:xfrm>
            <a:off x="733168" y="271849"/>
            <a:ext cx="11219935" cy="58278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133387647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Shape 202"/>
        <p:cNvGrpSpPr/>
        <p:nvPr/>
      </p:nvGrpSpPr>
      <p:grpSpPr>
        <a:xfrm>
          <a:off x="0" y="0"/>
          <a:ext cx="0" cy="0"/>
          <a:chOff x="0" y="0"/>
          <a:chExt cx="0" cy="0"/>
        </a:xfrm>
      </p:grpSpPr>
      <p:sp>
        <p:nvSpPr>
          <p:cNvPr id="204" name="Google Shape;204;p30"/>
          <p:cNvSpPr txBox="1"/>
          <p:nvPr/>
        </p:nvSpPr>
        <p:spPr>
          <a:xfrm>
            <a:off x="10630633" y="1261533"/>
            <a:ext cx="896800" cy="229200"/>
          </a:xfrm>
          <a:prstGeom prst="rect">
            <a:avLst/>
          </a:prstGeom>
          <a:noFill/>
          <a:ln>
            <a:noFill/>
          </a:ln>
        </p:spPr>
        <p:txBody>
          <a:bodyPr spcFirstLastPara="1" wrap="square" lIns="0" tIns="16933" rIns="0" bIns="0" anchor="t" anchorCtr="0">
            <a:noAutofit/>
          </a:bodyPr>
          <a:lstStyle/>
          <a:p>
            <a:pPr marL="16933"/>
            <a:r>
              <a:rPr lang="en" sz="1467">
                <a:solidFill>
                  <a:srgbClr val="231F20"/>
                </a:solidFill>
                <a:latin typeface="Arial"/>
                <a:ea typeface="Arial"/>
                <a:cs typeface="Arial"/>
                <a:sym typeface="Arial"/>
              </a:rPr>
              <a:t>Page No.</a:t>
            </a:r>
            <a:endParaRPr sz="1467" dirty="0">
              <a:latin typeface="Arial"/>
              <a:ea typeface="Arial"/>
              <a:cs typeface="Arial"/>
              <a:sym typeface="Arial"/>
            </a:endParaRPr>
          </a:p>
        </p:txBody>
      </p:sp>
      <p:sp>
        <p:nvSpPr>
          <p:cNvPr id="205" name="Google Shape;205;p30"/>
          <p:cNvSpPr txBox="1"/>
          <p:nvPr/>
        </p:nvSpPr>
        <p:spPr>
          <a:xfrm>
            <a:off x="1231167" y="1888132"/>
            <a:ext cx="10224400" cy="1130405"/>
          </a:xfrm>
          <a:prstGeom prst="rect">
            <a:avLst/>
          </a:prstGeom>
          <a:noFill/>
          <a:ln>
            <a:noFill/>
          </a:ln>
        </p:spPr>
        <p:txBody>
          <a:bodyPr spcFirstLastPara="1" wrap="square" lIns="0" tIns="16933" rIns="0" bIns="0" anchor="t" anchorCtr="0">
            <a:noAutofit/>
          </a:bodyPr>
          <a:lstStyle/>
          <a:p>
            <a:pPr marL="16933">
              <a:lnSpc>
                <a:spcPct val="150000"/>
              </a:lnSpc>
            </a:pPr>
            <a:r>
              <a:rPr lang="en" sz="1600" b="1" dirty="0">
                <a:solidFill>
                  <a:srgbClr val="231F20"/>
                </a:solidFill>
              </a:rPr>
              <a:t>APPENDIX-A                                                                                                                                                     56</a:t>
            </a:r>
            <a:endParaRPr sz="1600" b="1" dirty="0"/>
          </a:p>
          <a:p>
            <a:pPr marL="321725">
              <a:lnSpc>
                <a:spcPct val="150000"/>
              </a:lnSpc>
            </a:pPr>
            <a:r>
              <a:rPr lang="en" sz="1600" dirty="0">
                <a:solidFill>
                  <a:srgbClr val="231F20"/>
                </a:solidFill>
                <a:latin typeface="Arial"/>
                <a:ea typeface="Arial"/>
                <a:cs typeface="Arial"/>
                <a:sym typeface="Arial"/>
              </a:rPr>
              <a:t>Competencies and P</a:t>
            </a:r>
            <a:r>
              <a:rPr lang="en-IN" sz="1600" dirty="0">
                <a:solidFill>
                  <a:srgbClr val="231F20"/>
                </a:solidFill>
                <a:latin typeface="Arial"/>
                <a:ea typeface="Arial"/>
                <a:cs typeface="Arial"/>
                <a:sym typeface="Arial"/>
              </a:rPr>
              <a:t>performance Indicators for POs</a:t>
            </a:r>
            <a:endParaRPr sz="1600" dirty="0">
              <a:latin typeface="Arial"/>
              <a:ea typeface="Arial"/>
              <a:cs typeface="Arial"/>
              <a:sym typeface="Arial"/>
            </a:endParaRPr>
          </a:p>
          <a:p>
            <a:pPr marL="321725">
              <a:lnSpc>
                <a:spcPct val="150000"/>
              </a:lnSpc>
            </a:pPr>
            <a:r>
              <a:rPr lang="en" sz="1600" dirty="0">
                <a:solidFill>
                  <a:srgbClr val="231F20"/>
                </a:solidFill>
                <a:latin typeface="Arial"/>
                <a:ea typeface="Arial"/>
                <a:cs typeface="Arial"/>
                <a:sym typeface="Arial"/>
              </a:rPr>
              <a:t>Computer Science/Information Science Programs</a:t>
            </a:r>
            <a:endParaRPr sz="1600" dirty="0">
              <a:latin typeface="Arial"/>
              <a:ea typeface="Arial"/>
              <a:cs typeface="Arial"/>
              <a:sym typeface="Arial"/>
            </a:endParaRPr>
          </a:p>
        </p:txBody>
      </p:sp>
      <p:sp>
        <p:nvSpPr>
          <p:cNvPr id="206" name="Google Shape;206;p30"/>
          <p:cNvSpPr txBox="1"/>
          <p:nvPr/>
        </p:nvSpPr>
        <p:spPr>
          <a:xfrm>
            <a:off x="1231167" y="3154800"/>
            <a:ext cx="10324400" cy="726000"/>
          </a:xfrm>
          <a:prstGeom prst="rect">
            <a:avLst/>
          </a:prstGeom>
          <a:noFill/>
          <a:ln>
            <a:noFill/>
          </a:ln>
        </p:spPr>
        <p:txBody>
          <a:bodyPr spcFirstLastPara="1" wrap="square" lIns="0" tIns="16933" rIns="0" bIns="0" anchor="t" anchorCtr="0">
            <a:noAutofit/>
          </a:bodyPr>
          <a:lstStyle/>
          <a:p>
            <a:pPr marL="16933">
              <a:lnSpc>
                <a:spcPct val="150000"/>
              </a:lnSpc>
            </a:pPr>
            <a:r>
              <a:rPr lang="en" sz="1600" b="1" dirty="0">
                <a:solidFill>
                  <a:srgbClr val="231F20"/>
                </a:solidFill>
              </a:rPr>
              <a:t>APPENDIX-B                                                                                                                                                     76</a:t>
            </a:r>
            <a:endParaRPr sz="1600" b="1" dirty="0"/>
          </a:p>
          <a:p>
            <a:pPr marL="321725">
              <a:lnSpc>
                <a:spcPct val="150000"/>
              </a:lnSpc>
            </a:pPr>
            <a:r>
              <a:rPr lang="en" sz="1600" dirty="0">
                <a:solidFill>
                  <a:srgbClr val="231F20"/>
                </a:solidFill>
                <a:latin typeface="Arial"/>
                <a:ea typeface="Arial"/>
                <a:cs typeface="Arial"/>
                <a:sym typeface="Arial"/>
              </a:rPr>
              <a:t>Sample Questions for Bloom’s Taxonomy Levels</a:t>
            </a:r>
            <a:endParaRPr sz="1600" dirty="0">
              <a:latin typeface="Arial"/>
              <a:ea typeface="Arial"/>
              <a:cs typeface="Arial"/>
              <a:sym typeface="Arial"/>
            </a:endParaRPr>
          </a:p>
        </p:txBody>
      </p:sp>
      <p:sp>
        <p:nvSpPr>
          <p:cNvPr id="207" name="Google Shape;207;p30"/>
          <p:cNvSpPr txBox="1"/>
          <p:nvPr/>
        </p:nvSpPr>
        <p:spPr>
          <a:xfrm>
            <a:off x="1231167" y="4015684"/>
            <a:ext cx="10224400" cy="782000"/>
          </a:xfrm>
          <a:prstGeom prst="rect">
            <a:avLst/>
          </a:prstGeom>
          <a:noFill/>
          <a:ln>
            <a:noFill/>
          </a:ln>
        </p:spPr>
        <p:txBody>
          <a:bodyPr spcFirstLastPara="1" wrap="square" lIns="0" tIns="16933" rIns="0" bIns="0" anchor="t" anchorCtr="0">
            <a:noAutofit/>
          </a:bodyPr>
          <a:lstStyle/>
          <a:p>
            <a:pPr marL="16933">
              <a:lnSpc>
                <a:spcPct val="150000"/>
              </a:lnSpc>
            </a:pPr>
            <a:r>
              <a:rPr lang="en" sz="1600" b="1" dirty="0">
                <a:solidFill>
                  <a:srgbClr val="231F20"/>
                </a:solidFill>
              </a:rPr>
              <a:t>APPENDIX-C                                                                                                                                                     91</a:t>
            </a:r>
            <a:endParaRPr sz="1600" b="1" dirty="0"/>
          </a:p>
          <a:p>
            <a:pPr marL="321725">
              <a:lnSpc>
                <a:spcPct val="150000"/>
              </a:lnSpc>
            </a:pPr>
            <a:r>
              <a:rPr lang="en" sz="1600" dirty="0">
                <a:solidFill>
                  <a:srgbClr val="231F20"/>
                </a:solidFill>
                <a:latin typeface="Arial"/>
                <a:ea typeface="Arial"/>
                <a:cs typeface="Arial"/>
                <a:sym typeface="Arial"/>
              </a:rPr>
              <a:t>Model Question Papers</a:t>
            </a:r>
            <a:endParaRPr sz="1600" dirty="0">
              <a:latin typeface="Arial"/>
              <a:ea typeface="Arial"/>
              <a:cs typeface="Arial"/>
              <a:sym typeface="Arial"/>
            </a:endParaRPr>
          </a:p>
        </p:txBody>
      </p:sp>
      <p:sp>
        <p:nvSpPr>
          <p:cNvPr id="208" name="Google Shape;208;p30"/>
          <p:cNvSpPr txBox="1"/>
          <p:nvPr/>
        </p:nvSpPr>
        <p:spPr>
          <a:xfrm>
            <a:off x="1231167" y="4999867"/>
            <a:ext cx="10224400" cy="872000"/>
          </a:xfrm>
          <a:prstGeom prst="rect">
            <a:avLst/>
          </a:prstGeom>
          <a:noFill/>
          <a:ln>
            <a:noFill/>
          </a:ln>
        </p:spPr>
        <p:txBody>
          <a:bodyPr spcFirstLastPara="1" wrap="square" lIns="0" tIns="16933" rIns="0" bIns="0" anchor="t" anchorCtr="0">
            <a:noAutofit/>
          </a:bodyPr>
          <a:lstStyle/>
          <a:p>
            <a:pPr marL="16933">
              <a:lnSpc>
                <a:spcPct val="150000"/>
              </a:lnSpc>
            </a:pPr>
            <a:r>
              <a:rPr lang="en" sz="1600" b="1" dirty="0">
                <a:solidFill>
                  <a:srgbClr val="231F20"/>
                </a:solidFill>
              </a:rPr>
              <a:t>APPENDIX-D                                                                                                                                                     107</a:t>
            </a:r>
            <a:endParaRPr sz="1600" b="1" dirty="0"/>
          </a:p>
          <a:p>
            <a:pPr marL="321725">
              <a:lnSpc>
                <a:spcPct val="150000"/>
              </a:lnSpc>
            </a:pPr>
            <a:r>
              <a:rPr lang="en" sz="1600" dirty="0">
                <a:solidFill>
                  <a:srgbClr val="231F20"/>
                </a:solidFill>
                <a:latin typeface="Arial"/>
                <a:ea typeface="Arial"/>
                <a:cs typeface="Arial"/>
                <a:sym typeface="Arial"/>
              </a:rPr>
              <a:t>Sample Scoring Rubrics</a:t>
            </a:r>
            <a:endParaRPr sz="1600" dirty="0">
              <a:latin typeface="Arial"/>
              <a:ea typeface="Arial"/>
              <a:cs typeface="Arial"/>
              <a:sym typeface="Arial"/>
            </a:endParaRPr>
          </a:p>
        </p:txBody>
      </p:sp>
      <p:sp>
        <p:nvSpPr>
          <p:cNvPr id="210" name="Google Shape;210;p30"/>
          <p:cNvSpPr/>
          <p:nvPr/>
        </p:nvSpPr>
        <p:spPr>
          <a:xfrm>
            <a:off x="-2650" y="533963"/>
            <a:ext cx="12197299" cy="438099"/>
          </a:xfrm>
          <a:custGeom>
            <a:avLst/>
            <a:gdLst/>
            <a:ahLst/>
            <a:cxnLst/>
            <a:rect l="l" t="t" r="r" b="b"/>
            <a:pathLst>
              <a:path w="7560309" h="684530" extrusionOk="0">
                <a:moveTo>
                  <a:pt x="7559992" y="0"/>
                </a:moveTo>
                <a:lnTo>
                  <a:pt x="0" y="0"/>
                </a:lnTo>
                <a:lnTo>
                  <a:pt x="0" y="684009"/>
                </a:lnTo>
                <a:lnTo>
                  <a:pt x="7559992" y="684009"/>
                </a:lnTo>
                <a:lnTo>
                  <a:pt x="7559992" y="0"/>
                </a:lnTo>
                <a:close/>
              </a:path>
            </a:pathLst>
          </a:custGeom>
          <a:noFill/>
          <a:ln>
            <a:noFill/>
          </a:ln>
        </p:spPr>
        <p:txBody>
          <a:bodyPr spcFirstLastPara="1" wrap="square" lIns="0" tIns="0" rIns="0" bIns="0" anchor="t" anchorCtr="0">
            <a:noAutofit/>
          </a:bodyPr>
          <a:lstStyle/>
          <a:p>
            <a:endParaRPr sz="1200" dirty="0"/>
          </a:p>
        </p:txBody>
      </p:sp>
      <p:sp>
        <p:nvSpPr>
          <p:cNvPr id="211" name="Google Shape;211;p30"/>
          <p:cNvSpPr txBox="1">
            <a:spLocks noGrp="1"/>
          </p:cNvSpPr>
          <p:nvPr>
            <p:ph type="title"/>
          </p:nvPr>
        </p:nvSpPr>
        <p:spPr>
          <a:xfrm>
            <a:off x="1080613" y="585000"/>
            <a:ext cx="6730800" cy="250800"/>
          </a:xfrm>
          <a:prstGeom prst="rect">
            <a:avLst/>
          </a:prstGeom>
          <a:noFill/>
          <a:ln>
            <a:noFill/>
          </a:ln>
        </p:spPr>
        <p:txBody>
          <a:bodyPr spcFirstLastPara="1" vert="horz" wrap="square" lIns="0" tIns="16933" rIns="0" bIns="0" rtlCol="0" anchor="t" anchorCtr="0">
            <a:noAutofit/>
          </a:bodyPr>
          <a:lstStyle/>
          <a:p>
            <a:pPr marL="16933">
              <a:lnSpc>
                <a:spcPct val="100000"/>
              </a:lnSpc>
              <a:spcBef>
                <a:spcPts val="0"/>
              </a:spcBef>
            </a:pPr>
            <a:r>
              <a:rPr lang="en" sz="2533" dirty="0"/>
              <a:t>TABLE OF CONTENTS</a:t>
            </a:r>
            <a:endParaRPr sz="2533" dirty="0"/>
          </a:p>
        </p:txBody>
      </p:sp>
      <p:sp>
        <p:nvSpPr>
          <p:cNvPr id="3" name="Slide Number Placeholder 2">
            <a:extLst>
              <a:ext uri="{FF2B5EF4-FFF2-40B4-BE49-F238E27FC236}">
                <a16:creationId xmlns:a16="http://schemas.microsoft.com/office/drawing/2014/main" id="{6B81949E-22EE-4688-9A0D-C7880D25EAD5}"/>
              </a:ext>
            </a:extLst>
          </p:cNvPr>
          <p:cNvSpPr>
            <a:spLocks noGrp="1"/>
          </p:cNvSpPr>
          <p:nvPr>
            <p:ph type="sldNum" sz="quarter" idx="12"/>
          </p:nvPr>
        </p:nvSpPr>
        <p:spPr/>
        <p:txBody>
          <a:bodyPr/>
          <a:lstStyle/>
          <a:p>
            <a:fld id="{71EC9CE2-5AEF-428F-9B76-4FE97200EC74}" type="slidenum">
              <a:rPr lang="en-IN" smtClean="0"/>
              <a:t>70</a:t>
            </a:fld>
            <a:endParaRPr lang="en-IN" dirty="0"/>
          </a:p>
        </p:txBody>
      </p:sp>
    </p:spTree>
    <p:extLst>
      <p:ext uri="{BB962C8B-B14F-4D97-AF65-F5344CB8AC3E}">
        <p14:creationId xmlns:p14="http://schemas.microsoft.com/office/powerpoint/2010/main" val="322154381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Shape 277"/>
        <p:cNvGrpSpPr/>
        <p:nvPr/>
      </p:nvGrpSpPr>
      <p:grpSpPr>
        <a:xfrm>
          <a:off x="0" y="0"/>
          <a:ext cx="0" cy="0"/>
          <a:chOff x="0" y="0"/>
          <a:chExt cx="0" cy="0"/>
        </a:xfrm>
      </p:grpSpPr>
      <p:sp>
        <p:nvSpPr>
          <p:cNvPr id="279" name="Google Shape;279;p38"/>
          <p:cNvSpPr txBox="1"/>
          <p:nvPr/>
        </p:nvSpPr>
        <p:spPr>
          <a:xfrm>
            <a:off x="876667" y="2160400"/>
            <a:ext cx="10578668" cy="4264830"/>
          </a:xfrm>
          <a:prstGeom prst="rect">
            <a:avLst/>
          </a:prstGeom>
          <a:noFill/>
          <a:ln>
            <a:noFill/>
          </a:ln>
        </p:spPr>
        <p:txBody>
          <a:bodyPr spcFirstLastPara="1" wrap="square" lIns="0" tIns="16933" rIns="0" bIns="0" anchor="t" anchorCtr="0">
            <a:noAutofit/>
          </a:bodyPr>
          <a:lstStyle/>
          <a:p>
            <a:pPr marL="609585" marR="6773" indent="-406390">
              <a:lnSpc>
                <a:spcPct val="150000"/>
              </a:lnSpc>
              <a:buClr>
                <a:srgbClr val="231F20"/>
              </a:buClr>
              <a:buSzPts val="1200"/>
              <a:buFont typeface="Arial"/>
              <a:buChar char="●"/>
            </a:pPr>
            <a:r>
              <a:rPr lang="en" sz="1600" dirty="0">
                <a:solidFill>
                  <a:srgbClr val="231F20"/>
                </a:solidFill>
                <a:latin typeface="Arial"/>
                <a:ea typeface="Arial"/>
                <a:cs typeface="Arial"/>
                <a:sym typeface="Arial"/>
              </a:rPr>
              <a:t>POs give useful guidance at the program level for the curriculum design, delivery and assessment  of student learning. However, they represent fairly high-level generic goals that are not directly measurable.  Real observability and measurability of the POs at course level is very difficult. To connect high-level learning  outcomes (POs) with course content, course outcomes and assessment, there is a necessity to bring further  clarity and specificity to the program outcomes [5]. This can be achieved through the following two-step  process of identifying Competencies and Performance Indicators (PI).</a:t>
            </a:r>
            <a:endParaRPr sz="1600" dirty="0">
              <a:solidFill>
                <a:srgbClr val="231F20"/>
              </a:solidFill>
              <a:latin typeface="Arial"/>
              <a:ea typeface="Arial"/>
              <a:cs typeface="Arial"/>
              <a:sym typeface="Arial"/>
            </a:endParaRPr>
          </a:p>
          <a:p>
            <a:pPr marL="609585" marR="6773">
              <a:lnSpc>
                <a:spcPct val="150000"/>
              </a:lnSpc>
            </a:pPr>
            <a:endParaRPr sz="1600" dirty="0">
              <a:solidFill>
                <a:srgbClr val="231F20"/>
              </a:solidFill>
            </a:endParaRPr>
          </a:p>
          <a:p>
            <a:pPr marL="609585" marR="7620" indent="-406390">
              <a:lnSpc>
                <a:spcPct val="150000"/>
              </a:lnSpc>
              <a:spcBef>
                <a:spcPts val="1133"/>
              </a:spcBef>
              <a:buClr>
                <a:srgbClr val="231F20"/>
              </a:buClr>
              <a:buSzPts val="1200"/>
              <a:buFont typeface="Arial"/>
              <a:buChar char="●"/>
            </a:pPr>
            <a:r>
              <a:rPr lang="en" sz="1600" dirty="0">
                <a:solidFill>
                  <a:srgbClr val="231F20"/>
                </a:solidFill>
                <a:latin typeface="Arial"/>
                <a:ea typeface="Arial"/>
                <a:cs typeface="Arial"/>
                <a:sym typeface="Arial"/>
              </a:rPr>
              <a:t>(1) Identify Competencies to be attained: For each PO define competencies –different abilities implied by  program outcome statement that would generally require different assessment measures. This helps  us to create a shared understanding of the competencies we want students to achieve. They serve  as an intermediate step to the creation of measurable indicators.</a:t>
            </a:r>
            <a:endParaRPr sz="1600" dirty="0">
              <a:latin typeface="Arial"/>
              <a:ea typeface="Arial"/>
              <a:cs typeface="Arial"/>
              <a:sym typeface="Arial"/>
            </a:endParaRPr>
          </a:p>
        </p:txBody>
      </p:sp>
      <p:sp>
        <p:nvSpPr>
          <p:cNvPr id="280" name="Google Shape;280;p38"/>
          <p:cNvSpPr/>
          <p:nvPr/>
        </p:nvSpPr>
        <p:spPr>
          <a:xfrm>
            <a:off x="-2650" y="432770"/>
            <a:ext cx="12197299" cy="782645"/>
          </a:xfrm>
          <a:custGeom>
            <a:avLst/>
            <a:gdLst/>
            <a:ahLst/>
            <a:cxnLst/>
            <a:rect l="l" t="t" r="r" b="b"/>
            <a:pathLst>
              <a:path w="7560309" h="684530" extrusionOk="0">
                <a:moveTo>
                  <a:pt x="7559992" y="0"/>
                </a:moveTo>
                <a:lnTo>
                  <a:pt x="0" y="0"/>
                </a:lnTo>
                <a:lnTo>
                  <a:pt x="0" y="684009"/>
                </a:lnTo>
                <a:lnTo>
                  <a:pt x="7559992" y="684009"/>
                </a:lnTo>
                <a:lnTo>
                  <a:pt x="7559992" y="0"/>
                </a:lnTo>
                <a:close/>
              </a:path>
            </a:pathLst>
          </a:custGeom>
          <a:noFill/>
          <a:ln>
            <a:noFill/>
          </a:ln>
        </p:spPr>
        <p:txBody>
          <a:bodyPr spcFirstLastPara="1" wrap="square" lIns="0" tIns="0" rIns="0" bIns="0" anchor="t" anchorCtr="0">
            <a:noAutofit/>
          </a:bodyPr>
          <a:lstStyle/>
          <a:p>
            <a:endParaRPr sz="2400" dirty="0"/>
          </a:p>
        </p:txBody>
      </p:sp>
      <p:sp>
        <p:nvSpPr>
          <p:cNvPr id="281" name="Google Shape;281;p38"/>
          <p:cNvSpPr txBox="1">
            <a:spLocks noGrp="1"/>
          </p:cNvSpPr>
          <p:nvPr>
            <p:ph type="title"/>
          </p:nvPr>
        </p:nvSpPr>
        <p:spPr>
          <a:xfrm>
            <a:off x="1248800" y="432767"/>
            <a:ext cx="10206800" cy="485600"/>
          </a:xfrm>
          <a:prstGeom prst="rect">
            <a:avLst/>
          </a:prstGeom>
          <a:noFill/>
          <a:ln>
            <a:noFill/>
          </a:ln>
        </p:spPr>
        <p:txBody>
          <a:bodyPr spcFirstLastPara="1" vert="horz" wrap="square" lIns="0" tIns="16933" rIns="0" bIns="0" rtlCol="0" anchor="t" anchorCtr="0">
            <a:noAutofit/>
          </a:bodyPr>
          <a:lstStyle/>
          <a:p>
            <a:pPr marL="140543" algn="ctr">
              <a:lnSpc>
                <a:spcPct val="100000"/>
              </a:lnSpc>
              <a:spcBef>
                <a:spcPts val="0"/>
              </a:spcBef>
            </a:pPr>
            <a:r>
              <a:rPr lang="en" sz="2533" b="1" dirty="0"/>
              <a:t>ASSESSMENT STRATEGY</a:t>
            </a:r>
            <a:endParaRPr sz="2533" b="1" dirty="0"/>
          </a:p>
          <a:p>
            <a:pPr marL="140543" algn="ctr">
              <a:lnSpc>
                <a:spcPct val="100000"/>
              </a:lnSpc>
              <a:spcBef>
                <a:spcPts val="0"/>
              </a:spcBef>
            </a:pPr>
            <a:r>
              <a:rPr lang="en" sz="2533" b="1" dirty="0"/>
              <a:t>FOR OUTCOME-BASED EDUCATION</a:t>
            </a:r>
            <a:endParaRPr sz="2533" b="1" dirty="0"/>
          </a:p>
        </p:txBody>
      </p:sp>
      <p:graphicFrame>
        <p:nvGraphicFramePr>
          <p:cNvPr id="283" name="Google Shape;283;p38"/>
          <p:cNvGraphicFramePr/>
          <p:nvPr/>
        </p:nvGraphicFramePr>
        <p:xfrm>
          <a:off x="752135" y="1393433"/>
          <a:ext cx="10703200" cy="527167"/>
        </p:xfrm>
        <a:graphic>
          <a:graphicData uri="http://schemas.openxmlformats.org/drawingml/2006/table">
            <a:tbl>
              <a:tblPr firstRow="1" bandRow="1">
                <a:noFill/>
              </a:tblPr>
              <a:tblGrid>
                <a:gridCol w="543467">
                  <a:extLst>
                    <a:ext uri="{9D8B030D-6E8A-4147-A177-3AD203B41FA5}">
                      <a16:colId xmlns:a16="http://schemas.microsoft.com/office/drawing/2014/main" val="20000"/>
                    </a:ext>
                  </a:extLst>
                </a:gridCol>
                <a:gridCol w="10159733">
                  <a:extLst>
                    <a:ext uri="{9D8B030D-6E8A-4147-A177-3AD203B41FA5}">
                      <a16:colId xmlns:a16="http://schemas.microsoft.com/office/drawing/2014/main" val="20001"/>
                    </a:ext>
                  </a:extLst>
                </a:gridCol>
              </a:tblGrid>
              <a:tr h="527167">
                <a:tc>
                  <a:txBody>
                    <a:bodyPr/>
                    <a:lstStyle/>
                    <a:p>
                      <a:pPr marL="38100" marR="0" lvl="0" indent="0" algn="l" rtl="0">
                        <a:lnSpc>
                          <a:spcPct val="115000"/>
                        </a:lnSpc>
                        <a:spcBef>
                          <a:spcPts val="0"/>
                        </a:spcBef>
                        <a:spcAft>
                          <a:spcPts val="0"/>
                        </a:spcAft>
                        <a:buNone/>
                      </a:pPr>
                      <a:r>
                        <a:rPr lang="en-US" sz="2400" u="none" strike="noStrike" cap="none" dirty="0">
                          <a:latin typeface="Arial"/>
                          <a:ea typeface="Arial"/>
                          <a:cs typeface="Arial"/>
                          <a:sym typeface="Arial"/>
                        </a:rPr>
                        <a:t>  2</a:t>
                      </a:r>
                      <a:endParaRPr sz="2400" u="none" strike="noStrike" cap="none" dirty="0">
                        <a:latin typeface="Arial"/>
                        <a:ea typeface="Arial"/>
                        <a:cs typeface="Arial"/>
                        <a:sym typeface="Arial"/>
                      </a:endParaRPr>
                    </a:p>
                  </a:txBody>
                  <a:tcPr marL="0" marR="0" marT="31767" marB="0" anchor="ctr">
                    <a:noFill/>
                  </a:tcPr>
                </a:tc>
                <a:tc>
                  <a:txBody>
                    <a:bodyPr/>
                    <a:lstStyle/>
                    <a:p>
                      <a:pPr marL="25400" lvl="0" indent="0" algn="l" rtl="0">
                        <a:lnSpc>
                          <a:spcPct val="115000"/>
                        </a:lnSpc>
                        <a:spcBef>
                          <a:spcPts val="0"/>
                        </a:spcBef>
                        <a:spcAft>
                          <a:spcPts val="0"/>
                        </a:spcAft>
                        <a:buClr>
                          <a:schemeClr val="dk1"/>
                        </a:buClr>
                        <a:buFont typeface="Arial"/>
                        <a:buNone/>
                      </a:pPr>
                      <a:r>
                        <a:rPr lang="en" sz="2400" b="0" dirty="0">
                          <a:solidFill>
                            <a:schemeClr val="tx1"/>
                          </a:solidFill>
                          <a:latin typeface="Arial"/>
                          <a:ea typeface="Arial"/>
                          <a:cs typeface="Arial"/>
                          <a:sym typeface="Arial"/>
                        </a:rPr>
                        <a:t>Two-step Process for Bringing Clarity to POs</a:t>
                      </a:r>
                      <a:endParaRPr sz="2400" b="0" u="none" strike="noStrike" cap="none" dirty="0">
                        <a:solidFill>
                          <a:schemeClr val="tx1"/>
                        </a:solidFill>
                        <a:latin typeface="Arial"/>
                        <a:ea typeface="Arial"/>
                        <a:cs typeface="Arial"/>
                        <a:sym typeface="Arial"/>
                      </a:endParaRPr>
                    </a:p>
                  </a:txBody>
                  <a:tcPr marL="0" marR="0" marT="31767" marB="0" anchor="ctr">
                    <a:noFill/>
                  </a:tcPr>
                </a:tc>
                <a:extLst>
                  <a:ext uri="{0D108BD9-81ED-4DB2-BD59-A6C34878D82A}">
                    <a16:rowId xmlns:a16="http://schemas.microsoft.com/office/drawing/2014/main" val="10000"/>
                  </a:ext>
                </a:extLst>
              </a:tr>
            </a:tbl>
          </a:graphicData>
        </a:graphic>
      </p:graphicFrame>
      <p:sp>
        <p:nvSpPr>
          <p:cNvPr id="2" name="Slide Number Placeholder 1">
            <a:extLst>
              <a:ext uri="{FF2B5EF4-FFF2-40B4-BE49-F238E27FC236}">
                <a16:creationId xmlns:a16="http://schemas.microsoft.com/office/drawing/2014/main" id="{1B2ABAC0-A29B-41FD-8A55-9C1A2F664CFE}"/>
              </a:ext>
            </a:extLst>
          </p:cNvPr>
          <p:cNvSpPr>
            <a:spLocks noGrp="1"/>
          </p:cNvSpPr>
          <p:nvPr>
            <p:ph type="sldNum" sz="quarter" idx="12"/>
          </p:nvPr>
        </p:nvSpPr>
        <p:spPr/>
        <p:txBody>
          <a:bodyPr/>
          <a:lstStyle/>
          <a:p>
            <a:fld id="{71EC9CE2-5AEF-428F-9B76-4FE97200EC74}" type="slidenum">
              <a:rPr lang="en-IN" smtClean="0"/>
              <a:t>71</a:t>
            </a:fld>
            <a:endParaRPr lang="en-IN" dirty="0"/>
          </a:p>
        </p:txBody>
      </p:sp>
    </p:spTree>
    <p:extLst>
      <p:ext uri="{BB962C8B-B14F-4D97-AF65-F5344CB8AC3E}">
        <p14:creationId xmlns:p14="http://schemas.microsoft.com/office/powerpoint/2010/main" val="413179697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Shape 287"/>
        <p:cNvGrpSpPr/>
        <p:nvPr/>
      </p:nvGrpSpPr>
      <p:grpSpPr>
        <a:xfrm>
          <a:off x="0" y="0"/>
          <a:ext cx="0" cy="0"/>
          <a:chOff x="0" y="0"/>
          <a:chExt cx="0" cy="0"/>
        </a:xfrm>
      </p:grpSpPr>
      <p:sp>
        <p:nvSpPr>
          <p:cNvPr id="289" name="Google Shape;289;p39"/>
          <p:cNvSpPr txBox="1"/>
          <p:nvPr/>
        </p:nvSpPr>
        <p:spPr>
          <a:xfrm>
            <a:off x="844400" y="500332"/>
            <a:ext cx="10762714" cy="5595667"/>
          </a:xfrm>
          <a:prstGeom prst="rect">
            <a:avLst/>
          </a:prstGeom>
          <a:noFill/>
          <a:ln>
            <a:noFill/>
          </a:ln>
        </p:spPr>
        <p:txBody>
          <a:bodyPr spcFirstLastPara="1" wrap="square" lIns="0" tIns="16933" rIns="0" bIns="0" anchor="t" anchorCtr="0">
            <a:noAutofit/>
          </a:bodyPr>
          <a:lstStyle/>
          <a:p>
            <a:pPr marL="609585">
              <a:lnSpc>
                <a:spcPct val="150000"/>
              </a:lnSpc>
              <a:spcBef>
                <a:spcPts val="1133"/>
              </a:spcBef>
              <a:buClr>
                <a:schemeClr val="dk1"/>
              </a:buClr>
              <a:buSzPts val="1100"/>
            </a:pPr>
            <a:r>
              <a:rPr lang="en" sz="2400" b="1" i="1" dirty="0"/>
              <a:t>Example:	</a:t>
            </a:r>
            <a:r>
              <a:rPr lang="en" sz="1600" dirty="0"/>
              <a:t>Program Outcome 3</a:t>
            </a:r>
            <a:r>
              <a:rPr lang="en" sz="1200" b="1" i="1" dirty="0"/>
              <a:t>       </a:t>
            </a:r>
            <a:r>
              <a:rPr lang="en" sz="1600" b="1" i="1" dirty="0"/>
              <a:t> </a:t>
            </a:r>
            <a:endParaRPr sz="1600" b="1" i="1" dirty="0"/>
          </a:p>
          <a:p>
            <a:pPr>
              <a:lnSpc>
                <a:spcPct val="150000"/>
              </a:lnSpc>
              <a:spcBef>
                <a:spcPts val="1133"/>
              </a:spcBef>
              <a:buClr>
                <a:schemeClr val="dk1"/>
              </a:buClr>
              <a:buSzPts val="1100"/>
            </a:pPr>
            <a:r>
              <a:rPr lang="en" sz="1733" b="1" i="1" dirty="0"/>
              <a:t>          </a:t>
            </a:r>
            <a:r>
              <a:rPr lang="en" sz="2400" b="1" i="1" dirty="0"/>
              <a:t>Design:</a:t>
            </a:r>
            <a:endParaRPr sz="2400" dirty="0"/>
          </a:p>
          <a:p>
            <a:pPr marL="609585">
              <a:lnSpc>
                <a:spcPct val="150000"/>
              </a:lnSpc>
            </a:pPr>
            <a:r>
              <a:rPr lang="en" sz="1600" dirty="0"/>
              <a:t>PO3: Design/Development of Solutions: Design solutions for complex engineering problems and </a:t>
            </a:r>
            <a:r>
              <a:rPr lang="en" sz="1600" dirty="0">
                <a:solidFill>
                  <a:srgbClr val="231F20"/>
                </a:solidFill>
                <a:latin typeface="Arial"/>
                <a:ea typeface="Arial"/>
                <a:cs typeface="Arial"/>
                <a:sym typeface="Arial"/>
              </a:rPr>
              <a:t>design system components or processes that meet the specified needs with appropriate consideratio</a:t>
            </a:r>
            <a:r>
              <a:rPr lang="en" sz="1600" dirty="0">
                <a:solidFill>
                  <a:srgbClr val="231F20"/>
                </a:solidFill>
              </a:rPr>
              <a:t>n </a:t>
            </a:r>
            <a:r>
              <a:rPr lang="en" sz="1600" dirty="0">
                <a:solidFill>
                  <a:srgbClr val="231F20"/>
                </a:solidFill>
                <a:latin typeface="Arial"/>
                <a:ea typeface="Arial"/>
                <a:cs typeface="Arial"/>
                <a:sym typeface="Arial"/>
              </a:rPr>
              <a:t>for public health and safety, and cultural, societal, and environmental considerations.</a:t>
            </a:r>
            <a:endParaRPr sz="1600" dirty="0">
              <a:latin typeface="Arial"/>
              <a:ea typeface="Arial"/>
              <a:cs typeface="Arial"/>
              <a:sym typeface="Arial"/>
            </a:endParaRPr>
          </a:p>
          <a:p>
            <a:pPr marL="304792">
              <a:lnSpc>
                <a:spcPct val="150000"/>
              </a:lnSpc>
              <a:spcBef>
                <a:spcPts val="1133"/>
              </a:spcBef>
            </a:pPr>
            <a:r>
              <a:rPr lang="en" sz="1733" b="1" i="1" dirty="0">
                <a:solidFill>
                  <a:srgbClr val="231F20"/>
                </a:solidFill>
              </a:rPr>
              <a:t>   </a:t>
            </a:r>
            <a:r>
              <a:rPr lang="en" sz="2400" b="1" i="1" dirty="0">
                <a:solidFill>
                  <a:srgbClr val="231F20"/>
                </a:solidFill>
                <a:latin typeface="Arial"/>
                <a:ea typeface="Arial"/>
                <a:cs typeface="Arial"/>
                <a:sym typeface="Arial"/>
              </a:rPr>
              <a:t>Competencies</a:t>
            </a:r>
            <a:endParaRPr sz="2400" dirty="0">
              <a:latin typeface="Arial"/>
              <a:ea typeface="Arial"/>
              <a:cs typeface="Arial"/>
              <a:sym typeface="Arial"/>
            </a:endParaRPr>
          </a:p>
          <a:p>
            <a:pPr marL="880511" indent="-288705">
              <a:lnSpc>
                <a:spcPct val="150000"/>
              </a:lnSpc>
              <a:buClr>
                <a:srgbClr val="231F20"/>
              </a:buClr>
              <a:buSzPts val="1200"/>
              <a:buFont typeface="Arial"/>
              <a:buAutoNum type="arabicPeriod"/>
            </a:pPr>
            <a:r>
              <a:rPr lang="en" sz="1600" dirty="0">
                <a:solidFill>
                  <a:srgbClr val="231F20"/>
                </a:solidFill>
                <a:latin typeface="Arial"/>
                <a:ea typeface="Arial"/>
                <a:cs typeface="Arial"/>
                <a:sym typeface="Arial"/>
              </a:rPr>
              <a:t>Demonstrate an  ability to define a complex, open-ended problem in engineering  terms.</a:t>
            </a:r>
            <a:endParaRPr sz="1600" dirty="0">
              <a:latin typeface="Arial"/>
              <a:ea typeface="Arial"/>
              <a:cs typeface="Arial"/>
              <a:sym typeface="Arial"/>
            </a:endParaRPr>
          </a:p>
          <a:p>
            <a:pPr marL="880511" indent="-288705">
              <a:lnSpc>
                <a:spcPct val="150000"/>
              </a:lnSpc>
              <a:spcBef>
                <a:spcPts val="1133"/>
              </a:spcBef>
              <a:buClr>
                <a:srgbClr val="231F20"/>
              </a:buClr>
              <a:buSzPts val="1200"/>
              <a:buFont typeface="Arial"/>
              <a:buAutoNum type="arabicPeriod"/>
            </a:pPr>
            <a:r>
              <a:rPr lang="en" sz="1600" dirty="0">
                <a:solidFill>
                  <a:srgbClr val="231F20"/>
                </a:solidFill>
                <a:latin typeface="Arial"/>
                <a:ea typeface="Arial"/>
                <a:cs typeface="Arial"/>
                <a:sym typeface="Arial"/>
              </a:rPr>
              <a:t>Demonstrate an ability to generate a diverse set of alternative design solutions.</a:t>
            </a:r>
            <a:endParaRPr sz="1600" dirty="0">
              <a:latin typeface="Arial"/>
              <a:ea typeface="Arial"/>
              <a:cs typeface="Arial"/>
              <a:sym typeface="Arial"/>
            </a:endParaRPr>
          </a:p>
          <a:p>
            <a:pPr marL="880511" indent="-288705">
              <a:lnSpc>
                <a:spcPct val="150000"/>
              </a:lnSpc>
              <a:spcBef>
                <a:spcPts val="1133"/>
              </a:spcBef>
              <a:buClr>
                <a:srgbClr val="231F20"/>
              </a:buClr>
              <a:buSzPts val="1200"/>
              <a:buFont typeface="Arial"/>
              <a:buAutoNum type="arabicPeriod"/>
            </a:pPr>
            <a:r>
              <a:rPr lang="en" sz="1600" dirty="0">
                <a:solidFill>
                  <a:srgbClr val="231F20"/>
                </a:solidFill>
                <a:latin typeface="Arial"/>
                <a:ea typeface="Arial"/>
                <a:cs typeface="Arial"/>
                <a:sym typeface="Arial"/>
              </a:rPr>
              <a:t>Demonstrate an ability to select the optimal design scheme for further development.</a:t>
            </a:r>
            <a:endParaRPr sz="1600" dirty="0">
              <a:latin typeface="Arial"/>
              <a:ea typeface="Arial"/>
              <a:cs typeface="Arial"/>
              <a:sym typeface="Arial"/>
            </a:endParaRPr>
          </a:p>
          <a:p>
            <a:pPr marL="880511" indent="-288705">
              <a:lnSpc>
                <a:spcPct val="150000"/>
              </a:lnSpc>
              <a:spcBef>
                <a:spcPts val="1133"/>
              </a:spcBef>
              <a:buClr>
                <a:srgbClr val="231F20"/>
              </a:buClr>
              <a:buSzPts val="1200"/>
              <a:buFont typeface="Arial"/>
              <a:buAutoNum type="arabicPeriod"/>
            </a:pPr>
            <a:r>
              <a:rPr lang="en" sz="1600" dirty="0">
                <a:solidFill>
                  <a:srgbClr val="231F20"/>
                </a:solidFill>
                <a:latin typeface="Arial"/>
                <a:ea typeface="Arial"/>
                <a:cs typeface="Arial"/>
                <a:sym typeface="Arial"/>
              </a:rPr>
              <a:t>Demonstrate an ability to advance an engineering design to the defined end state.</a:t>
            </a:r>
            <a:endParaRPr sz="1600" dirty="0">
              <a:latin typeface="Arial"/>
              <a:ea typeface="Arial"/>
              <a:cs typeface="Arial"/>
              <a:sym typeface="Arial"/>
            </a:endParaRPr>
          </a:p>
          <a:p>
            <a:pPr marL="609585" marR="6773" algn="just">
              <a:lnSpc>
                <a:spcPct val="150000"/>
              </a:lnSpc>
              <a:spcBef>
                <a:spcPts val="1133"/>
              </a:spcBef>
            </a:pPr>
            <a:endParaRPr sz="1600"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F13F16FD-06DA-422B-8893-FE99EBFB640A}"/>
              </a:ext>
            </a:extLst>
          </p:cNvPr>
          <p:cNvSpPr>
            <a:spLocks noGrp="1"/>
          </p:cNvSpPr>
          <p:nvPr>
            <p:ph type="sldNum" sz="quarter" idx="12"/>
          </p:nvPr>
        </p:nvSpPr>
        <p:spPr/>
        <p:txBody>
          <a:bodyPr/>
          <a:lstStyle/>
          <a:p>
            <a:fld id="{71EC9CE2-5AEF-428F-9B76-4FE97200EC74}" type="slidenum">
              <a:rPr lang="en-IN" smtClean="0"/>
              <a:t>72</a:t>
            </a:fld>
            <a:endParaRPr lang="en-IN" dirty="0"/>
          </a:p>
        </p:txBody>
      </p:sp>
    </p:spTree>
    <p:extLst>
      <p:ext uri="{BB962C8B-B14F-4D97-AF65-F5344CB8AC3E}">
        <p14:creationId xmlns:p14="http://schemas.microsoft.com/office/powerpoint/2010/main" val="367705278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Shape 294"/>
        <p:cNvGrpSpPr/>
        <p:nvPr/>
      </p:nvGrpSpPr>
      <p:grpSpPr>
        <a:xfrm>
          <a:off x="0" y="0"/>
          <a:ext cx="0" cy="0"/>
          <a:chOff x="0" y="0"/>
          <a:chExt cx="0" cy="0"/>
        </a:xfrm>
      </p:grpSpPr>
      <p:sp>
        <p:nvSpPr>
          <p:cNvPr id="296" name="Google Shape;296;p40"/>
          <p:cNvSpPr txBox="1"/>
          <p:nvPr/>
        </p:nvSpPr>
        <p:spPr>
          <a:xfrm>
            <a:off x="742799" y="376999"/>
            <a:ext cx="10872551" cy="5859043"/>
          </a:xfrm>
          <a:prstGeom prst="rect">
            <a:avLst/>
          </a:prstGeom>
          <a:noFill/>
          <a:ln>
            <a:noFill/>
          </a:ln>
        </p:spPr>
        <p:txBody>
          <a:bodyPr spcFirstLastPara="1" wrap="square" lIns="0" tIns="16933" rIns="0" bIns="0" anchor="t" anchorCtr="0">
            <a:noAutofit/>
          </a:bodyPr>
          <a:lstStyle/>
          <a:p>
            <a:pPr marL="592652" marR="6773" indent="-280238" algn="just">
              <a:lnSpc>
                <a:spcPct val="150000"/>
              </a:lnSpc>
              <a:spcBef>
                <a:spcPts val="1133"/>
              </a:spcBef>
              <a:buClr>
                <a:schemeClr val="hlink"/>
              </a:buClr>
              <a:buSzPts val="1100"/>
              <a:buAutoNum type="arabicParenBoth" startAt="2"/>
            </a:pPr>
            <a:r>
              <a:rPr lang="en" sz="1467" dirty="0">
                <a:solidFill>
                  <a:schemeClr val="hlink"/>
                </a:solidFill>
              </a:rPr>
              <a:t>Define Performance Indicators: For each of the competencies identified, define performance Indicators  (PIs) that are explicit statements of expectations of the student learning. They can act as measuring  tools in assessment to understand the extent of attainment of outcomes. They can also be designed  to determine the appropriate achievement level or competency of each indicator so that instructors  can target and students can achieve the acceptable level of proficiency.</a:t>
            </a:r>
            <a:endParaRPr sz="1467" dirty="0">
              <a:solidFill>
                <a:schemeClr val="dk1"/>
              </a:solidFill>
            </a:endParaRPr>
          </a:p>
          <a:p>
            <a:pPr>
              <a:lnSpc>
                <a:spcPct val="150000"/>
              </a:lnSpc>
              <a:spcBef>
                <a:spcPts val="1133"/>
              </a:spcBef>
              <a:buClr>
                <a:schemeClr val="dk1"/>
              </a:buClr>
              <a:buSzPts val="1100"/>
            </a:pPr>
            <a:r>
              <a:rPr lang="en" sz="1467" b="1" i="1" dirty="0">
                <a:solidFill>
                  <a:schemeClr val="hlink"/>
                </a:solidFill>
              </a:rPr>
              <a:t>       </a:t>
            </a:r>
            <a:r>
              <a:rPr lang="en" sz="1600" b="1" i="1" dirty="0">
                <a:solidFill>
                  <a:srgbClr val="231F20"/>
                </a:solidFill>
                <a:latin typeface="Arial"/>
                <a:ea typeface="Arial"/>
                <a:cs typeface="Arial"/>
                <a:sym typeface="Arial"/>
              </a:rPr>
              <a:t>Example:</a:t>
            </a:r>
            <a:endParaRPr sz="1600" dirty="0">
              <a:latin typeface="Arial"/>
              <a:ea typeface="Arial"/>
              <a:cs typeface="Arial"/>
              <a:sym typeface="Arial"/>
            </a:endParaRPr>
          </a:p>
          <a:p>
            <a:pPr marL="592652">
              <a:lnSpc>
                <a:spcPct val="150000"/>
              </a:lnSpc>
            </a:pPr>
            <a:r>
              <a:rPr lang="en" sz="1467" dirty="0">
                <a:solidFill>
                  <a:srgbClr val="231F20"/>
                </a:solidFill>
                <a:latin typeface="Arial"/>
                <a:ea typeface="Arial"/>
                <a:cs typeface="Arial"/>
                <a:sym typeface="Arial"/>
              </a:rPr>
              <a:t>For the Competency -2</a:t>
            </a:r>
            <a:endParaRPr sz="1467" dirty="0"/>
          </a:p>
          <a:p>
            <a:pPr marL="592652">
              <a:lnSpc>
                <a:spcPct val="150000"/>
              </a:lnSpc>
            </a:pPr>
            <a:r>
              <a:rPr lang="en" sz="1467" dirty="0">
                <a:solidFill>
                  <a:srgbClr val="231F20"/>
                </a:solidFill>
                <a:latin typeface="Arial"/>
                <a:ea typeface="Arial"/>
                <a:cs typeface="Arial"/>
                <a:sym typeface="Arial"/>
              </a:rPr>
              <a:t>Demonstrate an ability to generate a diverse set of alternative design solutions</a:t>
            </a:r>
            <a:endParaRPr sz="1467" dirty="0">
              <a:latin typeface="Arial"/>
              <a:ea typeface="Arial"/>
              <a:cs typeface="Arial"/>
              <a:sym typeface="Arial"/>
            </a:endParaRPr>
          </a:p>
          <a:p>
            <a:pPr marL="304792">
              <a:lnSpc>
                <a:spcPct val="150000"/>
              </a:lnSpc>
              <a:spcBef>
                <a:spcPts val="1513"/>
              </a:spcBef>
            </a:pPr>
            <a:r>
              <a:rPr lang="en" sz="1733" b="1" i="1" dirty="0">
                <a:solidFill>
                  <a:srgbClr val="231F20"/>
                </a:solidFill>
              </a:rPr>
              <a:t>Performance Indicators:</a:t>
            </a:r>
            <a:endParaRPr sz="1733" b="1" dirty="0"/>
          </a:p>
          <a:p>
            <a:pPr marL="880511" lvl="1" indent="-280238">
              <a:lnSpc>
                <a:spcPct val="150000"/>
              </a:lnSpc>
              <a:buClr>
                <a:srgbClr val="231F20"/>
              </a:buClr>
              <a:buSzPts val="1100"/>
              <a:buFont typeface="Arial"/>
              <a:buAutoNum type="arabicPeriod"/>
            </a:pPr>
            <a:r>
              <a:rPr lang="en" sz="1467" dirty="0">
                <a:solidFill>
                  <a:srgbClr val="231F20"/>
                </a:solidFill>
                <a:latin typeface="Arial"/>
                <a:ea typeface="Arial"/>
                <a:cs typeface="Arial"/>
                <a:sym typeface="Arial"/>
              </a:rPr>
              <a:t>Apply formal idea generation tools to develop multiple engineering design solutions</a:t>
            </a:r>
            <a:endParaRPr sz="1467" dirty="0">
              <a:latin typeface="Arial"/>
              <a:ea typeface="Arial"/>
              <a:cs typeface="Arial"/>
              <a:sym typeface="Arial"/>
            </a:endParaRPr>
          </a:p>
          <a:p>
            <a:pPr marL="880511" lvl="1" indent="-280238">
              <a:lnSpc>
                <a:spcPct val="150000"/>
              </a:lnSpc>
              <a:spcBef>
                <a:spcPts val="1133"/>
              </a:spcBef>
              <a:buClr>
                <a:srgbClr val="231F20"/>
              </a:buClr>
              <a:buSzPts val="1100"/>
              <a:buFont typeface="Arial"/>
              <a:buAutoNum type="arabicPeriod"/>
            </a:pPr>
            <a:r>
              <a:rPr lang="en" sz="1467" dirty="0">
                <a:solidFill>
                  <a:srgbClr val="231F20"/>
                </a:solidFill>
                <a:latin typeface="Arial"/>
                <a:ea typeface="Arial"/>
                <a:cs typeface="Arial"/>
                <a:sym typeface="Arial"/>
              </a:rPr>
              <a:t>Build models, prototypes, algorithms to develop a diverse set of design solutions</a:t>
            </a:r>
            <a:endParaRPr sz="1467" dirty="0">
              <a:latin typeface="Arial"/>
              <a:ea typeface="Arial"/>
              <a:cs typeface="Arial"/>
              <a:sym typeface="Arial"/>
            </a:endParaRPr>
          </a:p>
          <a:p>
            <a:pPr marL="880511" lvl="1" indent="-280238">
              <a:lnSpc>
                <a:spcPct val="150000"/>
              </a:lnSpc>
              <a:spcBef>
                <a:spcPts val="1133"/>
              </a:spcBef>
              <a:buClr>
                <a:srgbClr val="231F20"/>
              </a:buClr>
              <a:buSzPts val="1100"/>
              <a:buFont typeface="Arial"/>
              <a:buAutoNum type="arabicPeriod"/>
            </a:pPr>
            <a:r>
              <a:rPr lang="en" sz="1467" dirty="0">
                <a:solidFill>
                  <a:srgbClr val="231F20"/>
                </a:solidFill>
                <a:latin typeface="Arial"/>
                <a:ea typeface="Arial"/>
                <a:cs typeface="Arial"/>
                <a:sym typeface="Arial"/>
              </a:rPr>
              <a:t>Identify the functional and non-functional criteria for evaluation of alternate design solutions.</a:t>
            </a:r>
            <a:endParaRPr sz="1467" dirty="0">
              <a:latin typeface="Arial"/>
              <a:ea typeface="Arial"/>
              <a:cs typeface="Arial"/>
              <a:sym typeface="Arial"/>
            </a:endParaRPr>
          </a:p>
          <a:p>
            <a:pPr marR="6773" algn="just">
              <a:lnSpc>
                <a:spcPct val="150000"/>
              </a:lnSpc>
              <a:spcBef>
                <a:spcPts val="1133"/>
              </a:spcBef>
            </a:pPr>
            <a:r>
              <a:rPr lang="en" sz="1467" dirty="0">
                <a:solidFill>
                  <a:srgbClr val="231F20"/>
                </a:solidFill>
                <a:latin typeface="Arial"/>
                <a:ea typeface="Arial"/>
                <a:cs typeface="Arial"/>
                <a:sym typeface="Arial"/>
              </a:rPr>
              <a:t>It should be noted that, when we consider the program outcome, it looks like, it can be achieved only in  the Capstone project. But if we consider the competencies and performance indicators, we start seeing the  opportunities of addressing them (and hence PO) in various courses of the program.</a:t>
            </a:r>
            <a:endParaRPr sz="14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68C6EC3E-1A82-4019-B3EC-3C45BE122728}"/>
              </a:ext>
            </a:extLst>
          </p:cNvPr>
          <p:cNvSpPr>
            <a:spLocks noGrp="1"/>
          </p:cNvSpPr>
          <p:nvPr>
            <p:ph type="sldNum" sz="quarter" idx="12"/>
          </p:nvPr>
        </p:nvSpPr>
        <p:spPr/>
        <p:txBody>
          <a:bodyPr/>
          <a:lstStyle/>
          <a:p>
            <a:fld id="{71EC9CE2-5AEF-428F-9B76-4FE97200EC74}" type="slidenum">
              <a:rPr lang="en-IN" smtClean="0"/>
              <a:t>73</a:t>
            </a:fld>
            <a:endParaRPr lang="en-IN" dirty="0"/>
          </a:p>
        </p:txBody>
      </p:sp>
    </p:spTree>
    <p:extLst>
      <p:ext uri="{BB962C8B-B14F-4D97-AF65-F5344CB8AC3E}">
        <p14:creationId xmlns:p14="http://schemas.microsoft.com/office/powerpoint/2010/main" val="387767007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Shape 301"/>
        <p:cNvGrpSpPr/>
        <p:nvPr/>
      </p:nvGrpSpPr>
      <p:grpSpPr>
        <a:xfrm>
          <a:off x="0" y="0"/>
          <a:ext cx="0" cy="0"/>
          <a:chOff x="0" y="0"/>
          <a:chExt cx="0" cy="0"/>
        </a:xfrm>
      </p:grpSpPr>
      <p:sp>
        <p:nvSpPr>
          <p:cNvPr id="304" name="Google Shape;304;p41"/>
          <p:cNvSpPr/>
          <p:nvPr/>
        </p:nvSpPr>
        <p:spPr>
          <a:xfrm>
            <a:off x="0" y="6475100"/>
            <a:ext cx="0" cy="107512"/>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pSp>
        <p:nvGrpSpPr>
          <p:cNvPr id="307" name="Google Shape;307;p41"/>
          <p:cNvGrpSpPr/>
          <p:nvPr/>
        </p:nvGrpSpPr>
        <p:grpSpPr>
          <a:xfrm>
            <a:off x="2593714" y="2395804"/>
            <a:ext cx="1382940" cy="515211"/>
            <a:chOff x="1459820" y="916856"/>
            <a:chExt cx="900430" cy="520065"/>
          </a:xfrm>
        </p:grpSpPr>
        <p:sp>
          <p:nvSpPr>
            <p:cNvPr id="308" name="Google Shape;308;p41"/>
            <p:cNvSpPr/>
            <p:nvPr/>
          </p:nvSpPr>
          <p:spPr>
            <a:xfrm>
              <a:off x="1459820" y="916856"/>
              <a:ext cx="900430" cy="520065"/>
            </a:xfrm>
            <a:custGeom>
              <a:avLst/>
              <a:gdLst/>
              <a:ahLst/>
              <a:cxnLst/>
              <a:rect l="l" t="t" r="r" b="b"/>
              <a:pathLst>
                <a:path w="900430" h="520065" extrusionOk="0">
                  <a:moveTo>
                    <a:pt x="0" y="0"/>
                  </a:moveTo>
                  <a:lnTo>
                    <a:pt x="900404" y="0"/>
                  </a:lnTo>
                  <a:lnTo>
                    <a:pt x="900404" y="519595"/>
                  </a:lnTo>
                  <a:lnTo>
                    <a:pt x="0" y="519595"/>
                  </a:lnTo>
                  <a:lnTo>
                    <a:pt x="0" y="0"/>
                  </a:lnTo>
                  <a:close/>
                </a:path>
              </a:pathLst>
            </a:custGeom>
            <a:noFill/>
            <a:ln w="14425" cap="flat" cmpd="sng">
              <a:solidFill>
                <a:srgbClr val="5397D1"/>
              </a:solidFill>
              <a:prstDash val="solid"/>
              <a:round/>
              <a:headEnd type="none" w="sm" len="sm"/>
              <a:tailEnd type="none" w="sm" len="sm"/>
            </a:ln>
          </p:spPr>
          <p:txBody>
            <a:bodyPr spcFirstLastPara="1" wrap="square" lIns="0" tIns="0" rIns="0" bIns="0" anchor="t" anchorCtr="0">
              <a:noAutofit/>
            </a:bodyPr>
            <a:lstStyle/>
            <a:p>
              <a:endParaRPr sz="2400" dirty="0"/>
            </a:p>
          </p:txBody>
        </p:sp>
        <p:sp>
          <p:nvSpPr>
            <p:cNvPr id="309" name="Google Shape;309;p41"/>
            <p:cNvSpPr/>
            <p:nvPr/>
          </p:nvSpPr>
          <p:spPr>
            <a:xfrm>
              <a:off x="1687387" y="1009576"/>
              <a:ext cx="445535" cy="366246"/>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endParaRPr sz="2400" dirty="0"/>
            </a:p>
          </p:txBody>
        </p:sp>
      </p:grpSp>
      <p:grpSp>
        <p:nvGrpSpPr>
          <p:cNvPr id="310" name="Google Shape;310;p41"/>
          <p:cNvGrpSpPr/>
          <p:nvPr/>
        </p:nvGrpSpPr>
        <p:grpSpPr>
          <a:xfrm>
            <a:off x="4849257" y="2395804"/>
            <a:ext cx="1968812" cy="515211"/>
            <a:chOff x="2928400" y="916856"/>
            <a:chExt cx="1281890" cy="520065"/>
          </a:xfrm>
        </p:grpSpPr>
        <p:sp>
          <p:nvSpPr>
            <p:cNvPr id="311" name="Google Shape;311;p41"/>
            <p:cNvSpPr/>
            <p:nvPr/>
          </p:nvSpPr>
          <p:spPr>
            <a:xfrm>
              <a:off x="2928400" y="916856"/>
              <a:ext cx="1002030" cy="520065"/>
            </a:xfrm>
            <a:custGeom>
              <a:avLst/>
              <a:gdLst/>
              <a:ahLst/>
              <a:cxnLst/>
              <a:rect l="l" t="t" r="r" b="b"/>
              <a:pathLst>
                <a:path w="1002029" h="520065" extrusionOk="0">
                  <a:moveTo>
                    <a:pt x="0" y="0"/>
                  </a:moveTo>
                  <a:lnTo>
                    <a:pt x="1001522" y="0"/>
                  </a:lnTo>
                  <a:lnTo>
                    <a:pt x="1001522" y="519595"/>
                  </a:lnTo>
                  <a:lnTo>
                    <a:pt x="0" y="519595"/>
                  </a:lnTo>
                  <a:lnTo>
                    <a:pt x="0" y="0"/>
                  </a:lnTo>
                  <a:close/>
                </a:path>
              </a:pathLst>
            </a:custGeom>
            <a:noFill/>
            <a:ln w="14425" cap="flat" cmpd="sng">
              <a:solidFill>
                <a:srgbClr val="5397D1"/>
              </a:solidFill>
              <a:prstDash val="solid"/>
              <a:round/>
              <a:headEnd type="none" w="sm" len="sm"/>
              <a:tailEnd type="none" w="sm" len="sm"/>
            </a:ln>
          </p:spPr>
          <p:txBody>
            <a:bodyPr spcFirstLastPara="1" wrap="square" lIns="0" tIns="0" rIns="0" bIns="0" anchor="t" anchorCtr="0">
              <a:noAutofit/>
            </a:bodyPr>
            <a:lstStyle/>
            <a:p>
              <a:endParaRPr sz="2400" dirty="0"/>
            </a:p>
          </p:txBody>
        </p:sp>
        <p:sp>
          <p:nvSpPr>
            <p:cNvPr id="312" name="Google Shape;312;p41"/>
            <p:cNvSpPr/>
            <p:nvPr/>
          </p:nvSpPr>
          <p:spPr>
            <a:xfrm>
              <a:off x="3111614" y="1008350"/>
              <a:ext cx="635321" cy="368327"/>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endParaRPr sz="2400" dirty="0"/>
            </a:p>
          </p:txBody>
        </p:sp>
        <p:sp>
          <p:nvSpPr>
            <p:cNvPr id="313" name="Google Shape;313;p41"/>
            <p:cNvSpPr/>
            <p:nvPr/>
          </p:nvSpPr>
          <p:spPr>
            <a:xfrm>
              <a:off x="3975671" y="1121285"/>
              <a:ext cx="234619" cy="110744"/>
            </a:xfrm>
            <a:prstGeom prst="rect">
              <a:avLst/>
            </a:prstGeom>
            <a:blipFill rotWithShape="1">
              <a:blip r:embed="rId5">
                <a:alphaModFix/>
              </a:blip>
              <a:stretch>
                <a:fillRect/>
              </a:stretch>
            </a:blipFill>
            <a:ln>
              <a:noFill/>
            </a:ln>
          </p:spPr>
          <p:txBody>
            <a:bodyPr spcFirstLastPara="1" wrap="square" lIns="0" tIns="0" rIns="0" bIns="0" anchor="t" anchorCtr="0">
              <a:noAutofit/>
            </a:bodyPr>
            <a:lstStyle/>
            <a:p>
              <a:endParaRPr sz="2400" dirty="0"/>
            </a:p>
          </p:txBody>
        </p:sp>
      </p:grpSp>
      <p:grpSp>
        <p:nvGrpSpPr>
          <p:cNvPr id="314" name="Google Shape;314;p41"/>
          <p:cNvGrpSpPr/>
          <p:nvPr/>
        </p:nvGrpSpPr>
        <p:grpSpPr>
          <a:xfrm>
            <a:off x="6971682" y="2395804"/>
            <a:ext cx="3056116" cy="515211"/>
            <a:chOff x="4310307" y="916856"/>
            <a:chExt cx="1989832" cy="520065"/>
          </a:xfrm>
        </p:grpSpPr>
        <p:sp>
          <p:nvSpPr>
            <p:cNvPr id="315" name="Google Shape;315;p41"/>
            <p:cNvSpPr/>
            <p:nvPr/>
          </p:nvSpPr>
          <p:spPr>
            <a:xfrm>
              <a:off x="4310307" y="916856"/>
              <a:ext cx="900430" cy="520065"/>
            </a:xfrm>
            <a:custGeom>
              <a:avLst/>
              <a:gdLst/>
              <a:ahLst/>
              <a:cxnLst/>
              <a:rect l="l" t="t" r="r" b="b"/>
              <a:pathLst>
                <a:path w="900429" h="520065" extrusionOk="0">
                  <a:moveTo>
                    <a:pt x="0" y="0"/>
                  </a:moveTo>
                  <a:lnTo>
                    <a:pt x="900404" y="0"/>
                  </a:lnTo>
                  <a:lnTo>
                    <a:pt x="900404" y="519595"/>
                  </a:lnTo>
                  <a:lnTo>
                    <a:pt x="0" y="519595"/>
                  </a:lnTo>
                  <a:lnTo>
                    <a:pt x="0" y="0"/>
                  </a:lnTo>
                  <a:close/>
                </a:path>
              </a:pathLst>
            </a:custGeom>
            <a:noFill/>
            <a:ln w="14425" cap="flat" cmpd="sng">
              <a:solidFill>
                <a:srgbClr val="5397D1"/>
              </a:solidFill>
              <a:prstDash val="solid"/>
              <a:round/>
              <a:headEnd type="none" w="sm" len="sm"/>
              <a:tailEnd type="none" w="sm" len="sm"/>
            </a:ln>
          </p:spPr>
          <p:txBody>
            <a:bodyPr spcFirstLastPara="1" wrap="square" lIns="0" tIns="0" rIns="0" bIns="0" anchor="t" anchorCtr="0">
              <a:noAutofit/>
            </a:bodyPr>
            <a:lstStyle/>
            <a:p>
              <a:endParaRPr sz="2400" dirty="0"/>
            </a:p>
          </p:txBody>
        </p:sp>
        <p:sp>
          <p:nvSpPr>
            <p:cNvPr id="316" name="Google Shape;316;p41"/>
            <p:cNvSpPr/>
            <p:nvPr/>
          </p:nvSpPr>
          <p:spPr>
            <a:xfrm>
              <a:off x="4472141" y="1010230"/>
              <a:ext cx="577134" cy="364516"/>
            </a:xfrm>
            <a:prstGeom prst="rect">
              <a:avLst/>
            </a:prstGeom>
            <a:blipFill rotWithShape="1">
              <a:blip r:embed="rId6">
                <a:alphaModFix/>
              </a:blip>
              <a:stretch>
                <a:fillRect/>
              </a:stretch>
            </a:blipFill>
            <a:ln>
              <a:noFill/>
            </a:ln>
          </p:spPr>
          <p:txBody>
            <a:bodyPr spcFirstLastPara="1" wrap="square" lIns="0" tIns="0" rIns="0" bIns="0" anchor="t" anchorCtr="0">
              <a:noAutofit/>
            </a:bodyPr>
            <a:lstStyle/>
            <a:p>
              <a:endParaRPr sz="2400" dirty="0"/>
            </a:p>
          </p:txBody>
        </p:sp>
        <p:sp>
          <p:nvSpPr>
            <p:cNvPr id="317" name="Google Shape;317;p41"/>
            <p:cNvSpPr/>
            <p:nvPr/>
          </p:nvSpPr>
          <p:spPr>
            <a:xfrm>
              <a:off x="5480354" y="1007923"/>
              <a:ext cx="819785" cy="337820"/>
            </a:xfrm>
            <a:custGeom>
              <a:avLst/>
              <a:gdLst/>
              <a:ahLst/>
              <a:cxnLst/>
              <a:rect l="l" t="t" r="r" b="b"/>
              <a:pathLst>
                <a:path w="819785" h="337819" extrusionOk="0">
                  <a:moveTo>
                    <a:pt x="819645" y="0"/>
                  </a:moveTo>
                  <a:lnTo>
                    <a:pt x="0" y="0"/>
                  </a:lnTo>
                  <a:lnTo>
                    <a:pt x="0" y="337477"/>
                  </a:lnTo>
                  <a:lnTo>
                    <a:pt x="819645" y="337477"/>
                  </a:lnTo>
                  <a:lnTo>
                    <a:pt x="819645" y="0"/>
                  </a:lnTo>
                  <a:close/>
                </a:path>
              </a:pathLst>
            </a:custGeom>
            <a:solidFill>
              <a:srgbClr val="9CC0E6"/>
            </a:solidFill>
            <a:ln>
              <a:noFill/>
            </a:ln>
          </p:spPr>
          <p:txBody>
            <a:bodyPr spcFirstLastPara="1" wrap="square" lIns="0" tIns="0" rIns="0" bIns="0" anchor="t" anchorCtr="0">
              <a:noAutofit/>
            </a:bodyPr>
            <a:lstStyle/>
            <a:p>
              <a:endParaRPr sz="2400" dirty="0"/>
            </a:p>
          </p:txBody>
        </p:sp>
        <p:sp>
          <p:nvSpPr>
            <p:cNvPr id="318" name="Google Shape;318;p41"/>
            <p:cNvSpPr/>
            <p:nvPr/>
          </p:nvSpPr>
          <p:spPr>
            <a:xfrm>
              <a:off x="5616473" y="1125249"/>
              <a:ext cx="547136" cy="88633"/>
            </a:xfrm>
            <a:prstGeom prst="rect">
              <a:avLst/>
            </a:prstGeom>
            <a:blipFill rotWithShape="1">
              <a:blip r:embed="rId7">
                <a:alphaModFix/>
              </a:blip>
              <a:stretch>
                <a:fillRect/>
              </a:stretch>
            </a:blipFill>
            <a:ln>
              <a:noFill/>
            </a:ln>
          </p:spPr>
          <p:txBody>
            <a:bodyPr spcFirstLastPara="1" wrap="square" lIns="0" tIns="0" rIns="0" bIns="0" anchor="t" anchorCtr="0">
              <a:noAutofit/>
            </a:bodyPr>
            <a:lstStyle/>
            <a:p>
              <a:endParaRPr sz="2400" dirty="0"/>
            </a:p>
          </p:txBody>
        </p:sp>
        <p:sp>
          <p:nvSpPr>
            <p:cNvPr id="319" name="Google Shape;319;p41"/>
            <p:cNvSpPr/>
            <p:nvPr/>
          </p:nvSpPr>
          <p:spPr>
            <a:xfrm>
              <a:off x="5239894" y="1121285"/>
              <a:ext cx="208038" cy="110744"/>
            </a:xfrm>
            <a:prstGeom prst="rect">
              <a:avLst/>
            </a:prstGeom>
            <a:blipFill rotWithShape="1">
              <a:blip r:embed="rId8">
                <a:alphaModFix/>
              </a:blip>
              <a:stretch>
                <a:fillRect/>
              </a:stretch>
            </a:blipFill>
            <a:ln>
              <a:noFill/>
            </a:ln>
          </p:spPr>
          <p:txBody>
            <a:bodyPr spcFirstLastPara="1" wrap="square" lIns="0" tIns="0" rIns="0" bIns="0" anchor="t" anchorCtr="0">
              <a:noAutofit/>
            </a:bodyPr>
            <a:lstStyle/>
            <a:p>
              <a:endParaRPr sz="2400" dirty="0"/>
            </a:p>
          </p:txBody>
        </p:sp>
      </p:grpSp>
      <p:grpSp>
        <p:nvGrpSpPr>
          <p:cNvPr id="320" name="Google Shape;320;p41"/>
          <p:cNvGrpSpPr/>
          <p:nvPr/>
        </p:nvGrpSpPr>
        <p:grpSpPr>
          <a:xfrm>
            <a:off x="8932251" y="3096802"/>
            <a:ext cx="939191" cy="2533279"/>
            <a:chOff x="5586831" y="1624457"/>
            <a:chExt cx="611505" cy="2557145"/>
          </a:xfrm>
        </p:grpSpPr>
        <p:sp>
          <p:nvSpPr>
            <p:cNvPr id="321" name="Google Shape;321;p41"/>
            <p:cNvSpPr/>
            <p:nvPr/>
          </p:nvSpPr>
          <p:spPr>
            <a:xfrm>
              <a:off x="5586831" y="1624457"/>
              <a:ext cx="611505" cy="2557145"/>
            </a:xfrm>
            <a:custGeom>
              <a:avLst/>
              <a:gdLst/>
              <a:ahLst/>
              <a:cxnLst/>
              <a:rect l="l" t="t" r="r" b="b"/>
              <a:pathLst>
                <a:path w="611504" h="2557145" extrusionOk="0">
                  <a:moveTo>
                    <a:pt x="610958" y="0"/>
                  </a:moveTo>
                  <a:lnTo>
                    <a:pt x="0" y="0"/>
                  </a:lnTo>
                  <a:lnTo>
                    <a:pt x="0" y="2556560"/>
                  </a:lnTo>
                  <a:lnTo>
                    <a:pt x="610958" y="2556560"/>
                  </a:lnTo>
                  <a:lnTo>
                    <a:pt x="610958" y="0"/>
                  </a:lnTo>
                  <a:close/>
                </a:path>
              </a:pathLst>
            </a:custGeom>
            <a:solidFill>
              <a:srgbClr val="9CC0E6"/>
            </a:solidFill>
            <a:ln>
              <a:noFill/>
            </a:ln>
          </p:spPr>
          <p:txBody>
            <a:bodyPr spcFirstLastPara="1" wrap="square" lIns="0" tIns="0" rIns="0" bIns="0" anchor="t" anchorCtr="0">
              <a:noAutofit/>
            </a:bodyPr>
            <a:lstStyle/>
            <a:p>
              <a:endParaRPr sz="2400" dirty="0"/>
            </a:p>
          </p:txBody>
        </p:sp>
        <p:sp>
          <p:nvSpPr>
            <p:cNvPr id="322" name="Google Shape;322;p41"/>
            <p:cNvSpPr/>
            <p:nvPr/>
          </p:nvSpPr>
          <p:spPr>
            <a:xfrm>
              <a:off x="5746721" y="2160738"/>
              <a:ext cx="291174" cy="1704012"/>
            </a:xfrm>
            <a:prstGeom prst="rect">
              <a:avLst/>
            </a:prstGeom>
            <a:blipFill rotWithShape="1">
              <a:blip r:embed="rId9">
                <a:alphaModFix/>
              </a:blip>
              <a:stretch>
                <a:fillRect/>
              </a:stretch>
            </a:blipFill>
            <a:ln>
              <a:noFill/>
            </a:ln>
          </p:spPr>
          <p:txBody>
            <a:bodyPr spcFirstLastPara="1" wrap="square" lIns="0" tIns="0" rIns="0" bIns="0" anchor="t" anchorCtr="0">
              <a:noAutofit/>
            </a:bodyPr>
            <a:lstStyle/>
            <a:p>
              <a:endParaRPr sz="2400" dirty="0"/>
            </a:p>
          </p:txBody>
        </p:sp>
        <p:sp>
          <p:nvSpPr>
            <p:cNvPr id="323" name="Google Shape;323;p41"/>
            <p:cNvSpPr/>
            <p:nvPr/>
          </p:nvSpPr>
          <p:spPr>
            <a:xfrm>
              <a:off x="5749150" y="1940712"/>
              <a:ext cx="121208" cy="181317"/>
            </a:xfrm>
            <a:prstGeom prst="rect">
              <a:avLst/>
            </a:prstGeom>
            <a:blipFill rotWithShape="1">
              <a:blip r:embed="rId10">
                <a:alphaModFix/>
              </a:blip>
              <a:stretch>
                <a:fillRect/>
              </a:stretch>
            </a:blipFill>
            <a:ln>
              <a:noFill/>
            </a:ln>
          </p:spPr>
          <p:txBody>
            <a:bodyPr spcFirstLastPara="1" wrap="square" lIns="0" tIns="0" rIns="0" bIns="0" anchor="t" anchorCtr="0">
              <a:noAutofit/>
            </a:bodyPr>
            <a:lstStyle/>
            <a:p>
              <a:endParaRPr sz="2400" dirty="0"/>
            </a:p>
          </p:txBody>
        </p:sp>
      </p:grpSp>
      <p:grpSp>
        <p:nvGrpSpPr>
          <p:cNvPr id="324" name="Google Shape;324;p41"/>
          <p:cNvGrpSpPr/>
          <p:nvPr/>
        </p:nvGrpSpPr>
        <p:grpSpPr>
          <a:xfrm>
            <a:off x="2301613" y="3082282"/>
            <a:ext cx="5942460" cy="2557305"/>
            <a:chOff x="1269634" y="1609801"/>
            <a:chExt cx="3869125" cy="2581398"/>
          </a:xfrm>
        </p:grpSpPr>
        <p:sp>
          <p:nvSpPr>
            <p:cNvPr id="325" name="Google Shape;325;p41"/>
            <p:cNvSpPr/>
            <p:nvPr/>
          </p:nvSpPr>
          <p:spPr>
            <a:xfrm>
              <a:off x="2962106" y="1754246"/>
              <a:ext cx="1069340" cy="405130"/>
            </a:xfrm>
            <a:custGeom>
              <a:avLst/>
              <a:gdLst/>
              <a:ahLst/>
              <a:cxnLst/>
              <a:rect l="l" t="t" r="r" b="b"/>
              <a:pathLst>
                <a:path w="1069339" h="405130" extrusionOk="0">
                  <a:moveTo>
                    <a:pt x="1016406" y="0"/>
                  </a:moveTo>
                  <a:lnTo>
                    <a:pt x="52527" y="0"/>
                  </a:lnTo>
                  <a:lnTo>
                    <a:pt x="32130" y="4144"/>
                  </a:lnTo>
                  <a:lnTo>
                    <a:pt x="15428" y="15428"/>
                  </a:lnTo>
                  <a:lnTo>
                    <a:pt x="4144" y="32130"/>
                  </a:lnTo>
                  <a:lnTo>
                    <a:pt x="0" y="52527"/>
                  </a:lnTo>
                  <a:lnTo>
                    <a:pt x="0" y="352348"/>
                  </a:lnTo>
                  <a:lnTo>
                    <a:pt x="4144" y="372745"/>
                  </a:lnTo>
                  <a:lnTo>
                    <a:pt x="15428" y="389447"/>
                  </a:lnTo>
                  <a:lnTo>
                    <a:pt x="32130" y="400731"/>
                  </a:lnTo>
                  <a:lnTo>
                    <a:pt x="52527" y="404876"/>
                  </a:lnTo>
                  <a:lnTo>
                    <a:pt x="1016406" y="404876"/>
                  </a:lnTo>
                  <a:lnTo>
                    <a:pt x="1036802" y="400731"/>
                  </a:lnTo>
                  <a:lnTo>
                    <a:pt x="1053504" y="389447"/>
                  </a:lnTo>
                  <a:lnTo>
                    <a:pt x="1064789" y="372745"/>
                  </a:lnTo>
                  <a:lnTo>
                    <a:pt x="1068933" y="352348"/>
                  </a:lnTo>
                  <a:lnTo>
                    <a:pt x="1068933" y="52527"/>
                  </a:lnTo>
                  <a:lnTo>
                    <a:pt x="1064789" y="32130"/>
                  </a:lnTo>
                  <a:lnTo>
                    <a:pt x="1053504" y="15428"/>
                  </a:lnTo>
                  <a:lnTo>
                    <a:pt x="1036802" y="4144"/>
                  </a:lnTo>
                  <a:lnTo>
                    <a:pt x="1016406" y="0"/>
                  </a:lnTo>
                  <a:close/>
                </a:path>
              </a:pathLst>
            </a:custGeom>
            <a:solidFill>
              <a:srgbClr val="BADEB1"/>
            </a:solidFill>
            <a:ln>
              <a:noFill/>
            </a:ln>
          </p:spPr>
          <p:txBody>
            <a:bodyPr spcFirstLastPara="1" wrap="square" lIns="0" tIns="0" rIns="0" bIns="0" anchor="t" anchorCtr="0">
              <a:noAutofit/>
            </a:bodyPr>
            <a:lstStyle/>
            <a:p>
              <a:endParaRPr sz="2400" dirty="0"/>
            </a:p>
          </p:txBody>
        </p:sp>
        <p:sp>
          <p:nvSpPr>
            <p:cNvPr id="326" name="Google Shape;326;p41"/>
            <p:cNvSpPr/>
            <p:nvPr/>
          </p:nvSpPr>
          <p:spPr>
            <a:xfrm>
              <a:off x="2962106" y="1754246"/>
              <a:ext cx="1069340" cy="405130"/>
            </a:xfrm>
            <a:custGeom>
              <a:avLst/>
              <a:gdLst/>
              <a:ahLst/>
              <a:cxnLst/>
              <a:rect l="l" t="t" r="r" b="b"/>
              <a:pathLst>
                <a:path w="1069339" h="405130" extrusionOk="0">
                  <a:moveTo>
                    <a:pt x="52527" y="0"/>
                  </a:moveTo>
                  <a:lnTo>
                    <a:pt x="1016406" y="0"/>
                  </a:lnTo>
                  <a:lnTo>
                    <a:pt x="1036802" y="4144"/>
                  </a:lnTo>
                  <a:lnTo>
                    <a:pt x="1053504" y="15428"/>
                  </a:lnTo>
                  <a:lnTo>
                    <a:pt x="1064789" y="32130"/>
                  </a:lnTo>
                  <a:lnTo>
                    <a:pt x="1068933" y="52527"/>
                  </a:lnTo>
                  <a:lnTo>
                    <a:pt x="1068933" y="352348"/>
                  </a:lnTo>
                  <a:lnTo>
                    <a:pt x="1064789" y="372745"/>
                  </a:lnTo>
                  <a:lnTo>
                    <a:pt x="1053504" y="389447"/>
                  </a:lnTo>
                  <a:lnTo>
                    <a:pt x="1036802" y="400731"/>
                  </a:lnTo>
                  <a:lnTo>
                    <a:pt x="1016406" y="404876"/>
                  </a:lnTo>
                  <a:lnTo>
                    <a:pt x="52527" y="404876"/>
                  </a:lnTo>
                  <a:lnTo>
                    <a:pt x="32130" y="400731"/>
                  </a:lnTo>
                  <a:lnTo>
                    <a:pt x="15428" y="389447"/>
                  </a:lnTo>
                  <a:lnTo>
                    <a:pt x="4144" y="372745"/>
                  </a:lnTo>
                  <a:lnTo>
                    <a:pt x="0" y="352348"/>
                  </a:lnTo>
                  <a:lnTo>
                    <a:pt x="0" y="52527"/>
                  </a:lnTo>
                  <a:lnTo>
                    <a:pt x="4144" y="32130"/>
                  </a:lnTo>
                  <a:lnTo>
                    <a:pt x="15428" y="15428"/>
                  </a:lnTo>
                  <a:lnTo>
                    <a:pt x="32130" y="4144"/>
                  </a:lnTo>
                  <a:lnTo>
                    <a:pt x="52527" y="0"/>
                  </a:lnTo>
                  <a:close/>
                </a:path>
              </a:pathLst>
            </a:custGeom>
            <a:noFill/>
            <a:ln w="14425" cap="flat" cmpd="sng">
              <a:solidFill>
                <a:srgbClr val="5397D1"/>
              </a:solidFill>
              <a:prstDash val="solid"/>
              <a:round/>
              <a:headEnd type="none" w="sm" len="sm"/>
              <a:tailEnd type="none" w="sm" len="sm"/>
            </a:ln>
          </p:spPr>
          <p:txBody>
            <a:bodyPr spcFirstLastPara="1" wrap="square" lIns="0" tIns="0" rIns="0" bIns="0" anchor="t" anchorCtr="0">
              <a:noAutofit/>
            </a:bodyPr>
            <a:lstStyle/>
            <a:p>
              <a:endParaRPr sz="2400" dirty="0"/>
            </a:p>
          </p:txBody>
        </p:sp>
        <p:sp>
          <p:nvSpPr>
            <p:cNvPr id="327" name="Google Shape;327;p41"/>
            <p:cNvSpPr/>
            <p:nvPr/>
          </p:nvSpPr>
          <p:spPr>
            <a:xfrm>
              <a:off x="3172663" y="1828050"/>
              <a:ext cx="648970" cy="266065"/>
            </a:xfrm>
            <a:custGeom>
              <a:avLst/>
              <a:gdLst/>
              <a:ahLst/>
              <a:cxnLst/>
              <a:rect l="l" t="t" r="r" b="b"/>
              <a:pathLst>
                <a:path w="648970" h="266064" extrusionOk="0">
                  <a:moveTo>
                    <a:pt x="60807" y="71628"/>
                  </a:moveTo>
                  <a:lnTo>
                    <a:pt x="60667" y="67678"/>
                  </a:lnTo>
                  <a:lnTo>
                    <a:pt x="42329" y="67678"/>
                  </a:lnTo>
                  <a:lnTo>
                    <a:pt x="42329" y="77406"/>
                  </a:lnTo>
                  <a:lnTo>
                    <a:pt x="41503" y="83134"/>
                  </a:lnTo>
                  <a:lnTo>
                    <a:pt x="38150" y="89319"/>
                  </a:lnTo>
                  <a:lnTo>
                    <a:pt x="35204" y="90868"/>
                  </a:lnTo>
                  <a:lnTo>
                    <a:pt x="26492" y="90868"/>
                  </a:lnTo>
                  <a:lnTo>
                    <a:pt x="19405" y="51638"/>
                  </a:lnTo>
                  <a:lnTo>
                    <a:pt x="19558" y="40195"/>
                  </a:lnTo>
                  <a:lnTo>
                    <a:pt x="26606" y="15100"/>
                  </a:lnTo>
                  <a:lnTo>
                    <a:pt x="34785" y="15100"/>
                  </a:lnTo>
                  <a:lnTo>
                    <a:pt x="37477" y="16446"/>
                  </a:lnTo>
                  <a:lnTo>
                    <a:pt x="41021" y="21844"/>
                  </a:lnTo>
                  <a:lnTo>
                    <a:pt x="41922" y="25933"/>
                  </a:lnTo>
                  <a:lnTo>
                    <a:pt x="41922" y="33832"/>
                  </a:lnTo>
                  <a:lnTo>
                    <a:pt x="60261" y="33832"/>
                  </a:lnTo>
                  <a:lnTo>
                    <a:pt x="41021" y="0"/>
                  </a:lnTo>
                  <a:lnTo>
                    <a:pt x="24460" y="0"/>
                  </a:lnTo>
                  <a:lnTo>
                    <a:pt x="419" y="33185"/>
                  </a:lnTo>
                  <a:lnTo>
                    <a:pt x="0" y="41478"/>
                  </a:lnTo>
                  <a:lnTo>
                    <a:pt x="127" y="62534"/>
                  </a:lnTo>
                  <a:lnTo>
                    <a:pt x="11836" y="101155"/>
                  </a:lnTo>
                  <a:lnTo>
                    <a:pt x="25908" y="106235"/>
                  </a:lnTo>
                  <a:lnTo>
                    <a:pt x="40919" y="106235"/>
                  </a:lnTo>
                  <a:lnTo>
                    <a:pt x="60337" y="79844"/>
                  </a:lnTo>
                  <a:lnTo>
                    <a:pt x="60807" y="71628"/>
                  </a:lnTo>
                  <a:close/>
                </a:path>
                <a:path w="648970" h="266064" extrusionOk="0">
                  <a:moveTo>
                    <a:pt x="126288" y="65747"/>
                  </a:moveTo>
                  <a:lnTo>
                    <a:pt x="116408" y="28473"/>
                  </a:lnTo>
                  <a:lnTo>
                    <a:pt x="109448" y="25615"/>
                  </a:lnTo>
                  <a:lnTo>
                    <a:pt x="108229" y="25615"/>
                  </a:lnTo>
                  <a:lnTo>
                    <a:pt x="108229" y="79717"/>
                  </a:lnTo>
                  <a:lnTo>
                    <a:pt x="107619" y="86144"/>
                  </a:lnTo>
                  <a:lnTo>
                    <a:pt x="105168" y="91109"/>
                  </a:lnTo>
                  <a:lnTo>
                    <a:pt x="102806" y="92354"/>
                  </a:lnTo>
                  <a:lnTo>
                    <a:pt x="95935" y="92354"/>
                  </a:lnTo>
                  <a:lnTo>
                    <a:pt x="93649" y="91020"/>
                  </a:lnTo>
                  <a:lnTo>
                    <a:pt x="91287" y="85763"/>
                  </a:lnTo>
                  <a:lnTo>
                    <a:pt x="90805" y="79717"/>
                  </a:lnTo>
                  <a:lnTo>
                    <a:pt x="90703" y="50761"/>
                  </a:lnTo>
                  <a:lnTo>
                    <a:pt x="91325" y="45097"/>
                  </a:lnTo>
                  <a:lnTo>
                    <a:pt x="93827" y="40398"/>
                  </a:lnTo>
                  <a:lnTo>
                    <a:pt x="96113" y="39230"/>
                  </a:lnTo>
                  <a:lnTo>
                    <a:pt x="102806" y="39230"/>
                  </a:lnTo>
                  <a:lnTo>
                    <a:pt x="108229" y="79717"/>
                  </a:lnTo>
                  <a:lnTo>
                    <a:pt x="108229" y="25615"/>
                  </a:lnTo>
                  <a:lnTo>
                    <a:pt x="89471" y="25615"/>
                  </a:lnTo>
                  <a:lnTo>
                    <a:pt x="82524" y="28473"/>
                  </a:lnTo>
                  <a:lnTo>
                    <a:pt x="72644" y="65747"/>
                  </a:lnTo>
                  <a:lnTo>
                    <a:pt x="73012" y="76365"/>
                  </a:lnTo>
                  <a:lnTo>
                    <a:pt x="89471" y="105829"/>
                  </a:lnTo>
                  <a:lnTo>
                    <a:pt x="109448" y="105829"/>
                  </a:lnTo>
                  <a:lnTo>
                    <a:pt x="125920" y="76365"/>
                  </a:lnTo>
                  <a:lnTo>
                    <a:pt x="126288" y="65747"/>
                  </a:lnTo>
                  <a:close/>
                </a:path>
                <a:path w="648970" h="266064" extrusionOk="0">
                  <a:moveTo>
                    <a:pt x="225653" y="38785"/>
                  </a:moveTo>
                  <a:lnTo>
                    <a:pt x="224129" y="33883"/>
                  </a:lnTo>
                  <a:lnTo>
                    <a:pt x="218020" y="27279"/>
                  </a:lnTo>
                  <a:lnTo>
                    <a:pt x="213499" y="25615"/>
                  </a:lnTo>
                  <a:lnTo>
                    <a:pt x="203568" y="25615"/>
                  </a:lnTo>
                  <a:lnTo>
                    <a:pt x="200266" y="26352"/>
                  </a:lnTo>
                  <a:lnTo>
                    <a:pt x="194805" y="29324"/>
                  </a:lnTo>
                  <a:lnTo>
                    <a:pt x="192290" y="31775"/>
                  </a:lnTo>
                  <a:lnTo>
                    <a:pt x="189953" y="35179"/>
                  </a:lnTo>
                  <a:lnTo>
                    <a:pt x="188785" y="32169"/>
                  </a:lnTo>
                  <a:lnTo>
                    <a:pt x="186804" y="29819"/>
                  </a:lnTo>
                  <a:lnTo>
                    <a:pt x="181279" y="26441"/>
                  </a:lnTo>
                  <a:lnTo>
                    <a:pt x="178015" y="25615"/>
                  </a:lnTo>
                  <a:lnTo>
                    <a:pt x="169557" y="25615"/>
                  </a:lnTo>
                  <a:lnTo>
                    <a:pt x="165798" y="26428"/>
                  </a:lnTo>
                  <a:lnTo>
                    <a:pt x="160248" y="29616"/>
                  </a:lnTo>
                  <a:lnTo>
                    <a:pt x="157861" y="32397"/>
                  </a:lnTo>
                  <a:lnTo>
                    <a:pt x="155841" y="36372"/>
                  </a:lnTo>
                  <a:lnTo>
                    <a:pt x="155841" y="27635"/>
                  </a:lnTo>
                  <a:lnTo>
                    <a:pt x="139509" y="27635"/>
                  </a:lnTo>
                  <a:lnTo>
                    <a:pt x="139509" y="103809"/>
                  </a:lnTo>
                  <a:lnTo>
                    <a:pt x="156895" y="103809"/>
                  </a:lnTo>
                  <a:lnTo>
                    <a:pt x="156895" y="49276"/>
                  </a:lnTo>
                  <a:lnTo>
                    <a:pt x="157594" y="45897"/>
                  </a:lnTo>
                  <a:lnTo>
                    <a:pt x="160362" y="41859"/>
                  </a:lnTo>
                  <a:lnTo>
                    <a:pt x="162636" y="40843"/>
                  </a:lnTo>
                  <a:lnTo>
                    <a:pt x="168770" y="40843"/>
                  </a:lnTo>
                  <a:lnTo>
                    <a:pt x="170878" y="41795"/>
                  </a:lnTo>
                  <a:lnTo>
                    <a:pt x="173278" y="45567"/>
                  </a:lnTo>
                  <a:lnTo>
                    <a:pt x="173888" y="49098"/>
                  </a:lnTo>
                  <a:lnTo>
                    <a:pt x="173888" y="103809"/>
                  </a:lnTo>
                  <a:lnTo>
                    <a:pt x="191274" y="103809"/>
                  </a:lnTo>
                  <a:lnTo>
                    <a:pt x="191274" y="49479"/>
                  </a:lnTo>
                  <a:lnTo>
                    <a:pt x="191935" y="45834"/>
                  </a:lnTo>
                  <a:lnTo>
                    <a:pt x="194513" y="41833"/>
                  </a:lnTo>
                  <a:lnTo>
                    <a:pt x="196697" y="40843"/>
                  </a:lnTo>
                  <a:lnTo>
                    <a:pt x="203073" y="40843"/>
                  </a:lnTo>
                  <a:lnTo>
                    <a:pt x="205320" y="41719"/>
                  </a:lnTo>
                  <a:lnTo>
                    <a:pt x="207797" y="45224"/>
                  </a:lnTo>
                  <a:lnTo>
                    <a:pt x="208394" y="49123"/>
                  </a:lnTo>
                  <a:lnTo>
                    <a:pt x="208394" y="103809"/>
                  </a:lnTo>
                  <a:lnTo>
                    <a:pt x="225653" y="103809"/>
                  </a:lnTo>
                  <a:lnTo>
                    <a:pt x="225653" y="38785"/>
                  </a:lnTo>
                  <a:close/>
                </a:path>
                <a:path w="648970" h="266064" extrusionOk="0">
                  <a:moveTo>
                    <a:pt x="283616" y="163499"/>
                  </a:moveTo>
                  <a:lnTo>
                    <a:pt x="271106" y="163499"/>
                  </a:lnTo>
                  <a:lnTo>
                    <a:pt x="270268" y="169367"/>
                  </a:lnTo>
                  <a:lnTo>
                    <a:pt x="267512" y="173875"/>
                  </a:lnTo>
                  <a:lnTo>
                    <a:pt x="258203" y="180149"/>
                  </a:lnTo>
                  <a:lnTo>
                    <a:pt x="251739" y="181838"/>
                  </a:lnTo>
                  <a:lnTo>
                    <a:pt x="243446" y="182105"/>
                  </a:lnTo>
                  <a:lnTo>
                    <a:pt x="243446" y="194106"/>
                  </a:lnTo>
                  <a:lnTo>
                    <a:pt x="265823" y="194106"/>
                  </a:lnTo>
                  <a:lnTo>
                    <a:pt x="265823" y="265557"/>
                  </a:lnTo>
                  <a:lnTo>
                    <a:pt x="283616" y="265557"/>
                  </a:lnTo>
                  <a:lnTo>
                    <a:pt x="283616" y="163499"/>
                  </a:lnTo>
                  <a:close/>
                </a:path>
                <a:path w="648970" h="266064" extrusionOk="0">
                  <a:moveTo>
                    <a:pt x="292938" y="65366"/>
                  </a:moveTo>
                  <a:lnTo>
                    <a:pt x="292658" y="55092"/>
                  </a:lnTo>
                  <a:lnTo>
                    <a:pt x="291807" y="46494"/>
                  </a:lnTo>
                  <a:lnTo>
                    <a:pt x="290512" y="40182"/>
                  </a:lnTo>
                  <a:lnTo>
                    <a:pt x="290398" y="39585"/>
                  </a:lnTo>
                  <a:lnTo>
                    <a:pt x="288899" y="35623"/>
                  </a:lnTo>
                  <a:lnTo>
                    <a:pt x="288417" y="34353"/>
                  </a:lnTo>
                  <a:lnTo>
                    <a:pt x="285407" y="28536"/>
                  </a:lnTo>
                  <a:lnTo>
                    <a:pt x="280212" y="25615"/>
                  </a:lnTo>
                  <a:lnTo>
                    <a:pt x="275005" y="25615"/>
                  </a:lnTo>
                  <a:lnTo>
                    <a:pt x="275005" y="76809"/>
                  </a:lnTo>
                  <a:lnTo>
                    <a:pt x="274447" y="83883"/>
                  </a:lnTo>
                  <a:lnTo>
                    <a:pt x="272148" y="89585"/>
                  </a:lnTo>
                  <a:lnTo>
                    <a:pt x="270014" y="91008"/>
                  </a:lnTo>
                  <a:lnTo>
                    <a:pt x="263385" y="91008"/>
                  </a:lnTo>
                  <a:lnTo>
                    <a:pt x="261010" y="89344"/>
                  </a:lnTo>
                  <a:lnTo>
                    <a:pt x="258394" y="82715"/>
                  </a:lnTo>
                  <a:lnTo>
                    <a:pt x="257860" y="75984"/>
                  </a:lnTo>
                  <a:lnTo>
                    <a:pt x="257771" y="53073"/>
                  </a:lnTo>
                  <a:lnTo>
                    <a:pt x="258394" y="46990"/>
                  </a:lnTo>
                  <a:lnTo>
                    <a:pt x="261010" y="41554"/>
                  </a:lnTo>
                  <a:lnTo>
                    <a:pt x="263385" y="40182"/>
                  </a:lnTo>
                  <a:lnTo>
                    <a:pt x="270014" y="40182"/>
                  </a:lnTo>
                  <a:lnTo>
                    <a:pt x="272148" y="41668"/>
                  </a:lnTo>
                  <a:lnTo>
                    <a:pt x="274447" y="47637"/>
                  </a:lnTo>
                  <a:lnTo>
                    <a:pt x="274878" y="53073"/>
                  </a:lnTo>
                  <a:lnTo>
                    <a:pt x="275005" y="76809"/>
                  </a:lnTo>
                  <a:lnTo>
                    <a:pt x="275005" y="25615"/>
                  </a:lnTo>
                  <a:lnTo>
                    <a:pt x="269163" y="25615"/>
                  </a:lnTo>
                  <a:lnTo>
                    <a:pt x="266001" y="26454"/>
                  </a:lnTo>
                  <a:lnTo>
                    <a:pt x="260781" y="29794"/>
                  </a:lnTo>
                  <a:lnTo>
                    <a:pt x="258787" y="32296"/>
                  </a:lnTo>
                  <a:lnTo>
                    <a:pt x="257365" y="35623"/>
                  </a:lnTo>
                  <a:lnTo>
                    <a:pt x="257365" y="27635"/>
                  </a:lnTo>
                  <a:lnTo>
                    <a:pt x="240626" y="27635"/>
                  </a:lnTo>
                  <a:lnTo>
                    <a:pt x="240626" y="129425"/>
                  </a:lnTo>
                  <a:lnTo>
                    <a:pt x="258292" y="129425"/>
                  </a:lnTo>
                  <a:lnTo>
                    <a:pt x="258292" y="97370"/>
                  </a:lnTo>
                  <a:lnTo>
                    <a:pt x="259765" y="100215"/>
                  </a:lnTo>
                  <a:lnTo>
                    <a:pt x="261747" y="102336"/>
                  </a:lnTo>
                  <a:lnTo>
                    <a:pt x="266623" y="105143"/>
                  </a:lnTo>
                  <a:lnTo>
                    <a:pt x="269633" y="105841"/>
                  </a:lnTo>
                  <a:lnTo>
                    <a:pt x="280530" y="105841"/>
                  </a:lnTo>
                  <a:lnTo>
                    <a:pt x="290639" y="91008"/>
                  </a:lnTo>
                  <a:lnTo>
                    <a:pt x="291846" y="84823"/>
                  </a:lnTo>
                  <a:lnTo>
                    <a:pt x="292582" y="76809"/>
                  </a:lnTo>
                  <a:lnTo>
                    <a:pt x="292696" y="74891"/>
                  </a:lnTo>
                  <a:lnTo>
                    <a:pt x="292938" y="65366"/>
                  </a:lnTo>
                  <a:close/>
                </a:path>
                <a:path w="648970" h="266064" extrusionOk="0">
                  <a:moveTo>
                    <a:pt x="330149" y="247345"/>
                  </a:moveTo>
                  <a:lnTo>
                    <a:pt x="313156" y="247345"/>
                  </a:lnTo>
                  <a:lnTo>
                    <a:pt x="313156" y="265544"/>
                  </a:lnTo>
                  <a:lnTo>
                    <a:pt x="330149" y="265544"/>
                  </a:lnTo>
                  <a:lnTo>
                    <a:pt x="330149" y="247345"/>
                  </a:lnTo>
                  <a:close/>
                </a:path>
                <a:path w="648970" h="266064" extrusionOk="0">
                  <a:moveTo>
                    <a:pt x="356819" y="56083"/>
                  </a:moveTo>
                  <a:lnTo>
                    <a:pt x="339153" y="26250"/>
                  </a:lnTo>
                  <a:lnTo>
                    <a:pt x="339153" y="56083"/>
                  </a:lnTo>
                  <a:lnTo>
                    <a:pt x="321970" y="56083"/>
                  </a:lnTo>
                  <a:lnTo>
                    <a:pt x="321894" y="53860"/>
                  </a:lnTo>
                  <a:lnTo>
                    <a:pt x="321906" y="47358"/>
                  </a:lnTo>
                  <a:lnTo>
                    <a:pt x="322516" y="44196"/>
                  </a:lnTo>
                  <a:lnTo>
                    <a:pt x="325145" y="40106"/>
                  </a:lnTo>
                  <a:lnTo>
                    <a:pt x="327367" y="39090"/>
                  </a:lnTo>
                  <a:lnTo>
                    <a:pt x="333717" y="39090"/>
                  </a:lnTo>
                  <a:lnTo>
                    <a:pt x="335965" y="40081"/>
                  </a:lnTo>
                  <a:lnTo>
                    <a:pt x="338531" y="44043"/>
                  </a:lnTo>
                  <a:lnTo>
                    <a:pt x="339102" y="47358"/>
                  </a:lnTo>
                  <a:lnTo>
                    <a:pt x="339153" y="56083"/>
                  </a:lnTo>
                  <a:lnTo>
                    <a:pt x="339153" y="26250"/>
                  </a:lnTo>
                  <a:lnTo>
                    <a:pt x="335648" y="25615"/>
                  </a:lnTo>
                  <a:lnTo>
                    <a:pt x="326085" y="25615"/>
                  </a:lnTo>
                  <a:lnTo>
                    <a:pt x="303974" y="74891"/>
                  </a:lnTo>
                  <a:lnTo>
                    <a:pt x="304469" y="82931"/>
                  </a:lnTo>
                  <a:lnTo>
                    <a:pt x="306489" y="91871"/>
                  </a:lnTo>
                  <a:lnTo>
                    <a:pt x="308216" y="95580"/>
                  </a:lnTo>
                  <a:lnTo>
                    <a:pt x="310692" y="98526"/>
                  </a:lnTo>
                  <a:lnTo>
                    <a:pt x="312762" y="101028"/>
                  </a:lnTo>
                  <a:lnTo>
                    <a:pt x="315391" y="102870"/>
                  </a:lnTo>
                  <a:lnTo>
                    <a:pt x="321792" y="105244"/>
                  </a:lnTo>
                  <a:lnTo>
                    <a:pt x="325767" y="105829"/>
                  </a:lnTo>
                  <a:lnTo>
                    <a:pt x="339496" y="105829"/>
                  </a:lnTo>
                  <a:lnTo>
                    <a:pt x="346062" y="103809"/>
                  </a:lnTo>
                  <a:lnTo>
                    <a:pt x="354355" y="95669"/>
                  </a:lnTo>
                  <a:lnTo>
                    <a:pt x="355346" y="92621"/>
                  </a:lnTo>
                  <a:lnTo>
                    <a:pt x="356412" y="89319"/>
                  </a:lnTo>
                  <a:lnTo>
                    <a:pt x="356311" y="77660"/>
                  </a:lnTo>
                  <a:lnTo>
                    <a:pt x="339750" y="77660"/>
                  </a:lnTo>
                  <a:lnTo>
                    <a:pt x="339750" y="82931"/>
                  </a:lnTo>
                  <a:lnTo>
                    <a:pt x="339051" y="86728"/>
                  </a:lnTo>
                  <a:lnTo>
                    <a:pt x="336219" y="91452"/>
                  </a:lnTo>
                  <a:lnTo>
                    <a:pt x="333971" y="92621"/>
                  </a:lnTo>
                  <a:lnTo>
                    <a:pt x="327609" y="92621"/>
                  </a:lnTo>
                  <a:lnTo>
                    <a:pt x="325335" y="91186"/>
                  </a:lnTo>
                  <a:lnTo>
                    <a:pt x="322643" y="85382"/>
                  </a:lnTo>
                  <a:lnTo>
                    <a:pt x="321970" y="80327"/>
                  </a:lnTo>
                  <a:lnTo>
                    <a:pt x="322084" y="68783"/>
                  </a:lnTo>
                  <a:lnTo>
                    <a:pt x="322173" y="68211"/>
                  </a:lnTo>
                  <a:lnTo>
                    <a:pt x="356819" y="68211"/>
                  </a:lnTo>
                  <a:lnTo>
                    <a:pt x="356819" y="56083"/>
                  </a:lnTo>
                  <a:close/>
                </a:path>
                <a:path w="648970" h="266064" extrusionOk="0">
                  <a:moveTo>
                    <a:pt x="384733" y="163499"/>
                  </a:moveTo>
                  <a:lnTo>
                    <a:pt x="372224" y="163499"/>
                  </a:lnTo>
                  <a:lnTo>
                    <a:pt x="371386" y="169367"/>
                  </a:lnTo>
                  <a:lnTo>
                    <a:pt x="368630" y="173875"/>
                  </a:lnTo>
                  <a:lnTo>
                    <a:pt x="359321" y="180149"/>
                  </a:lnTo>
                  <a:lnTo>
                    <a:pt x="352856" y="181838"/>
                  </a:lnTo>
                  <a:lnTo>
                    <a:pt x="344563" y="182105"/>
                  </a:lnTo>
                  <a:lnTo>
                    <a:pt x="344563" y="194106"/>
                  </a:lnTo>
                  <a:lnTo>
                    <a:pt x="366941" y="194106"/>
                  </a:lnTo>
                  <a:lnTo>
                    <a:pt x="366941" y="265557"/>
                  </a:lnTo>
                  <a:lnTo>
                    <a:pt x="384733" y="265557"/>
                  </a:lnTo>
                  <a:lnTo>
                    <a:pt x="384733" y="163499"/>
                  </a:lnTo>
                  <a:close/>
                </a:path>
                <a:path w="648970" h="266064" extrusionOk="0">
                  <a:moveTo>
                    <a:pt x="396189" y="27647"/>
                  </a:moveTo>
                  <a:lnTo>
                    <a:pt x="388912" y="27647"/>
                  </a:lnTo>
                  <a:lnTo>
                    <a:pt x="388912" y="6883"/>
                  </a:lnTo>
                  <a:lnTo>
                    <a:pt x="371246" y="6883"/>
                  </a:lnTo>
                  <a:lnTo>
                    <a:pt x="371246" y="27647"/>
                  </a:lnTo>
                  <a:lnTo>
                    <a:pt x="364375" y="27647"/>
                  </a:lnTo>
                  <a:lnTo>
                    <a:pt x="364375" y="40728"/>
                  </a:lnTo>
                  <a:lnTo>
                    <a:pt x="371246" y="40728"/>
                  </a:lnTo>
                  <a:lnTo>
                    <a:pt x="371246" y="93776"/>
                  </a:lnTo>
                  <a:lnTo>
                    <a:pt x="372351" y="98628"/>
                  </a:lnTo>
                  <a:lnTo>
                    <a:pt x="376783" y="103327"/>
                  </a:lnTo>
                  <a:lnTo>
                    <a:pt x="380873" y="104495"/>
                  </a:lnTo>
                  <a:lnTo>
                    <a:pt x="386778" y="104495"/>
                  </a:lnTo>
                  <a:lnTo>
                    <a:pt x="396189" y="103822"/>
                  </a:lnTo>
                  <a:lnTo>
                    <a:pt x="396189" y="90131"/>
                  </a:lnTo>
                  <a:lnTo>
                    <a:pt x="392239" y="90195"/>
                  </a:lnTo>
                  <a:lnTo>
                    <a:pt x="390829" y="89662"/>
                  </a:lnTo>
                  <a:lnTo>
                    <a:pt x="389293" y="87464"/>
                  </a:lnTo>
                  <a:lnTo>
                    <a:pt x="388912" y="84848"/>
                  </a:lnTo>
                  <a:lnTo>
                    <a:pt x="388912" y="75641"/>
                  </a:lnTo>
                  <a:lnTo>
                    <a:pt x="388912" y="40728"/>
                  </a:lnTo>
                  <a:lnTo>
                    <a:pt x="396189" y="40728"/>
                  </a:lnTo>
                  <a:lnTo>
                    <a:pt x="396189" y="27647"/>
                  </a:lnTo>
                  <a:close/>
                </a:path>
                <a:path w="648970" h="266064" extrusionOk="0">
                  <a:moveTo>
                    <a:pt x="457657" y="56083"/>
                  </a:moveTo>
                  <a:lnTo>
                    <a:pt x="440004" y="26250"/>
                  </a:lnTo>
                  <a:lnTo>
                    <a:pt x="440004" y="56083"/>
                  </a:lnTo>
                  <a:lnTo>
                    <a:pt x="422808" y="56083"/>
                  </a:lnTo>
                  <a:lnTo>
                    <a:pt x="422757" y="47358"/>
                  </a:lnTo>
                  <a:lnTo>
                    <a:pt x="423354" y="44196"/>
                  </a:lnTo>
                  <a:lnTo>
                    <a:pt x="425983" y="40106"/>
                  </a:lnTo>
                  <a:lnTo>
                    <a:pt x="428205" y="39090"/>
                  </a:lnTo>
                  <a:lnTo>
                    <a:pt x="434555" y="39090"/>
                  </a:lnTo>
                  <a:lnTo>
                    <a:pt x="436803" y="40081"/>
                  </a:lnTo>
                  <a:lnTo>
                    <a:pt x="439369" y="44043"/>
                  </a:lnTo>
                  <a:lnTo>
                    <a:pt x="439966" y="47358"/>
                  </a:lnTo>
                  <a:lnTo>
                    <a:pt x="440004" y="56083"/>
                  </a:lnTo>
                  <a:lnTo>
                    <a:pt x="440004" y="26250"/>
                  </a:lnTo>
                  <a:lnTo>
                    <a:pt x="436499" y="25615"/>
                  </a:lnTo>
                  <a:lnTo>
                    <a:pt x="426923" y="25615"/>
                  </a:lnTo>
                  <a:lnTo>
                    <a:pt x="404812" y="74891"/>
                  </a:lnTo>
                  <a:lnTo>
                    <a:pt x="405307" y="82931"/>
                  </a:lnTo>
                  <a:lnTo>
                    <a:pt x="407327" y="91871"/>
                  </a:lnTo>
                  <a:lnTo>
                    <a:pt x="409054" y="95580"/>
                  </a:lnTo>
                  <a:lnTo>
                    <a:pt x="411530" y="98526"/>
                  </a:lnTo>
                  <a:lnTo>
                    <a:pt x="413600" y="101028"/>
                  </a:lnTo>
                  <a:lnTo>
                    <a:pt x="416229" y="102870"/>
                  </a:lnTo>
                  <a:lnTo>
                    <a:pt x="422630" y="105244"/>
                  </a:lnTo>
                  <a:lnTo>
                    <a:pt x="426605" y="105829"/>
                  </a:lnTo>
                  <a:lnTo>
                    <a:pt x="440334" y="105829"/>
                  </a:lnTo>
                  <a:lnTo>
                    <a:pt x="446900" y="103809"/>
                  </a:lnTo>
                  <a:lnTo>
                    <a:pt x="455193" y="95669"/>
                  </a:lnTo>
                  <a:lnTo>
                    <a:pt x="456184" y="92621"/>
                  </a:lnTo>
                  <a:lnTo>
                    <a:pt x="457250" y="89319"/>
                  </a:lnTo>
                  <a:lnTo>
                    <a:pt x="457149" y="77660"/>
                  </a:lnTo>
                  <a:lnTo>
                    <a:pt x="440588" y="77660"/>
                  </a:lnTo>
                  <a:lnTo>
                    <a:pt x="440588" y="82931"/>
                  </a:lnTo>
                  <a:lnTo>
                    <a:pt x="439889" y="86728"/>
                  </a:lnTo>
                  <a:lnTo>
                    <a:pt x="437057" y="91452"/>
                  </a:lnTo>
                  <a:lnTo>
                    <a:pt x="434809" y="92621"/>
                  </a:lnTo>
                  <a:lnTo>
                    <a:pt x="428447" y="92621"/>
                  </a:lnTo>
                  <a:lnTo>
                    <a:pt x="426186" y="91186"/>
                  </a:lnTo>
                  <a:lnTo>
                    <a:pt x="423481" y="85382"/>
                  </a:lnTo>
                  <a:lnTo>
                    <a:pt x="422808" y="80327"/>
                  </a:lnTo>
                  <a:lnTo>
                    <a:pt x="422922" y="68783"/>
                  </a:lnTo>
                  <a:lnTo>
                    <a:pt x="423011" y="68211"/>
                  </a:lnTo>
                  <a:lnTo>
                    <a:pt x="457657" y="68211"/>
                  </a:lnTo>
                  <a:lnTo>
                    <a:pt x="457657" y="56083"/>
                  </a:lnTo>
                  <a:close/>
                </a:path>
                <a:path w="648970" h="266064" extrusionOk="0">
                  <a:moveTo>
                    <a:pt x="521436" y="38061"/>
                  </a:moveTo>
                  <a:lnTo>
                    <a:pt x="519976" y="33528"/>
                  </a:lnTo>
                  <a:lnTo>
                    <a:pt x="514083" y="27190"/>
                  </a:lnTo>
                  <a:lnTo>
                    <a:pt x="509866" y="25615"/>
                  </a:lnTo>
                  <a:lnTo>
                    <a:pt x="500913" y="25615"/>
                  </a:lnTo>
                  <a:lnTo>
                    <a:pt x="497865" y="26441"/>
                  </a:lnTo>
                  <a:lnTo>
                    <a:pt x="492506" y="29730"/>
                  </a:lnTo>
                  <a:lnTo>
                    <a:pt x="490245" y="32156"/>
                  </a:lnTo>
                  <a:lnTo>
                    <a:pt x="488403" y="35369"/>
                  </a:lnTo>
                  <a:lnTo>
                    <a:pt x="488403" y="27635"/>
                  </a:lnTo>
                  <a:lnTo>
                    <a:pt x="471144" y="27635"/>
                  </a:lnTo>
                  <a:lnTo>
                    <a:pt x="471144" y="103809"/>
                  </a:lnTo>
                  <a:lnTo>
                    <a:pt x="488810" y="103809"/>
                  </a:lnTo>
                  <a:lnTo>
                    <a:pt x="488810" y="49974"/>
                  </a:lnTo>
                  <a:lnTo>
                    <a:pt x="489432" y="46177"/>
                  </a:lnTo>
                  <a:lnTo>
                    <a:pt x="491972" y="41706"/>
                  </a:lnTo>
                  <a:lnTo>
                    <a:pt x="494093" y="40576"/>
                  </a:lnTo>
                  <a:lnTo>
                    <a:pt x="499681" y="40576"/>
                  </a:lnTo>
                  <a:lnTo>
                    <a:pt x="501586" y="41478"/>
                  </a:lnTo>
                  <a:lnTo>
                    <a:pt x="503885" y="45123"/>
                  </a:lnTo>
                  <a:lnTo>
                    <a:pt x="504444" y="48285"/>
                  </a:lnTo>
                  <a:lnTo>
                    <a:pt x="504444" y="103809"/>
                  </a:lnTo>
                  <a:lnTo>
                    <a:pt x="521436" y="103809"/>
                  </a:lnTo>
                  <a:lnTo>
                    <a:pt x="521436" y="38061"/>
                  </a:lnTo>
                  <a:close/>
                </a:path>
                <a:path w="648970" h="266064" extrusionOk="0">
                  <a:moveTo>
                    <a:pt x="584644" y="78181"/>
                  </a:moveTo>
                  <a:lnTo>
                    <a:pt x="584504" y="73888"/>
                  </a:lnTo>
                  <a:lnTo>
                    <a:pt x="567918" y="73825"/>
                  </a:lnTo>
                  <a:lnTo>
                    <a:pt x="567918" y="81978"/>
                  </a:lnTo>
                  <a:lnTo>
                    <a:pt x="567334" y="86423"/>
                  </a:lnTo>
                  <a:lnTo>
                    <a:pt x="565023" y="91173"/>
                  </a:lnTo>
                  <a:lnTo>
                    <a:pt x="562952" y="92354"/>
                  </a:lnTo>
                  <a:lnTo>
                    <a:pt x="557199" y="92354"/>
                  </a:lnTo>
                  <a:lnTo>
                    <a:pt x="555269" y="91325"/>
                  </a:lnTo>
                  <a:lnTo>
                    <a:pt x="552983" y="87185"/>
                  </a:lnTo>
                  <a:lnTo>
                    <a:pt x="552411" y="83553"/>
                  </a:lnTo>
                  <a:lnTo>
                    <a:pt x="552411" y="47485"/>
                  </a:lnTo>
                  <a:lnTo>
                    <a:pt x="553021" y="44183"/>
                  </a:lnTo>
                  <a:lnTo>
                    <a:pt x="555421" y="40233"/>
                  </a:lnTo>
                  <a:lnTo>
                    <a:pt x="557377" y="39243"/>
                  </a:lnTo>
                  <a:lnTo>
                    <a:pt x="562775" y="39243"/>
                  </a:lnTo>
                  <a:lnTo>
                    <a:pt x="564705" y="40246"/>
                  </a:lnTo>
                  <a:lnTo>
                    <a:pt x="567067" y="44297"/>
                  </a:lnTo>
                  <a:lnTo>
                    <a:pt x="567651" y="47599"/>
                  </a:lnTo>
                  <a:lnTo>
                    <a:pt x="567651" y="53936"/>
                  </a:lnTo>
                  <a:lnTo>
                    <a:pt x="584504" y="53936"/>
                  </a:lnTo>
                  <a:lnTo>
                    <a:pt x="584504" y="42494"/>
                  </a:lnTo>
                  <a:lnTo>
                    <a:pt x="582498" y="36042"/>
                  </a:lnTo>
                  <a:lnTo>
                    <a:pt x="574522" y="27711"/>
                  </a:lnTo>
                  <a:lnTo>
                    <a:pt x="568325" y="25615"/>
                  </a:lnTo>
                  <a:lnTo>
                    <a:pt x="550392" y="25615"/>
                  </a:lnTo>
                  <a:lnTo>
                    <a:pt x="534212" y="65747"/>
                  </a:lnTo>
                  <a:lnTo>
                    <a:pt x="534568" y="76390"/>
                  </a:lnTo>
                  <a:lnTo>
                    <a:pt x="550392" y="105841"/>
                  </a:lnTo>
                  <a:lnTo>
                    <a:pt x="568363" y="105841"/>
                  </a:lnTo>
                  <a:lnTo>
                    <a:pt x="574598" y="103593"/>
                  </a:lnTo>
                  <a:lnTo>
                    <a:pt x="582637" y="94576"/>
                  </a:lnTo>
                  <a:lnTo>
                    <a:pt x="584644" y="87617"/>
                  </a:lnTo>
                  <a:lnTo>
                    <a:pt x="584644" y="78181"/>
                  </a:lnTo>
                  <a:close/>
                </a:path>
                <a:path w="648970" h="266064" extrusionOk="0">
                  <a:moveTo>
                    <a:pt x="648563" y="27635"/>
                  </a:moveTo>
                  <a:lnTo>
                    <a:pt x="630732" y="27635"/>
                  </a:lnTo>
                  <a:lnTo>
                    <a:pt x="620522" y="82600"/>
                  </a:lnTo>
                  <a:lnTo>
                    <a:pt x="610006" y="27635"/>
                  </a:lnTo>
                  <a:lnTo>
                    <a:pt x="591400" y="27635"/>
                  </a:lnTo>
                  <a:lnTo>
                    <a:pt x="611162" y="106934"/>
                  </a:lnTo>
                  <a:lnTo>
                    <a:pt x="611644" y="112331"/>
                  </a:lnTo>
                  <a:lnTo>
                    <a:pt x="611085" y="113652"/>
                  </a:lnTo>
                  <a:lnTo>
                    <a:pt x="608799" y="115277"/>
                  </a:lnTo>
                  <a:lnTo>
                    <a:pt x="606971" y="115684"/>
                  </a:lnTo>
                  <a:lnTo>
                    <a:pt x="601649" y="115608"/>
                  </a:lnTo>
                  <a:lnTo>
                    <a:pt x="601649" y="128778"/>
                  </a:lnTo>
                  <a:lnTo>
                    <a:pt x="602754" y="128943"/>
                  </a:lnTo>
                  <a:lnTo>
                    <a:pt x="614184" y="129298"/>
                  </a:lnTo>
                  <a:lnTo>
                    <a:pt x="618845" y="128054"/>
                  </a:lnTo>
                  <a:lnTo>
                    <a:pt x="624662" y="123101"/>
                  </a:lnTo>
                  <a:lnTo>
                    <a:pt x="626999" y="118237"/>
                  </a:lnTo>
                  <a:lnTo>
                    <a:pt x="648563" y="27635"/>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28" name="Google Shape;328;p41"/>
            <p:cNvSpPr/>
            <p:nvPr/>
          </p:nvSpPr>
          <p:spPr>
            <a:xfrm>
              <a:off x="2962106" y="3665804"/>
              <a:ext cx="1069340" cy="405130"/>
            </a:xfrm>
            <a:custGeom>
              <a:avLst/>
              <a:gdLst/>
              <a:ahLst/>
              <a:cxnLst/>
              <a:rect l="l" t="t" r="r" b="b"/>
              <a:pathLst>
                <a:path w="1069339" h="405129" extrusionOk="0">
                  <a:moveTo>
                    <a:pt x="1016406" y="0"/>
                  </a:moveTo>
                  <a:lnTo>
                    <a:pt x="52527" y="0"/>
                  </a:lnTo>
                  <a:lnTo>
                    <a:pt x="32130" y="4144"/>
                  </a:lnTo>
                  <a:lnTo>
                    <a:pt x="15428" y="15428"/>
                  </a:lnTo>
                  <a:lnTo>
                    <a:pt x="4144" y="32130"/>
                  </a:lnTo>
                  <a:lnTo>
                    <a:pt x="0" y="52527"/>
                  </a:lnTo>
                  <a:lnTo>
                    <a:pt x="0" y="352348"/>
                  </a:lnTo>
                  <a:lnTo>
                    <a:pt x="4144" y="372745"/>
                  </a:lnTo>
                  <a:lnTo>
                    <a:pt x="15428" y="389447"/>
                  </a:lnTo>
                  <a:lnTo>
                    <a:pt x="32130" y="400731"/>
                  </a:lnTo>
                  <a:lnTo>
                    <a:pt x="52527" y="404876"/>
                  </a:lnTo>
                  <a:lnTo>
                    <a:pt x="1016406" y="404876"/>
                  </a:lnTo>
                  <a:lnTo>
                    <a:pt x="1036802" y="400731"/>
                  </a:lnTo>
                  <a:lnTo>
                    <a:pt x="1053504" y="389447"/>
                  </a:lnTo>
                  <a:lnTo>
                    <a:pt x="1064789" y="372745"/>
                  </a:lnTo>
                  <a:lnTo>
                    <a:pt x="1068933" y="352348"/>
                  </a:lnTo>
                  <a:lnTo>
                    <a:pt x="1068933" y="52527"/>
                  </a:lnTo>
                  <a:lnTo>
                    <a:pt x="1064789" y="32130"/>
                  </a:lnTo>
                  <a:lnTo>
                    <a:pt x="1053504" y="15428"/>
                  </a:lnTo>
                  <a:lnTo>
                    <a:pt x="1036802" y="4144"/>
                  </a:lnTo>
                  <a:lnTo>
                    <a:pt x="1016406" y="0"/>
                  </a:lnTo>
                  <a:close/>
                </a:path>
              </a:pathLst>
            </a:custGeom>
            <a:solidFill>
              <a:srgbClr val="BADEB1"/>
            </a:solidFill>
            <a:ln>
              <a:noFill/>
            </a:ln>
          </p:spPr>
          <p:txBody>
            <a:bodyPr spcFirstLastPara="1" wrap="square" lIns="0" tIns="0" rIns="0" bIns="0" anchor="t" anchorCtr="0">
              <a:noAutofit/>
            </a:bodyPr>
            <a:lstStyle/>
            <a:p>
              <a:endParaRPr sz="2400" dirty="0"/>
            </a:p>
          </p:txBody>
        </p:sp>
        <p:sp>
          <p:nvSpPr>
            <p:cNvPr id="329" name="Google Shape;329;p41"/>
            <p:cNvSpPr/>
            <p:nvPr/>
          </p:nvSpPr>
          <p:spPr>
            <a:xfrm>
              <a:off x="2962106" y="3665804"/>
              <a:ext cx="1069340" cy="405130"/>
            </a:xfrm>
            <a:custGeom>
              <a:avLst/>
              <a:gdLst/>
              <a:ahLst/>
              <a:cxnLst/>
              <a:rect l="l" t="t" r="r" b="b"/>
              <a:pathLst>
                <a:path w="1069339" h="405129" extrusionOk="0">
                  <a:moveTo>
                    <a:pt x="52527" y="0"/>
                  </a:moveTo>
                  <a:lnTo>
                    <a:pt x="1016406" y="0"/>
                  </a:lnTo>
                  <a:lnTo>
                    <a:pt x="1036802" y="4144"/>
                  </a:lnTo>
                  <a:lnTo>
                    <a:pt x="1053504" y="15428"/>
                  </a:lnTo>
                  <a:lnTo>
                    <a:pt x="1064789" y="32130"/>
                  </a:lnTo>
                  <a:lnTo>
                    <a:pt x="1068933" y="52527"/>
                  </a:lnTo>
                  <a:lnTo>
                    <a:pt x="1068933" y="352348"/>
                  </a:lnTo>
                  <a:lnTo>
                    <a:pt x="1064789" y="372745"/>
                  </a:lnTo>
                  <a:lnTo>
                    <a:pt x="1053504" y="389447"/>
                  </a:lnTo>
                  <a:lnTo>
                    <a:pt x="1036802" y="400731"/>
                  </a:lnTo>
                  <a:lnTo>
                    <a:pt x="1016406" y="404876"/>
                  </a:lnTo>
                  <a:lnTo>
                    <a:pt x="52527" y="404876"/>
                  </a:lnTo>
                  <a:lnTo>
                    <a:pt x="32130" y="400731"/>
                  </a:lnTo>
                  <a:lnTo>
                    <a:pt x="15428" y="389447"/>
                  </a:lnTo>
                  <a:lnTo>
                    <a:pt x="4144" y="372745"/>
                  </a:lnTo>
                  <a:lnTo>
                    <a:pt x="0" y="352348"/>
                  </a:lnTo>
                  <a:lnTo>
                    <a:pt x="0" y="52527"/>
                  </a:lnTo>
                  <a:lnTo>
                    <a:pt x="4144" y="32130"/>
                  </a:lnTo>
                  <a:lnTo>
                    <a:pt x="15428" y="15428"/>
                  </a:lnTo>
                  <a:lnTo>
                    <a:pt x="32130" y="4144"/>
                  </a:lnTo>
                  <a:lnTo>
                    <a:pt x="52527" y="0"/>
                  </a:lnTo>
                  <a:close/>
                </a:path>
              </a:pathLst>
            </a:custGeom>
            <a:noFill/>
            <a:ln w="14425" cap="flat" cmpd="sng">
              <a:solidFill>
                <a:srgbClr val="5397D1"/>
              </a:solidFill>
              <a:prstDash val="solid"/>
              <a:round/>
              <a:headEnd type="none" w="sm" len="sm"/>
              <a:tailEnd type="none" w="sm" len="sm"/>
            </a:ln>
          </p:spPr>
          <p:txBody>
            <a:bodyPr spcFirstLastPara="1" wrap="square" lIns="0" tIns="0" rIns="0" bIns="0" anchor="t" anchorCtr="0">
              <a:noAutofit/>
            </a:bodyPr>
            <a:lstStyle/>
            <a:p>
              <a:endParaRPr sz="2400" dirty="0"/>
            </a:p>
          </p:txBody>
        </p:sp>
        <p:sp>
          <p:nvSpPr>
            <p:cNvPr id="330" name="Google Shape;330;p41"/>
            <p:cNvSpPr/>
            <p:nvPr/>
          </p:nvSpPr>
          <p:spPr>
            <a:xfrm>
              <a:off x="3172282" y="3734536"/>
              <a:ext cx="648970" cy="267970"/>
            </a:xfrm>
            <a:custGeom>
              <a:avLst/>
              <a:gdLst/>
              <a:ahLst/>
              <a:cxnLst/>
              <a:rect l="l" t="t" r="r" b="b"/>
              <a:pathLst>
                <a:path w="648970" h="267970" extrusionOk="0">
                  <a:moveTo>
                    <a:pt x="60807" y="71628"/>
                  </a:moveTo>
                  <a:lnTo>
                    <a:pt x="60667" y="67678"/>
                  </a:lnTo>
                  <a:lnTo>
                    <a:pt x="42329" y="67678"/>
                  </a:lnTo>
                  <a:lnTo>
                    <a:pt x="42329" y="77406"/>
                  </a:lnTo>
                  <a:lnTo>
                    <a:pt x="41503" y="83134"/>
                  </a:lnTo>
                  <a:lnTo>
                    <a:pt x="38150" y="89319"/>
                  </a:lnTo>
                  <a:lnTo>
                    <a:pt x="35204" y="90868"/>
                  </a:lnTo>
                  <a:lnTo>
                    <a:pt x="26492" y="90868"/>
                  </a:lnTo>
                  <a:lnTo>
                    <a:pt x="19405" y="51638"/>
                  </a:lnTo>
                  <a:lnTo>
                    <a:pt x="19558" y="40195"/>
                  </a:lnTo>
                  <a:lnTo>
                    <a:pt x="26606" y="15100"/>
                  </a:lnTo>
                  <a:lnTo>
                    <a:pt x="34785" y="15100"/>
                  </a:lnTo>
                  <a:lnTo>
                    <a:pt x="37477" y="16446"/>
                  </a:lnTo>
                  <a:lnTo>
                    <a:pt x="41021" y="21844"/>
                  </a:lnTo>
                  <a:lnTo>
                    <a:pt x="41922" y="25933"/>
                  </a:lnTo>
                  <a:lnTo>
                    <a:pt x="41922" y="33832"/>
                  </a:lnTo>
                  <a:lnTo>
                    <a:pt x="60261" y="33832"/>
                  </a:lnTo>
                  <a:lnTo>
                    <a:pt x="41021" y="0"/>
                  </a:lnTo>
                  <a:lnTo>
                    <a:pt x="24460" y="0"/>
                  </a:lnTo>
                  <a:lnTo>
                    <a:pt x="419" y="33185"/>
                  </a:lnTo>
                  <a:lnTo>
                    <a:pt x="0" y="41478"/>
                  </a:lnTo>
                  <a:lnTo>
                    <a:pt x="127" y="62534"/>
                  </a:lnTo>
                  <a:lnTo>
                    <a:pt x="11836" y="101155"/>
                  </a:lnTo>
                  <a:lnTo>
                    <a:pt x="25908" y="106235"/>
                  </a:lnTo>
                  <a:lnTo>
                    <a:pt x="40919" y="106235"/>
                  </a:lnTo>
                  <a:lnTo>
                    <a:pt x="60337" y="79844"/>
                  </a:lnTo>
                  <a:lnTo>
                    <a:pt x="60807" y="71628"/>
                  </a:lnTo>
                  <a:close/>
                </a:path>
                <a:path w="648970" h="267970" extrusionOk="0">
                  <a:moveTo>
                    <a:pt x="126288" y="65747"/>
                  </a:moveTo>
                  <a:lnTo>
                    <a:pt x="116408" y="28473"/>
                  </a:lnTo>
                  <a:lnTo>
                    <a:pt x="109448" y="25615"/>
                  </a:lnTo>
                  <a:lnTo>
                    <a:pt x="108229" y="25615"/>
                  </a:lnTo>
                  <a:lnTo>
                    <a:pt x="108229" y="79717"/>
                  </a:lnTo>
                  <a:lnTo>
                    <a:pt x="107619" y="86144"/>
                  </a:lnTo>
                  <a:lnTo>
                    <a:pt x="105168" y="91109"/>
                  </a:lnTo>
                  <a:lnTo>
                    <a:pt x="102806" y="92354"/>
                  </a:lnTo>
                  <a:lnTo>
                    <a:pt x="95935" y="92354"/>
                  </a:lnTo>
                  <a:lnTo>
                    <a:pt x="93649" y="91020"/>
                  </a:lnTo>
                  <a:lnTo>
                    <a:pt x="91287" y="85763"/>
                  </a:lnTo>
                  <a:lnTo>
                    <a:pt x="90805" y="79717"/>
                  </a:lnTo>
                  <a:lnTo>
                    <a:pt x="90703" y="50761"/>
                  </a:lnTo>
                  <a:lnTo>
                    <a:pt x="91325" y="45097"/>
                  </a:lnTo>
                  <a:lnTo>
                    <a:pt x="93827" y="40398"/>
                  </a:lnTo>
                  <a:lnTo>
                    <a:pt x="96113" y="39230"/>
                  </a:lnTo>
                  <a:lnTo>
                    <a:pt x="102806" y="39230"/>
                  </a:lnTo>
                  <a:lnTo>
                    <a:pt x="108229" y="79717"/>
                  </a:lnTo>
                  <a:lnTo>
                    <a:pt x="108229" y="25615"/>
                  </a:lnTo>
                  <a:lnTo>
                    <a:pt x="89471" y="25615"/>
                  </a:lnTo>
                  <a:lnTo>
                    <a:pt x="82524" y="28473"/>
                  </a:lnTo>
                  <a:lnTo>
                    <a:pt x="72631" y="65747"/>
                  </a:lnTo>
                  <a:lnTo>
                    <a:pt x="73012" y="76365"/>
                  </a:lnTo>
                  <a:lnTo>
                    <a:pt x="89471" y="105829"/>
                  </a:lnTo>
                  <a:lnTo>
                    <a:pt x="109448" y="105829"/>
                  </a:lnTo>
                  <a:lnTo>
                    <a:pt x="125920" y="76365"/>
                  </a:lnTo>
                  <a:lnTo>
                    <a:pt x="126288" y="65747"/>
                  </a:lnTo>
                  <a:close/>
                </a:path>
                <a:path w="648970" h="267970" extrusionOk="0">
                  <a:moveTo>
                    <a:pt x="225653" y="38785"/>
                  </a:moveTo>
                  <a:lnTo>
                    <a:pt x="224129" y="33883"/>
                  </a:lnTo>
                  <a:lnTo>
                    <a:pt x="218020" y="27279"/>
                  </a:lnTo>
                  <a:lnTo>
                    <a:pt x="213499" y="25615"/>
                  </a:lnTo>
                  <a:lnTo>
                    <a:pt x="203568" y="25615"/>
                  </a:lnTo>
                  <a:lnTo>
                    <a:pt x="200266" y="26352"/>
                  </a:lnTo>
                  <a:lnTo>
                    <a:pt x="194805" y="29324"/>
                  </a:lnTo>
                  <a:lnTo>
                    <a:pt x="192290" y="31775"/>
                  </a:lnTo>
                  <a:lnTo>
                    <a:pt x="189953" y="35191"/>
                  </a:lnTo>
                  <a:lnTo>
                    <a:pt x="188785" y="32181"/>
                  </a:lnTo>
                  <a:lnTo>
                    <a:pt x="186804" y="29819"/>
                  </a:lnTo>
                  <a:lnTo>
                    <a:pt x="181279" y="26441"/>
                  </a:lnTo>
                  <a:lnTo>
                    <a:pt x="178015" y="25615"/>
                  </a:lnTo>
                  <a:lnTo>
                    <a:pt x="169545" y="25615"/>
                  </a:lnTo>
                  <a:lnTo>
                    <a:pt x="165798" y="26428"/>
                  </a:lnTo>
                  <a:lnTo>
                    <a:pt x="160248" y="29616"/>
                  </a:lnTo>
                  <a:lnTo>
                    <a:pt x="157861" y="32397"/>
                  </a:lnTo>
                  <a:lnTo>
                    <a:pt x="155841" y="36372"/>
                  </a:lnTo>
                  <a:lnTo>
                    <a:pt x="155841" y="27635"/>
                  </a:lnTo>
                  <a:lnTo>
                    <a:pt x="139509" y="27635"/>
                  </a:lnTo>
                  <a:lnTo>
                    <a:pt x="139509" y="103809"/>
                  </a:lnTo>
                  <a:lnTo>
                    <a:pt x="156895" y="103809"/>
                  </a:lnTo>
                  <a:lnTo>
                    <a:pt x="156895" y="49276"/>
                  </a:lnTo>
                  <a:lnTo>
                    <a:pt x="157594" y="45897"/>
                  </a:lnTo>
                  <a:lnTo>
                    <a:pt x="160362" y="41859"/>
                  </a:lnTo>
                  <a:lnTo>
                    <a:pt x="162636" y="40843"/>
                  </a:lnTo>
                  <a:lnTo>
                    <a:pt x="168770" y="40843"/>
                  </a:lnTo>
                  <a:lnTo>
                    <a:pt x="170878" y="41795"/>
                  </a:lnTo>
                  <a:lnTo>
                    <a:pt x="173278" y="45567"/>
                  </a:lnTo>
                  <a:lnTo>
                    <a:pt x="173888" y="49098"/>
                  </a:lnTo>
                  <a:lnTo>
                    <a:pt x="173888" y="103809"/>
                  </a:lnTo>
                  <a:lnTo>
                    <a:pt x="191274" y="103809"/>
                  </a:lnTo>
                  <a:lnTo>
                    <a:pt x="191274" y="49479"/>
                  </a:lnTo>
                  <a:lnTo>
                    <a:pt x="191935" y="45834"/>
                  </a:lnTo>
                  <a:lnTo>
                    <a:pt x="194513" y="41833"/>
                  </a:lnTo>
                  <a:lnTo>
                    <a:pt x="196697" y="40843"/>
                  </a:lnTo>
                  <a:lnTo>
                    <a:pt x="203073" y="40843"/>
                  </a:lnTo>
                  <a:lnTo>
                    <a:pt x="205320" y="41719"/>
                  </a:lnTo>
                  <a:lnTo>
                    <a:pt x="207797" y="45224"/>
                  </a:lnTo>
                  <a:lnTo>
                    <a:pt x="208394" y="49123"/>
                  </a:lnTo>
                  <a:lnTo>
                    <a:pt x="208394" y="103809"/>
                  </a:lnTo>
                  <a:lnTo>
                    <a:pt x="225653" y="103809"/>
                  </a:lnTo>
                  <a:lnTo>
                    <a:pt x="225653" y="38785"/>
                  </a:lnTo>
                  <a:close/>
                </a:path>
                <a:path w="648970" h="267970" extrusionOk="0">
                  <a:moveTo>
                    <a:pt x="283616" y="163487"/>
                  </a:moveTo>
                  <a:lnTo>
                    <a:pt x="271106" y="163487"/>
                  </a:lnTo>
                  <a:lnTo>
                    <a:pt x="270268" y="169354"/>
                  </a:lnTo>
                  <a:lnTo>
                    <a:pt x="267512" y="173863"/>
                  </a:lnTo>
                  <a:lnTo>
                    <a:pt x="258203" y="180136"/>
                  </a:lnTo>
                  <a:lnTo>
                    <a:pt x="251739" y="181825"/>
                  </a:lnTo>
                  <a:lnTo>
                    <a:pt x="243446" y="182092"/>
                  </a:lnTo>
                  <a:lnTo>
                    <a:pt x="243446" y="194094"/>
                  </a:lnTo>
                  <a:lnTo>
                    <a:pt x="265823" y="194094"/>
                  </a:lnTo>
                  <a:lnTo>
                    <a:pt x="265823" y="265544"/>
                  </a:lnTo>
                  <a:lnTo>
                    <a:pt x="283616" y="265544"/>
                  </a:lnTo>
                  <a:lnTo>
                    <a:pt x="283616" y="163487"/>
                  </a:lnTo>
                  <a:close/>
                </a:path>
                <a:path w="648970" h="267970" extrusionOk="0">
                  <a:moveTo>
                    <a:pt x="292938" y="65354"/>
                  </a:moveTo>
                  <a:lnTo>
                    <a:pt x="292658" y="55079"/>
                  </a:lnTo>
                  <a:lnTo>
                    <a:pt x="291807" y="46482"/>
                  </a:lnTo>
                  <a:lnTo>
                    <a:pt x="290512" y="40170"/>
                  </a:lnTo>
                  <a:lnTo>
                    <a:pt x="290398" y="39573"/>
                  </a:lnTo>
                  <a:lnTo>
                    <a:pt x="288899" y="35610"/>
                  </a:lnTo>
                  <a:lnTo>
                    <a:pt x="288417" y="34340"/>
                  </a:lnTo>
                  <a:lnTo>
                    <a:pt x="285407" y="28524"/>
                  </a:lnTo>
                  <a:lnTo>
                    <a:pt x="280212" y="25603"/>
                  </a:lnTo>
                  <a:lnTo>
                    <a:pt x="275005" y="25603"/>
                  </a:lnTo>
                  <a:lnTo>
                    <a:pt x="275005" y="76796"/>
                  </a:lnTo>
                  <a:lnTo>
                    <a:pt x="274447" y="83870"/>
                  </a:lnTo>
                  <a:lnTo>
                    <a:pt x="272148" y="89573"/>
                  </a:lnTo>
                  <a:lnTo>
                    <a:pt x="270014" y="90995"/>
                  </a:lnTo>
                  <a:lnTo>
                    <a:pt x="263385" y="90995"/>
                  </a:lnTo>
                  <a:lnTo>
                    <a:pt x="261010" y="89331"/>
                  </a:lnTo>
                  <a:lnTo>
                    <a:pt x="258394" y="82702"/>
                  </a:lnTo>
                  <a:lnTo>
                    <a:pt x="257860" y="75984"/>
                  </a:lnTo>
                  <a:lnTo>
                    <a:pt x="257771" y="53060"/>
                  </a:lnTo>
                  <a:lnTo>
                    <a:pt x="258394" y="46977"/>
                  </a:lnTo>
                  <a:lnTo>
                    <a:pt x="261010" y="41541"/>
                  </a:lnTo>
                  <a:lnTo>
                    <a:pt x="263385" y="40170"/>
                  </a:lnTo>
                  <a:lnTo>
                    <a:pt x="270014" y="40170"/>
                  </a:lnTo>
                  <a:lnTo>
                    <a:pt x="272148" y="41656"/>
                  </a:lnTo>
                  <a:lnTo>
                    <a:pt x="274447" y="47625"/>
                  </a:lnTo>
                  <a:lnTo>
                    <a:pt x="274891" y="53060"/>
                  </a:lnTo>
                  <a:lnTo>
                    <a:pt x="275005" y="76796"/>
                  </a:lnTo>
                  <a:lnTo>
                    <a:pt x="275005" y="25603"/>
                  </a:lnTo>
                  <a:lnTo>
                    <a:pt x="269163" y="25603"/>
                  </a:lnTo>
                  <a:lnTo>
                    <a:pt x="266001" y="26441"/>
                  </a:lnTo>
                  <a:lnTo>
                    <a:pt x="260781" y="29781"/>
                  </a:lnTo>
                  <a:lnTo>
                    <a:pt x="258787" y="32283"/>
                  </a:lnTo>
                  <a:lnTo>
                    <a:pt x="257365" y="35610"/>
                  </a:lnTo>
                  <a:lnTo>
                    <a:pt x="257365" y="27622"/>
                  </a:lnTo>
                  <a:lnTo>
                    <a:pt x="240626" y="27622"/>
                  </a:lnTo>
                  <a:lnTo>
                    <a:pt x="240626" y="129425"/>
                  </a:lnTo>
                  <a:lnTo>
                    <a:pt x="258292" y="129425"/>
                  </a:lnTo>
                  <a:lnTo>
                    <a:pt x="258292" y="97358"/>
                  </a:lnTo>
                  <a:lnTo>
                    <a:pt x="259765" y="100203"/>
                  </a:lnTo>
                  <a:lnTo>
                    <a:pt x="261747" y="102323"/>
                  </a:lnTo>
                  <a:lnTo>
                    <a:pt x="266623" y="105130"/>
                  </a:lnTo>
                  <a:lnTo>
                    <a:pt x="269633" y="105829"/>
                  </a:lnTo>
                  <a:lnTo>
                    <a:pt x="280530" y="105829"/>
                  </a:lnTo>
                  <a:lnTo>
                    <a:pt x="290639" y="90995"/>
                  </a:lnTo>
                  <a:lnTo>
                    <a:pt x="291846" y="84810"/>
                  </a:lnTo>
                  <a:lnTo>
                    <a:pt x="292595" y="76796"/>
                  </a:lnTo>
                  <a:lnTo>
                    <a:pt x="292696" y="74879"/>
                  </a:lnTo>
                  <a:lnTo>
                    <a:pt x="292938" y="65354"/>
                  </a:lnTo>
                  <a:close/>
                </a:path>
                <a:path w="648970" h="267970" extrusionOk="0">
                  <a:moveTo>
                    <a:pt x="330149" y="247345"/>
                  </a:moveTo>
                  <a:lnTo>
                    <a:pt x="313156" y="247345"/>
                  </a:lnTo>
                  <a:lnTo>
                    <a:pt x="313156" y="265544"/>
                  </a:lnTo>
                  <a:lnTo>
                    <a:pt x="330149" y="265544"/>
                  </a:lnTo>
                  <a:lnTo>
                    <a:pt x="330149" y="247345"/>
                  </a:lnTo>
                  <a:close/>
                </a:path>
                <a:path w="648970" h="267970" extrusionOk="0">
                  <a:moveTo>
                    <a:pt x="356819" y="56083"/>
                  </a:moveTo>
                  <a:lnTo>
                    <a:pt x="339166" y="26250"/>
                  </a:lnTo>
                  <a:lnTo>
                    <a:pt x="339166" y="56083"/>
                  </a:lnTo>
                  <a:lnTo>
                    <a:pt x="321970" y="56083"/>
                  </a:lnTo>
                  <a:lnTo>
                    <a:pt x="321894" y="53860"/>
                  </a:lnTo>
                  <a:lnTo>
                    <a:pt x="321906" y="47358"/>
                  </a:lnTo>
                  <a:lnTo>
                    <a:pt x="322516" y="44196"/>
                  </a:lnTo>
                  <a:lnTo>
                    <a:pt x="325145" y="40106"/>
                  </a:lnTo>
                  <a:lnTo>
                    <a:pt x="327367" y="39090"/>
                  </a:lnTo>
                  <a:lnTo>
                    <a:pt x="333717" y="39090"/>
                  </a:lnTo>
                  <a:lnTo>
                    <a:pt x="335965" y="40081"/>
                  </a:lnTo>
                  <a:lnTo>
                    <a:pt x="338531" y="44043"/>
                  </a:lnTo>
                  <a:lnTo>
                    <a:pt x="339115" y="47358"/>
                  </a:lnTo>
                  <a:lnTo>
                    <a:pt x="339166" y="56083"/>
                  </a:lnTo>
                  <a:lnTo>
                    <a:pt x="339166" y="26250"/>
                  </a:lnTo>
                  <a:lnTo>
                    <a:pt x="335661" y="25615"/>
                  </a:lnTo>
                  <a:lnTo>
                    <a:pt x="326085" y="25615"/>
                  </a:lnTo>
                  <a:lnTo>
                    <a:pt x="303974" y="74891"/>
                  </a:lnTo>
                  <a:lnTo>
                    <a:pt x="304469" y="82931"/>
                  </a:lnTo>
                  <a:lnTo>
                    <a:pt x="306489" y="91871"/>
                  </a:lnTo>
                  <a:lnTo>
                    <a:pt x="308216" y="95580"/>
                  </a:lnTo>
                  <a:lnTo>
                    <a:pt x="310692" y="98526"/>
                  </a:lnTo>
                  <a:lnTo>
                    <a:pt x="312762" y="101028"/>
                  </a:lnTo>
                  <a:lnTo>
                    <a:pt x="315391" y="102870"/>
                  </a:lnTo>
                  <a:lnTo>
                    <a:pt x="321792" y="105244"/>
                  </a:lnTo>
                  <a:lnTo>
                    <a:pt x="325767" y="105829"/>
                  </a:lnTo>
                  <a:lnTo>
                    <a:pt x="339496" y="105829"/>
                  </a:lnTo>
                  <a:lnTo>
                    <a:pt x="346062" y="103809"/>
                  </a:lnTo>
                  <a:lnTo>
                    <a:pt x="354355" y="95669"/>
                  </a:lnTo>
                  <a:lnTo>
                    <a:pt x="355346" y="92621"/>
                  </a:lnTo>
                  <a:lnTo>
                    <a:pt x="356412" y="89319"/>
                  </a:lnTo>
                  <a:lnTo>
                    <a:pt x="356311" y="77660"/>
                  </a:lnTo>
                  <a:lnTo>
                    <a:pt x="339750" y="77660"/>
                  </a:lnTo>
                  <a:lnTo>
                    <a:pt x="339750" y="82931"/>
                  </a:lnTo>
                  <a:lnTo>
                    <a:pt x="339051" y="86728"/>
                  </a:lnTo>
                  <a:lnTo>
                    <a:pt x="336219" y="91452"/>
                  </a:lnTo>
                  <a:lnTo>
                    <a:pt x="333971" y="92621"/>
                  </a:lnTo>
                  <a:lnTo>
                    <a:pt x="327609" y="92621"/>
                  </a:lnTo>
                  <a:lnTo>
                    <a:pt x="325348" y="91186"/>
                  </a:lnTo>
                  <a:lnTo>
                    <a:pt x="322643" y="85382"/>
                  </a:lnTo>
                  <a:lnTo>
                    <a:pt x="321970" y="80327"/>
                  </a:lnTo>
                  <a:lnTo>
                    <a:pt x="322084" y="68783"/>
                  </a:lnTo>
                  <a:lnTo>
                    <a:pt x="322173" y="68211"/>
                  </a:lnTo>
                  <a:lnTo>
                    <a:pt x="356819" y="68211"/>
                  </a:lnTo>
                  <a:lnTo>
                    <a:pt x="356819" y="56083"/>
                  </a:lnTo>
                  <a:close/>
                </a:path>
                <a:path w="648970" h="267970" extrusionOk="0">
                  <a:moveTo>
                    <a:pt x="396189" y="27635"/>
                  </a:moveTo>
                  <a:lnTo>
                    <a:pt x="388912" y="27635"/>
                  </a:lnTo>
                  <a:lnTo>
                    <a:pt x="388912" y="6870"/>
                  </a:lnTo>
                  <a:lnTo>
                    <a:pt x="371246" y="6870"/>
                  </a:lnTo>
                  <a:lnTo>
                    <a:pt x="371246" y="27635"/>
                  </a:lnTo>
                  <a:lnTo>
                    <a:pt x="364375" y="27635"/>
                  </a:lnTo>
                  <a:lnTo>
                    <a:pt x="364375" y="40703"/>
                  </a:lnTo>
                  <a:lnTo>
                    <a:pt x="371246" y="40703"/>
                  </a:lnTo>
                  <a:lnTo>
                    <a:pt x="371246" y="93764"/>
                  </a:lnTo>
                  <a:lnTo>
                    <a:pt x="372351" y="98615"/>
                  </a:lnTo>
                  <a:lnTo>
                    <a:pt x="376783" y="103314"/>
                  </a:lnTo>
                  <a:lnTo>
                    <a:pt x="380873" y="104482"/>
                  </a:lnTo>
                  <a:lnTo>
                    <a:pt x="386778" y="104482"/>
                  </a:lnTo>
                  <a:lnTo>
                    <a:pt x="396189" y="103809"/>
                  </a:lnTo>
                  <a:lnTo>
                    <a:pt x="396189" y="90119"/>
                  </a:lnTo>
                  <a:lnTo>
                    <a:pt x="392239" y="90182"/>
                  </a:lnTo>
                  <a:lnTo>
                    <a:pt x="390829" y="89649"/>
                  </a:lnTo>
                  <a:lnTo>
                    <a:pt x="389293" y="87439"/>
                  </a:lnTo>
                  <a:lnTo>
                    <a:pt x="388912" y="84836"/>
                  </a:lnTo>
                  <a:lnTo>
                    <a:pt x="388912" y="75628"/>
                  </a:lnTo>
                  <a:lnTo>
                    <a:pt x="388912" y="40703"/>
                  </a:lnTo>
                  <a:lnTo>
                    <a:pt x="396189" y="40703"/>
                  </a:lnTo>
                  <a:lnTo>
                    <a:pt x="396189" y="27635"/>
                  </a:lnTo>
                  <a:close/>
                </a:path>
                <a:path w="648970" h="267970" extrusionOk="0">
                  <a:moveTo>
                    <a:pt x="400773" y="227876"/>
                  </a:moveTo>
                  <a:lnTo>
                    <a:pt x="399630" y="222453"/>
                  </a:lnTo>
                  <a:lnTo>
                    <a:pt x="395008" y="214617"/>
                  </a:lnTo>
                  <a:lnTo>
                    <a:pt x="391477" y="212051"/>
                  </a:lnTo>
                  <a:lnTo>
                    <a:pt x="386727" y="210858"/>
                  </a:lnTo>
                  <a:lnTo>
                    <a:pt x="390550" y="209626"/>
                  </a:lnTo>
                  <a:lnTo>
                    <a:pt x="393471" y="207200"/>
                  </a:lnTo>
                  <a:lnTo>
                    <a:pt x="397471" y="199961"/>
                  </a:lnTo>
                  <a:lnTo>
                    <a:pt x="398487" y="195313"/>
                  </a:lnTo>
                  <a:lnTo>
                    <a:pt x="398487" y="181317"/>
                  </a:lnTo>
                  <a:lnTo>
                    <a:pt x="396189" y="174866"/>
                  </a:lnTo>
                  <a:lnTo>
                    <a:pt x="387070" y="165760"/>
                  </a:lnTo>
                  <a:lnTo>
                    <a:pt x="380593" y="163499"/>
                  </a:lnTo>
                  <a:lnTo>
                    <a:pt x="363143" y="163499"/>
                  </a:lnTo>
                  <a:lnTo>
                    <a:pt x="356285" y="165696"/>
                  </a:lnTo>
                  <a:lnTo>
                    <a:pt x="347116" y="174485"/>
                  </a:lnTo>
                  <a:lnTo>
                    <a:pt x="344830" y="181038"/>
                  </a:lnTo>
                  <a:lnTo>
                    <a:pt x="344957" y="193560"/>
                  </a:lnTo>
                  <a:lnTo>
                    <a:pt x="362483" y="193560"/>
                  </a:lnTo>
                  <a:lnTo>
                    <a:pt x="362483" y="186169"/>
                  </a:lnTo>
                  <a:lnTo>
                    <a:pt x="363181" y="182549"/>
                  </a:lnTo>
                  <a:lnTo>
                    <a:pt x="365950" y="178193"/>
                  </a:lnTo>
                  <a:lnTo>
                    <a:pt x="368211" y="177114"/>
                  </a:lnTo>
                  <a:lnTo>
                    <a:pt x="374637" y="177114"/>
                  </a:lnTo>
                  <a:lnTo>
                    <a:pt x="376936" y="178104"/>
                  </a:lnTo>
                  <a:lnTo>
                    <a:pt x="379615" y="182003"/>
                  </a:lnTo>
                  <a:lnTo>
                    <a:pt x="380288" y="185508"/>
                  </a:lnTo>
                  <a:lnTo>
                    <a:pt x="380288" y="196075"/>
                  </a:lnTo>
                  <a:lnTo>
                    <a:pt x="379158" y="199834"/>
                  </a:lnTo>
                  <a:lnTo>
                    <a:pt x="374624" y="203873"/>
                  </a:lnTo>
                  <a:lnTo>
                    <a:pt x="370484" y="204889"/>
                  </a:lnTo>
                  <a:lnTo>
                    <a:pt x="363143" y="204889"/>
                  </a:lnTo>
                  <a:lnTo>
                    <a:pt x="363143" y="218097"/>
                  </a:lnTo>
                  <a:lnTo>
                    <a:pt x="373761" y="217957"/>
                  </a:lnTo>
                  <a:lnTo>
                    <a:pt x="377393" y="219036"/>
                  </a:lnTo>
                  <a:lnTo>
                    <a:pt x="381114" y="223380"/>
                  </a:lnTo>
                  <a:lnTo>
                    <a:pt x="382041" y="227914"/>
                  </a:lnTo>
                  <a:lnTo>
                    <a:pt x="382041" y="241642"/>
                  </a:lnTo>
                  <a:lnTo>
                    <a:pt x="381279" y="246392"/>
                  </a:lnTo>
                  <a:lnTo>
                    <a:pt x="378256" y="251688"/>
                  </a:lnTo>
                  <a:lnTo>
                    <a:pt x="375653" y="253022"/>
                  </a:lnTo>
                  <a:lnTo>
                    <a:pt x="368147" y="253022"/>
                  </a:lnTo>
                  <a:lnTo>
                    <a:pt x="365493" y="251510"/>
                  </a:lnTo>
                  <a:lnTo>
                    <a:pt x="362445" y="245516"/>
                  </a:lnTo>
                  <a:lnTo>
                    <a:pt x="361683" y="240207"/>
                  </a:lnTo>
                  <a:lnTo>
                    <a:pt x="361683" y="231444"/>
                  </a:lnTo>
                  <a:lnTo>
                    <a:pt x="344017" y="231444"/>
                  </a:lnTo>
                  <a:lnTo>
                    <a:pt x="343877" y="246341"/>
                  </a:lnTo>
                  <a:lnTo>
                    <a:pt x="346125" y="254381"/>
                  </a:lnTo>
                  <a:lnTo>
                    <a:pt x="355079" y="264833"/>
                  </a:lnTo>
                  <a:lnTo>
                    <a:pt x="362013" y="267436"/>
                  </a:lnTo>
                  <a:lnTo>
                    <a:pt x="381292" y="267436"/>
                  </a:lnTo>
                  <a:lnTo>
                    <a:pt x="400773" y="234810"/>
                  </a:lnTo>
                  <a:lnTo>
                    <a:pt x="400773" y="227876"/>
                  </a:lnTo>
                  <a:close/>
                </a:path>
                <a:path w="648970" h="267970" extrusionOk="0">
                  <a:moveTo>
                    <a:pt x="457669" y="56083"/>
                  </a:moveTo>
                  <a:lnTo>
                    <a:pt x="455269" y="39090"/>
                  </a:lnTo>
                  <a:lnTo>
                    <a:pt x="454304" y="36779"/>
                  </a:lnTo>
                  <a:lnTo>
                    <a:pt x="440016" y="26250"/>
                  </a:lnTo>
                  <a:lnTo>
                    <a:pt x="440016" y="56083"/>
                  </a:lnTo>
                  <a:lnTo>
                    <a:pt x="422821" y="56083"/>
                  </a:lnTo>
                  <a:lnTo>
                    <a:pt x="422770" y="47358"/>
                  </a:lnTo>
                  <a:lnTo>
                    <a:pt x="423367" y="44196"/>
                  </a:lnTo>
                  <a:lnTo>
                    <a:pt x="425996" y="40106"/>
                  </a:lnTo>
                  <a:lnTo>
                    <a:pt x="428218" y="39090"/>
                  </a:lnTo>
                  <a:lnTo>
                    <a:pt x="434568" y="39090"/>
                  </a:lnTo>
                  <a:lnTo>
                    <a:pt x="436816" y="40081"/>
                  </a:lnTo>
                  <a:lnTo>
                    <a:pt x="439381" y="44043"/>
                  </a:lnTo>
                  <a:lnTo>
                    <a:pt x="439966" y="47358"/>
                  </a:lnTo>
                  <a:lnTo>
                    <a:pt x="440016" y="56083"/>
                  </a:lnTo>
                  <a:lnTo>
                    <a:pt x="440016" y="26250"/>
                  </a:lnTo>
                  <a:lnTo>
                    <a:pt x="436511" y="25615"/>
                  </a:lnTo>
                  <a:lnTo>
                    <a:pt x="426935" y="25615"/>
                  </a:lnTo>
                  <a:lnTo>
                    <a:pt x="404825" y="74891"/>
                  </a:lnTo>
                  <a:lnTo>
                    <a:pt x="405320" y="82931"/>
                  </a:lnTo>
                  <a:lnTo>
                    <a:pt x="407339" y="91871"/>
                  </a:lnTo>
                  <a:lnTo>
                    <a:pt x="409067" y="95580"/>
                  </a:lnTo>
                  <a:lnTo>
                    <a:pt x="411543" y="98526"/>
                  </a:lnTo>
                  <a:lnTo>
                    <a:pt x="413613" y="101028"/>
                  </a:lnTo>
                  <a:lnTo>
                    <a:pt x="416242" y="102870"/>
                  </a:lnTo>
                  <a:lnTo>
                    <a:pt x="422643" y="105244"/>
                  </a:lnTo>
                  <a:lnTo>
                    <a:pt x="426618" y="105829"/>
                  </a:lnTo>
                  <a:lnTo>
                    <a:pt x="440347" y="105829"/>
                  </a:lnTo>
                  <a:lnTo>
                    <a:pt x="446913" y="103809"/>
                  </a:lnTo>
                  <a:lnTo>
                    <a:pt x="455206" y="95669"/>
                  </a:lnTo>
                  <a:lnTo>
                    <a:pt x="456184" y="92621"/>
                  </a:lnTo>
                  <a:lnTo>
                    <a:pt x="457263" y="89319"/>
                  </a:lnTo>
                  <a:lnTo>
                    <a:pt x="457161" y="77660"/>
                  </a:lnTo>
                  <a:lnTo>
                    <a:pt x="440601" y="77660"/>
                  </a:lnTo>
                  <a:lnTo>
                    <a:pt x="440601" y="82931"/>
                  </a:lnTo>
                  <a:lnTo>
                    <a:pt x="439902" y="86728"/>
                  </a:lnTo>
                  <a:lnTo>
                    <a:pt x="437070" y="91452"/>
                  </a:lnTo>
                  <a:lnTo>
                    <a:pt x="434822" y="92621"/>
                  </a:lnTo>
                  <a:lnTo>
                    <a:pt x="428459" y="92621"/>
                  </a:lnTo>
                  <a:lnTo>
                    <a:pt x="426186" y="91186"/>
                  </a:lnTo>
                  <a:lnTo>
                    <a:pt x="423494" y="85382"/>
                  </a:lnTo>
                  <a:lnTo>
                    <a:pt x="422821" y="80327"/>
                  </a:lnTo>
                  <a:lnTo>
                    <a:pt x="422935" y="68783"/>
                  </a:lnTo>
                  <a:lnTo>
                    <a:pt x="423024" y="68211"/>
                  </a:lnTo>
                  <a:lnTo>
                    <a:pt x="457669" y="68211"/>
                  </a:lnTo>
                  <a:lnTo>
                    <a:pt x="457669" y="56083"/>
                  </a:lnTo>
                  <a:close/>
                </a:path>
                <a:path w="648970" h="267970" extrusionOk="0">
                  <a:moveTo>
                    <a:pt x="521436" y="38061"/>
                  </a:moveTo>
                  <a:lnTo>
                    <a:pt x="519976" y="33528"/>
                  </a:lnTo>
                  <a:lnTo>
                    <a:pt x="514083" y="27190"/>
                  </a:lnTo>
                  <a:lnTo>
                    <a:pt x="509854" y="25615"/>
                  </a:lnTo>
                  <a:lnTo>
                    <a:pt x="500913" y="25615"/>
                  </a:lnTo>
                  <a:lnTo>
                    <a:pt x="497865" y="26441"/>
                  </a:lnTo>
                  <a:lnTo>
                    <a:pt x="492518" y="29730"/>
                  </a:lnTo>
                  <a:lnTo>
                    <a:pt x="490245" y="32156"/>
                  </a:lnTo>
                  <a:lnTo>
                    <a:pt x="488403" y="35369"/>
                  </a:lnTo>
                  <a:lnTo>
                    <a:pt x="488403" y="27635"/>
                  </a:lnTo>
                  <a:lnTo>
                    <a:pt x="471144" y="27635"/>
                  </a:lnTo>
                  <a:lnTo>
                    <a:pt x="471144" y="103809"/>
                  </a:lnTo>
                  <a:lnTo>
                    <a:pt x="488810" y="103809"/>
                  </a:lnTo>
                  <a:lnTo>
                    <a:pt x="488810" y="49974"/>
                  </a:lnTo>
                  <a:lnTo>
                    <a:pt x="489432" y="46177"/>
                  </a:lnTo>
                  <a:lnTo>
                    <a:pt x="491972" y="41706"/>
                  </a:lnTo>
                  <a:lnTo>
                    <a:pt x="494093" y="40576"/>
                  </a:lnTo>
                  <a:lnTo>
                    <a:pt x="499681" y="40576"/>
                  </a:lnTo>
                  <a:lnTo>
                    <a:pt x="501586" y="41478"/>
                  </a:lnTo>
                  <a:lnTo>
                    <a:pt x="503885" y="45123"/>
                  </a:lnTo>
                  <a:lnTo>
                    <a:pt x="504444" y="48285"/>
                  </a:lnTo>
                  <a:lnTo>
                    <a:pt x="504444" y="103809"/>
                  </a:lnTo>
                  <a:lnTo>
                    <a:pt x="521436" y="103809"/>
                  </a:lnTo>
                  <a:lnTo>
                    <a:pt x="521436" y="38061"/>
                  </a:lnTo>
                  <a:close/>
                </a:path>
                <a:path w="648970" h="267970" extrusionOk="0">
                  <a:moveTo>
                    <a:pt x="584657" y="78168"/>
                  </a:moveTo>
                  <a:lnTo>
                    <a:pt x="584517" y="73875"/>
                  </a:lnTo>
                  <a:lnTo>
                    <a:pt x="567931" y="73812"/>
                  </a:lnTo>
                  <a:lnTo>
                    <a:pt x="567931" y="81965"/>
                  </a:lnTo>
                  <a:lnTo>
                    <a:pt x="567347" y="86410"/>
                  </a:lnTo>
                  <a:lnTo>
                    <a:pt x="565035" y="91160"/>
                  </a:lnTo>
                  <a:lnTo>
                    <a:pt x="562965" y="92341"/>
                  </a:lnTo>
                  <a:lnTo>
                    <a:pt x="557212" y="92341"/>
                  </a:lnTo>
                  <a:lnTo>
                    <a:pt x="555282" y="91313"/>
                  </a:lnTo>
                  <a:lnTo>
                    <a:pt x="552996" y="87172"/>
                  </a:lnTo>
                  <a:lnTo>
                    <a:pt x="552424" y="83540"/>
                  </a:lnTo>
                  <a:lnTo>
                    <a:pt x="552424" y="47472"/>
                  </a:lnTo>
                  <a:lnTo>
                    <a:pt x="553034" y="44170"/>
                  </a:lnTo>
                  <a:lnTo>
                    <a:pt x="555434" y="40220"/>
                  </a:lnTo>
                  <a:lnTo>
                    <a:pt x="557390" y="39230"/>
                  </a:lnTo>
                  <a:lnTo>
                    <a:pt x="562787" y="39230"/>
                  </a:lnTo>
                  <a:lnTo>
                    <a:pt x="564718" y="40233"/>
                  </a:lnTo>
                  <a:lnTo>
                    <a:pt x="567080" y="44284"/>
                  </a:lnTo>
                  <a:lnTo>
                    <a:pt x="567664" y="47586"/>
                  </a:lnTo>
                  <a:lnTo>
                    <a:pt x="567664" y="53924"/>
                  </a:lnTo>
                  <a:lnTo>
                    <a:pt x="584517" y="53924"/>
                  </a:lnTo>
                  <a:lnTo>
                    <a:pt x="584517" y="42481"/>
                  </a:lnTo>
                  <a:lnTo>
                    <a:pt x="582510" y="36042"/>
                  </a:lnTo>
                  <a:lnTo>
                    <a:pt x="574535" y="27698"/>
                  </a:lnTo>
                  <a:lnTo>
                    <a:pt x="568337" y="25603"/>
                  </a:lnTo>
                  <a:lnTo>
                    <a:pt x="550405" y="25603"/>
                  </a:lnTo>
                  <a:lnTo>
                    <a:pt x="534225" y="65735"/>
                  </a:lnTo>
                  <a:lnTo>
                    <a:pt x="534568" y="76377"/>
                  </a:lnTo>
                  <a:lnTo>
                    <a:pt x="550405" y="105829"/>
                  </a:lnTo>
                  <a:lnTo>
                    <a:pt x="568375" y="105829"/>
                  </a:lnTo>
                  <a:lnTo>
                    <a:pt x="574611" y="103581"/>
                  </a:lnTo>
                  <a:lnTo>
                    <a:pt x="582650" y="94576"/>
                  </a:lnTo>
                  <a:lnTo>
                    <a:pt x="584657" y="87604"/>
                  </a:lnTo>
                  <a:lnTo>
                    <a:pt x="584657" y="78168"/>
                  </a:lnTo>
                  <a:close/>
                </a:path>
                <a:path w="648970" h="267970" extrusionOk="0">
                  <a:moveTo>
                    <a:pt x="648563" y="27635"/>
                  </a:moveTo>
                  <a:lnTo>
                    <a:pt x="630732" y="27635"/>
                  </a:lnTo>
                  <a:lnTo>
                    <a:pt x="620522" y="82600"/>
                  </a:lnTo>
                  <a:lnTo>
                    <a:pt x="610006" y="27635"/>
                  </a:lnTo>
                  <a:lnTo>
                    <a:pt x="591400" y="27635"/>
                  </a:lnTo>
                  <a:lnTo>
                    <a:pt x="611149" y="106934"/>
                  </a:lnTo>
                  <a:lnTo>
                    <a:pt x="611644" y="112331"/>
                  </a:lnTo>
                  <a:lnTo>
                    <a:pt x="611085" y="113652"/>
                  </a:lnTo>
                  <a:lnTo>
                    <a:pt x="608799" y="115277"/>
                  </a:lnTo>
                  <a:lnTo>
                    <a:pt x="606971" y="115684"/>
                  </a:lnTo>
                  <a:lnTo>
                    <a:pt x="601649" y="115608"/>
                  </a:lnTo>
                  <a:lnTo>
                    <a:pt x="601649" y="128778"/>
                  </a:lnTo>
                  <a:lnTo>
                    <a:pt x="602754" y="128943"/>
                  </a:lnTo>
                  <a:lnTo>
                    <a:pt x="614184" y="129298"/>
                  </a:lnTo>
                  <a:lnTo>
                    <a:pt x="618845" y="128066"/>
                  </a:lnTo>
                  <a:lnTo>
                    <a:pt x="624662" y="123101"/>
                  </a:lnTo>
                  <a:lnTo>
                    <a:pt x="626999" y="118237"/>
                  </a:lnTo>
                  <a:lnTo>
                    <a:pt x="648563" y="27635"/>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31" name="Google Shape;331;p41"/>
            <p:cNvSpPr/>
            <p:nvPr/>
          </p:nvSpPr>
          <p:spPr>
            <a:xfrm>
              <a:off x="1269634" y="2700396"/>
              <a:ext cx="2768625" cy="520039"/>
            </a:xfrm>
            <a:prstGeom prst="rect">
              <a:avLst/>
            </a:prstGeom>
            <a:blipFill rotWithShape="1">
              <a:blip r:embed="rId11">
                <a:alphaModFix/>
              </a:blip>
              <a:stretch>
                <a:fillRect/>
              </a:stretch>
            </a:blipFill>
            <a:ln>
              <a:noFill/>
            </a:ln>
          </p:spPr>
          <p:txBody>
            <a:bodyPr spcFirstLastPara="1" wrap="square" lIns="0" tIns="0" rIns="0" bIns="0" anchor="t" anchorCtr="0">
              <a:noAutofit/>
            </a:bodyPr>
            <a:lstStyle/>
            <a:p>
              <a:endParaRPr sz="2400" dirty="0"/>
            </a:p>
          </p:txBody>
        </p:sp>
        <p:sp>
          <p:nvSpPr>
            <p:cNvPr id="332" name="Google Shape;332;p41"/>
            <p:cNvSpPr/>
            <p:nvPr/>
          </p:nvSpPr>
          <p:spPr>
            <a:xfrm>
              <a:off x="2727377" y="1907349"/>
              <a:ext cx="202565" cy="2017395"/>
            </a:xfrm>
            <a:custGeom>
              <a:avLst/>
              <a:gdLst/>
              <a:ahLst/>
              <a:cxnLst/>
              <a:rect l="l" t="t" r="r" b="b"/>
              <a:pathLst>
                <a:path w="202564" h="2017395" extrusionOk="0">
                  <a:moveTo>
                    <a:pt x="110705" y="1916379"/>
                  </a:moveTo>
                  <a:lnTo>
                    <a:pt x="110705" y="2017064"/>
                  </a:lnTo>
                  <a:lnTo>
                    <a:pt x="184732" y="1976348"/>
                  </a:lnTo>
                  <a:lnTo>
                    <a:pt x="118643" y="1976348"/>
                  </a:lnTo>
                  <a:lnTo>
                    <a:pt x="118643" y="1957082"/>
                  </a:lnTo>
                  <a:lnTo>
                    <a:pt x="184709" y="1957082"/>
                  </a:lnTo>
                  <a:lnTo>
                    <a:pt x="110705" y="1916379"/>
                  </a:lnTo>
                  <a:close/>
                </a:path>
                <a:path w="202564" h="2017395" extrusionOk="0">
                  <a:moveTo>
                    <a:pt x="0" y="1966721"/>
                  </a:moveTo>
                  <a:lnTo>
                    <a:pt x="0" y="1976348"/>
                  </a:lnTo>
                  <a:lnTo>
                    <a:pt x="9639" y="1976348"/>
                  </a:lnTo>
                  <a:lnTo>
                    <a:pt x="0" y="1966721"/>
                  </a:lnTo>
                  <a:close/>
                </a:path>
                <a:path w="202564" h="2017395" extrusionOk="0">
                  <a:moveTo>
                    <a:pt x="0" y="50355"/>
                  </a:moveTo>
                  <a:lnTo>
                    <a:pt x="0" y="1966721"/>
                  </a:lnTo>
                  <a:lnTo>
                    <a:pt x="9639" y="1976348"/>
                  </a:lnTo>
                  <a:lnTo>
                    <a:pt x="9639" y="1957082"/>
                  </a:lnTo>
                  <a:lnTo>
                    <a:pt x="19265" y="1957082"/>
                  </a:lnTo>
                  <a:lnTo>
                    <a:pt x="19265" y="59982"/>
                  </a:lnTo>
                  <a:lnTo>
                    <a:pt x="9639" y="59982"/>
                  </a:lnTo>
                  <a:lnTo>
                    <a:pt x="0" y="50355"/>
                  </a:lnTo>
                  <a:close/>
                </a:path>
                <a:path w="202564" h="2017395" extrusionOk="0">
                  <a:moveTo>
                    <a:pt x="19265" y="1957082"/>
                  </a:moveTo>
                  <a:lnTo>
                    <a:pt x="9639" y="1957082"/>
                  </a:lnTo>
                  <a:lnTo>
                    <a:pt x="9639" y="1976348"/>
                  </a:lnTo>
                  <a:lnTo>
                    <a:pt x="19265" y="1966721"/>
                  </a:lnTo>
                  <a:lnTo>
                    <a:pt x="19265" y="1957082"/>
                  </a:lnTo>
                  <a:close/>
                </a:path>
                <a:path w="202564" h="2017395" extrusionOk="0">
                  <a:moveTo>
                    <a:pt x="110705" y="1957082"/>
                  </a:moveTo>
                  <a:lnTo>
                    <a:pt x="19265" y="1957082"/>
                  </a:lnTo>
                  <a:lnTo>
                    <a:pt x="19265" y="1966721"/>
                  </a:lnTo>
                  <a:lnTo>
                    <a:pt x="9639" y="1976348"/>
                  </a:lnTo>
                  <a:lnTo>
                    <a:pt x="110705" y="1976348"/>
                  </a:lnTo>
                  <a:lnTo>
                    <a:pt x="110705" y="1957082"/>
                  </a:lnTo>
                  <a:close/>
                </a:path>
                <a:path w="202564" h="2017395" extrusionOk="0">
                  <a:moveTo>
                    <a:pt x="184709" y="1957082"/>
                  </a:moveTo>
                  <a:lnTo>
                    <a:pt x="118643" y="1957082"/>
                  </a:lnTo>
                  <a:lnTo>
                    <a:pt x="118643" y="1976348"/>
                  </a:lnTo>
                  <a:lnTo>
                    <a:pt x="184732" y="1976348"/>
                  </a:lnTo>
                  <a:lnTo>
                    <a:pt x="202234" y="1966721"/>
                  </a:lnTo>
                  <a:lnTo>
                    <a:pt x="184709" y="1957082"/>
                  </a:lnTo>
                  <a:close/>
                </a:path>
                <a:path w="202564" h="2017395" extrusionOk="0">
                  <a:moveTo>
                    <a:pt x="110705" y="0"/>
                  </a:moveTo>
                  <a:lnTo>
                    <a:pt x="110705" y="100698"/>
                  </a:lnTo>
                  <a:lnTo>
                    <a:pt x="184732" y="59982"/>
                  </a:lnTo>
                  <a:lnTo>
                    <a:pt x="118643" y="59982"/>
                  </a:lnTo>
                  <a:lnTo>
                    <a:pt x="118643" y="40716"/>
                  </a:lnTo>
                  <a:lnTo>
                    <a:pt x="184713" y="40716"/>
                  </a:lnTo>
                  <a:lnTo>
                    <a:pt x="110705" y="0"/>
                  </a:lnTo>
                  <a:close/>
                </a:path>
                <a:path w="202564" h="2017395" extrusionOk="0">
                  <a:moveTo>
                    <a:pt x="110705" y="40716"/>
                  </a:moveTo>
                  <a:lnTo>
                    <a:pt x="9639" y="40716"/>
                  </a:lnTo>
                  <a:lnTo>
                    <a:pt x="0" y="50355"/>
                  </a:lnTo>
                  <a:lnTo>
                    <a:pt x="9639" y="59982"/>
                  </a:lnTo>
                  <a:lnTo>
                    <a:pt x="19265" y="59982"/>
                  </a:lnTo>
                  <a:lnTo>
                    <a:pt x="19265" y="50355"/>
                  </a:lnTo>
                  <a:lnTo>
                    <a:pt x="110705" y="50355"/>
                  </a:lnTo>
                  <a:lnTo>
                    <a:pt x="110705" y="40716"/>
                  </a:lnTo>
                  <a:close/>
                </a:path>
                <a:path w="202564" h="2017395" extrusionOk="0">
                  <a:moveTo>
                    <a:pt x="110705" y="50355"/>
                  </a:moveTo>
                  <a:lnTo>
                    <a:pt x="19265" y="50355"/>
                  </a:lnTo>
                  <a:lnTo>
                    <a:pt x="19265" y="59982"/>
                  </a:lnTo>
                  <a:lnTo>
                    <a:pt x="110705" y="59982"/>
                  </a:lnTo>
                  <a:lnTo>
                    <a:pt x="110705" y="50355"/>
                  </a:lnTo>
                  <a:close/>
                </a:path>
                <a:path w="202564" h="2017395" extrusionOk="0">
                  <a:moveTo>
                    <a:pt x="184713" y="40716"/>
                  </a:moveTo>
                  <a:lnTo>
                    <a:pt x="118643" y="40716"/>
                  </a:lnTo>
                  <a:lnTo>
                    <a:pt x="118643" y="59982"/>
                  </a:lnTo>
                  <a:lnTo>
                    <a:pt x="184732" y="59982"/>
                  </a:lnTo>
                  <a:lnTo>
                    <a:pt x="202234" y="50355"/>
                  </a:lnTo>
                  <a:lnTo>
                    <a:pt x="184713" y="40716"/>
                  </a:lnTo>
                  <a:close/>
                </a:path>
                <a:path w="202564" h="2017395" extrusionOk="0">
                  <a:moveTo>
                    <a:pt x="9639" y="40716"/>
                  </a:moveTo>
                  <a:lnTo>
                    <a:pt x="0" y="40716"/>
                  </a:lnTo>
                  <a:lnTo>
                    <a:pt x="0" y="50355"/>
                  </a:lnTo>
                  <a:lnTo>
                    <a:pt x="9639" y="40716"/>
                  </a:lnTo>
                  <a:close/>
                </a:path>
              </a:pathLst>
            </a:custGeom>
            <a:solidFill>
              <a:srgbClr val="5397D1"/>
            </a:solidFill>
            <a:ln>
              <a:noFill/>
            </a:ln>
          </p:spPr>
          <p:txBody>
            <a:bodyPr spcFirstLastPara="1" wrap="square" lIns="0" tIns="0" rIns="0" bIns="0" anchor="t" anchorCtr="0">
              <a:noAutofit/>
            </a:bodyPr>
            <a:lstStyle/>
            <a:p>
              <a:endParaRPr sz="2400" dirty="0"/>
            </a:p>
          </p:txBody>
        </p:sp>
        <p:sp>
          <p:nvSpPr>
            <p:cNvPr id="333" name="Google Shape;333;p41"/>
            <p:cNvSpPr/>
            <p:nvPr/>
          </p:nvSpPr>
          <p:spPr>
            <a:xfrm>
              <a:off x="4464389" y="1609801"/>
              <a:ext cx="674370" cy="183515"/>
            </a:xfrm>
            <a:custGeom>
              <a:avLst/>
              <a:gdLst/>
              <a:ahLst/>
              <a:cxnLst/>
              <a:rect l="l" t="t" r="r" b="b"/>
              <a:pathLst>
                <a:path w="674370" h="183514" extrusionOk="0">
                  <a:moveTo>
                    <a:pt x="650367" y="0"/>
                  </a:moveTo>
                  <a:lnTo>
                    <a:pt x="23736" y="0"/>
                  </a:lnTo>
                  <a:lnTo>
                    <a:pt x="14519" y="1872"/>
                  </a:lnTo>
                  <a:lnTo>
                    <a:pt x="6972" y="6972"/>
                  </a:lnTo>
                  <a:lnTo>
                    <a:pt x="1872" y="14519"/>
                  </a:lnTo>
                  <a:lnTo>
                    <a:pt x="0" y="23736"/>
                  </a:lnTo>
                  <a:lnTo>
                    <a:pt x="0" y="159232"/>
                  </a:lnTo>
                  <a:lnTo>
                    <a:pt x="1872" y="168449"/>
                  </a:lnTo>
                  <a:lnTo>
                    <a:pt x="6972" y="175996"/>
                  </a:lnTo>
                  <a:lnTo>
                    <a:pt x="14519" y="181096"/>
                  </a:lnTo>
                  <a:lnTo>
                    <a:pt x="23736" y="182968"/>
                  </a:lnTo>
                  <a:lnTo>
                    <a:pt x="650367" y="182968"/>
                  </a:lnTo>
                  <a:lnTo>
                    <a:pt x="659583" y="181096"/>
                  </a:lnTo>
                  <a:lnTo>
                    <a:pt x="667131" y="175996"/>
                  </a:lnTo>
                  <a:lnTo>
                    <a:pt x="672230" y="168449"/>
                  </a:lnTo>
                  <a:lnTo>
                    <a:pt x="674103" y="159232"/>
                  </a:lnTo>
                  <a:lnTo>
                    <a:pt x="674103" y="23736"/>
                  </a:lnTo>
                  <a:lnTo>
                    <a:pt x="672230" y="14519"/>
                  </a:lnTo>
                  <a:lnTo>
                    <a:pt x="667131" y="6972"/>
                  </a:lnTo>
                  <a:lnTo>
                    <a:pt x="659583" y="1872"/>
                  </a:lnTo>
                  <a:lnTo>
                    <a:pt x="650367" y="0"/>
                  </a:lnTo>
                  <a:close/>
                </a:path>
              </a:pathLst>
            </a:custGeom>
            <a:solidFill>
              <a:srgbClr val="F9AA8A"/>
            </a:solidFill>
            <a:ln>
              <a:noFill/>
            </a:ln>
          </p:spPr>
          <p:txBody>
            <a:bodyPr spcFirstLastPara="1" wrap="square" lIns="0" tIns="0" rIns="0" bIns="0" anchor="t" anchorCtr="0">
              <a:noAutofit/>
            </a:bodyPr>
            <a:lstStyle/>
            <a:p>
              <a:endParaRPr sz="2400" dirty="0"/>
            </a:p>
          </p:txBody>
        </p:sp>
        <p:sp>
          <p:nvSpPr>
            <p:cNvPr id="334" name="Google Shape;334;p41"/>
            <p:cNvSpPr/>
            <p:nvPr/>
          </p:nvSpPr>
          <p:spPr>
            <a:xfrm>
              <a:off x="4609859" y="1650263"/>
              <a:ext cx="383540" cy="102235"/>
            </a:xfrm>
            <a:custGeom>
              <a:avLst/>
              <a:gdLst/>
              <a:ahLst/>
              <a:cxnLst/>
              <a:rect l="l" t="t" r="r" b="b"/>
              <a:pathLst>
                <a:path w="383539" h="102235" extrusionOk="0">
                  <a:moveTo>
                    <a:pt x="60934" y="19189"/>
                  </a:moveTo>
                  <a:lnTo>
                    <a:pt x="59626" y="14833"/>
                  </a:lnTo>
                  <a:lnTo>
                    <a:pt x="58737" y="11874"/>
                  </a:lnTo>
                  <a:lnTo>
                    <a:pt x="49974" y="2921"/>
                  </a:lnTo>
                  <a:lnTo>
                    <a:pt x="42786" y="673"/>
                  </a:lnTo>
                  <a:lnTo>
                    <a:pt x="42062" y="673"/>
                  </a:lnTo>
                  <a:lnTo>
                    <a:pt x="42062" y="24155"/>
                  </a:lnTo>
                  <a:lnTo>
                    <a:pt x="42062" y="35356"/>
                  </a:lnTo>
                  <a:lnTo>
                    <a:pt x="40868" y="39281"/>
                  </a:lnTo>
                  <a:lnTo>
                    <a:pt x="36131" y="43891"/>
                  </a:lnTo>
                  <a:lnTo>
                    <a:pt x="32004" y="45034"/>
                  </a:lnTo>
                  <a:lnTo>
                    <a:pt x="18224" y="45034"/>
                  </a:lnTo>
                  <a:lnTo>
                    <a:pt x="18224" y="14833"/>
                  </a:lnTo>
                  <a:lnTo>
                    <a:pt x="32499" y="14833"/>
                  </a:lnTo>
                  <a:lnTo>
                    <a:pt x="36626" y="15913"/>
                  </a:lnTo>
                  <a:lnTo>
                    <a:pt x="40982" y="20269"/>
                  </a:lnTo>
                  <a:lnTo>
                    <a:pt x="42062" y="24155"/>
                  </a:lnTo>
                  <a:lnTo>
                    <a:pt x="42062" y="673"/>
                  </a:lnTo>
                  <a:lnTo>
                    <a:pt x="0" y="673"/>
                  </a:lnTo>
                  <a:lnTo>
                    <a:pt x="0" y="102069"/>
                  </a:lnTo>
                  <a:lnTo>
                    <a:pt x="18745" y="102069"/>
                  </a:lnTo>
                  <a:lnTo>
                    <a:pt x="18745" y="59055"/>
                  </a:lnTo>
                  <a:lnTo>
                    <a:pt x="42113" y="59055"/>
                  </a:lnTo>
                  <a:lnTo>
                    <a:pt x="49250" y="56603"/>
                  </a:lnTo>
                  <a:lnTo>
                    <a:pt x="58597" y="46837"/>
                  </a:lnTo>
                  <a:lnTo>
                    <a:pt x="59156" y="45034"/>
                  </a:lnTo>
                  <a:lnTo>
                    <a:pt x="60934" y="39370"/>
                  </a:lnTo>
                  <a:lnTo>
                    <a:pt x="60934" y="19189"/>
                  </a:lnTo>
                  <a:close/>
                </a:path>
                <a:path w="383539" h="102235" extrusionOk="0">
                  <a:moveTo>
                    <a:pt x="92354" y="673"/>
                  </a:moveTo>
                  <a:lnTo>
                    <a:pt x="73482" y="673"/>
                  </a:lnTo>
                  <a:lnTo>
                    <a:pt x="73482" y="102057"/>
                  </a:lnTo>
                  <a:lnTo>
                    <a:pt x="92354" y="102057"/>
                  </a:lnTo>
                  <a:lnTo>
                    <a:pt x="92354" y="673"/>
                  </a:lnTo>
                  <a:close/>
                </a:path>
                <a:path w="383539" h="102235" extrusionOk="0">
                  <a:moveTo>
                    <a:pt x="180924" y="0"/>
                  </a:moveTo>
                  <a:lnTo>
                    <a:pt x="168414" y="0"/>
                  </a:lnTo>
                  <a:lnTo>
                    <a:pt x="167576" y="5867"/>
                  </a:lnTo>
                  <a:lnTo>
                    <a:pt x="164820" y="10375"/>
                  </a:lnTo>
                  <a:lnTo>
                    <a:pt x="155511" y="16649"/>
                  </a:lnTo>
                  <a:lnTo>
                    <a:pt x="149047" y="18338"/>
                  </a:lnTo>
                  <a:lnTo>
                    <a:pt x="140754" y="18605"/>
                  </a:lnTo>
                  <a:lnTo>
                    <a:pt x="140754" y="30607"/>
                  </a:lnTo>
                  <a:lnTo>
                    <a:pt x="163131" y="30607"/>
                  </a:lnTo>
                  <a:lnTo>
                    <a:pt x="163131" y="102057"/>
                  </a:lnTo>
                  <a:lnTo>
                    <a:pt x="180924" y="102057"/>
                  </a:lnTo>
                  <a:lnTo>
                    <a:pt x="180924" y="0"/>
                  </a:lnTo>
                  <a:close/>
                </a:path>
                <a:path w="383539" h="102235" extrusionOk="0">
                  <a:moveTo>
                    <a:pt x="227444" y="83858"/>
                  </a:moveTo>
                  <a:lnTo>
                    <a:pt x="210451" y="83858"/>
                  </a:lnTo>
                  <a:lnTo>
                    <a:pt x="210451" y="102057"/>
                  </a:lnTo>
                  <a:lnTo>
                    <a:pt x="227444" y="102057"/>
                  </a:lnTo>
                  <a:lnTo>
                    <a:pt x="227444" y="83858"/>
                  </a:lnTo>
                  <a:close/>
                </a:path>
                <a:path w="383539" h="102235" extrusionOk="0">
                  <a:moveTo>
                    <a:pt x="282041" y="0"/>
                  </a:moveTo>
                  <a:lnTo>
                    <a:pt x="269532" y="0"/>
                  </a:lnTo>
                  <a:lnTo>
                    <a:pt x="268693" y="5867"/>
                  </a:lnTo>
                  <a:lnTo>
                    <a:pt x="265938" y="10375"/>
                  </a:lnTo>
                  <a:lnTo>
                    <a:pt x="256628" y="16649"/>
                  </a:lnTo>
                  <a:lnTo>
                    <a:pt x="250164" y="18338"/>
                  </a:lnTo>
                  <a:lnTo>
                    <a:pt x="241871" y="18605"/>
                  </a:lnTo>
                  <a:lnTo>
                    <a:pt x="241871" y="30607"/>
                  </a:lnTo>
                  <a:lnTo>
                    <a:pt x="264248" y="30607"/>
                  </a:lnTo>
                  <a:lnTo>
                    <a:pt x="264248" y="102057"/>
                  </a:lnTo>
                  <a:lnTo>
                    <a:pt x="282041" y="102057"/>
                  </a:lnTo>
                  <a:lnTo>
                    <a:pt x="282041" y="0"/>
                  </a:lnTo>
                  <a:close/>
                </a:path>
                <a:path w="383539" h="102235" extrusionOk="0">
                  <a:moveTo>
                    <a:pt x="328561" y="83858"/>
                  </a:moveTo>
                  <a:lnTo>
                    <a:pt x="311569" y="83858"/>
                  </a:lnTo>
                  <a:lnTo>
                    <a:pt x="311569" y="102057"/>
                  </a:lnTo>
                  <a:lnTo>
                    <a:pt x="328561" y="102057"/>
                  </a:lnTo>
                  <a:lnTo>
                    <a:pt x="328561" y="83858"/>
                  </a:lnTo>
                  <a:close/>
                </a:path>
                <a:path w="383539" h="102235" extrusionOk="0">
                  <a:moveTo>
                    <a:pt x="383159" y="0"/>
                  </a:moveTo>
                  <a:lnTo>
                    <a:pt x="370649" y="0"/>
                  </a:lnTo>
                  <a:lnTo>
                    <a:pt x="369811" y="5867"/>
                  </a:lnTo>
                  <a:lnTo>
                    <a:pt x="367055" y="10375"/>
                  </a:lnTo>
                  <a:lnTo>
                    <a:pt x="357746" y="16649"/>
                  </a:lnTo>
                  <a:lnTo>
                    <a:pt x="351282" y="18338"/>
                  </a:lnTo>
                  <a:lnTo>
                    <a:pt x="342988" y="18605"/>
                  </a:lnTo>
                  <a:lnTo>
                    <a:pt x="342988" y="30607"/>
                  </a:lnTo>
                  <a:lnTo>
                    <a:pt x="365366" y="30607"/>
                  </a:lnTo>
                  <a:lnTo>
                    <a:pt x="365366" y="102057"/>
                  </a:lnTo>
                  <a:lnTo>
                    <a:pt x="383159" y="102057"/>
                  </a:lnTo>
                  <a:lnTo>
                    <a:pt x="383159" y="0"/>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35" name="Google Shape;335;p41"/>
            <p:cNvSpPr/>
            <p:nvPr/>
          </p:nvSpPr>
          <p:spPr>
            <a:xfrm>
              <a:off x="4464389" y="1864997"/>
              <a:ext cx="674370" cy="183515"/>
            </a:xfrm>
            <a:custGeom>
              <a:avLst/>
              <a:gdLst/>
              <a:ahLst/>
              <a:cxnLst/>
              <a:rect l="l" t="t" r="r" b="b"/>
              <a:pathLst>
                <a:path w="674370" h="183514" extrusionOk="0">
                  <a:moveTo>
                    <a:pt x="650367" y="0"/>
                  </a:moveTo>
                  <a:lnTo>
                    <a:pt x="23736" y="0"/>
                  </a:lnTo>
                  <a:lnTo>
                    <a:pt x="14519" y="1872"/>
                  </a:lnTo>
                  <a:lnTo>
                    <a:pt x="6972" y="6972"/>
                  </a:lnTo>
                  <a:lnTo>
                    <a:pt x="1872" y="14519"/>
                  </a:lnTo>
                  <a:lnTo>
                    <a:pt x="0" y="23736"/>
                  </a:lnTo>
                  <a:lnTo>
                    <a:pt x="0" y="159232"/>
                  </a:lnTo>
                  <a:lnTo>
                    <a:pt x="1872" y="168449"/>
                  </a:lnTo>
                  <a:lnTo>
                    <a:pt x="6972" y="175996"/>
                  </a:lnTo>
                  <a:lnTo>
                    <a:pt x="14519" y="181096"/>
                  </a:lnTo>
                  <a:lnTo>
                    <a:pt x="23736" y="182968"/>
                  </a:lnTo>
                  <a:lnTo>
                    <a:pt x="650367" y="182968"/>
                  </a:lnTo>
                  <a:lnTo>
                    <a:pt x="659583" y="181096"/>
                  </a:lnTo>
                  <a:lnTo>
                    <a:pt x="667131" y="175996"/>
                  </a:lnTo>
                  <a:lnTo>
                    <a:pt x="672230" y="168449"/>
                  </a:lnTo>
                  <a:lnTo>
                    <a:pt x="674103" y="159232"/>
                  </a:lnTo>
                  <a:lnTo>
                    <a:pt x="674103" y="23736"/>
                  </a:lnTo>
                  <a:lnTo>
                    <a:pt x="672230" y="14519"/>
                  </a:lnTo>
                  <a:lnTo>
                    <a:pt x="667131" y="6972"/>
                  </a:lnTo>
                  <a:lnTo>
                    <a:pt x="659583" y="1872"/>
                  </a:lnTo>
                  <a:lnTo>
                    <a:pt x="650367" y="0"/>
                  </a:lnTo>
                  <a:close/>
                </a:path>
              </a:pathLst>
            </a:custGeom>
            <a:solidFill>
              <a:srgbClr val="F9AA8A"/>
            </a:solidFill>
            <a:ln>
              <a:noFill/>
            </a:ln>
          </p:spPr>
          <p:txBody>
            <a:bodyPr spcFirstLastPara="1" wrap="square" lIns="0" tIns="0" rIns="0" bIns="0" anchor="t" anchorCtr="0">
              <a:noAutofit/>
            </a:bodyPr>
            <a:lstStyle/>
            <a:p>
              <a:endParaRPr sz="2400" dirty="0"/>
            </a:p>
          </p:txBody>
        </p:sp>
        <p:sp>
          <p:nvSpPr>
            <p:cNvPr id="336" name="Google Shape;336;p41"/>
            <p:cNvSpPr/>
            <p:nvPr/>
          </p:nvSpPr>
          <p:spPr>
            <a:xfrm>
              <a:off x="4601972" y="1905456"/>
              <a:ext cx="399415" cy="102235"/>
            </a:xfrm>
            <a:custGeom>
              <a:avLst/>
              <a:gdLst/>
              <a:ahLst/>
              <a:cxnLst/>
              <a:rect l="l" t="t" r="r" b="b"/>
              <a:pathLst>
                <a:path w="399414" h="102235" extrusionOk="0">
                  <a:moveTo>
                    <a:pt x="60934" y="19189"/>
                  </a:moveTo>
                  <a:lnTo>
                    <a:pt x="59613" y="14833"/>
                  </a:lnTo>
                  <a:lnTo>
                    <a:pt x="58737" y="11874"/>
                  </a:lnTo>
                  <a:lnTo>
                    <a:pt x="49974" y="2933"/>
                  </a:lnTo>
                  <a:lnTo>
                    <a:pt x="42786" y="673"/>
                  </a:lnTo>
                  <a:lnTo>
                    <a:pt x="42062" y="673"/>
                  </a:lnTo>
                  <a:lnTo>
                    <a:pt x="42062" y="24155"/>
                  </a:lnTo>
                  <a:lnTo>
                    <a:pt x="42062" y="35356"/>
                  </a:lnTo>
                  <a:lnTo>
                    <a:pt x="40868" y="39281"/>
                  </a:lnTo>
                  <a:lnTo>
                    <a:pt x="36131" y="43891"/>
                  </a:lnTo>
                  <a:lnTo>
                    <a:pt x="32004" y="45034"/>
                  </a:lnTo>
                  <a:lnTo>
                    <a:pt x="18224" y="45034"/>
                  </a:lnTo>
                  <a:lnTo>
                    <a:pt x="18224" y="14833"/>
                  </a:lnTo>
                  <a:lnTo>
                    <a:pt x="32499" y="14833"/>
                  </a:lnTo>
                  <a:lnTo>
                    <a:pt x="36626" y="15913"/>
                  </a:lnTo>
                  <a:lnTo>
                    <a:pt x="40982" y="20269"/>
                  </a:lnTo>
                  <a:lnTo>
                    <a:pt x="42062" y="24155"/>
                  </a:lnTo>
                  <a:lnTo>
                    <a:pt x="42062" y="673"/>
                  </a:lnTo>
                  <a:lnTo>
                    <a:pt x="0" y="673"/>
                  </a:lnTo>
                  <a:lnTo>
                    <a:pt x="0" y="102069"/>
                  </a:lnTo>
                  <a:lnTo>
                    <a:pt x="18745" y="102069"/>
                  </a:lnTo>
                  <a:lnTo>
                    <a:pt x="18745" y="59055"/>
                  </a:lnTo>
                  <a:lnTo>
                    <a:pt x="42113" y="59055"/>
                  </a:lnTo>
                  <a:lnTo>
                    <a:pt x="49250" y="56603"/>
                  </a:lnTo>
                  <a:lnTo>
                    <a:pt x="58597" y="46837"/>
                  </a:lnTo>
                  <a:lnTo>
                    <a:pt x="59156" y="45034"/>
                  </a:lnTo>
                  <a:lnTo>
                    <a:pt x="60934" y="39370"/>
                  </a:lnTo>
                  <a:lnTo>
                    <a:pt x="60934" y="19189"/>
                  </a:lnTo>
                  <a:close/>
                </a:path>
                <a:path w="399414" h="102235" extrusionOk="0">
                  <a:moveTo>
                    <a:pt x="92354" y="673"/>
                  </a:moveTo>
                  <a:lnTo>
                    <a:pt x="73482" y="673"/>
                  </a:lnTo>
                  <a:lnTo>
                    <a:pt x="73482" y="102057"/>
                  </a:lnTo>
                  <a:lnTo>
                    <a:pt x="92354" y="102057"/>
                  </a:lnTo>
                  <a:lnTo>
                    <a:pt x="92354" y="673"/>
                  </a:lnTo>
                  <a:close/>
                </a:path>
                <a:path w="399414" h="102235" extrusionOk="0">
                  <a:moveTo>
                    <a:pt x="180924" y="0"/>
                  </a:moveTo>
                  <a:lnTo>
                    <a:pt x="168414" y="0"/>
                  </a:lnTo>
                  <a:lnTo>
                    <a:pt x="167576" y="5867"/>
                  </a:lnTo>
                  <a:lnTo>
                    <a:pt x="164820" y="10375"/>
                  </a:lnTo>
                  <a:lnTo>
                    <a:pt x="155511" y="16649"/>
                  </a:lnTo>
                  <a:lnTo>
                    <a:pt x="149047" y="18338"/>
                  </a:lnTo>
                  <a:lnTo>
                    <a:pt x="140754" y="18605"/>
                  </a:lnTo>
                  <a:lnTo>
                    <a:pt x="140754" y="30607"/>
                  </a:lnTo>
                  <a:lnTo>
                    <a:pt x="163131" y="30607"/>
                  </a:lnTo>
                  <a:lnTo>
                    <a:pt x="163131" y="102057"/>
                  </a:lnTo>
                  <a:lnTo>
                    <a:pt x="180924" y="102057"/>
                  </a:lnTo>
                  <a:lnTo>
                    <a:pt x="180924" y="0"/>
                  </a:lnTo>
                  <a:close/>
                </a:path>
                <a:path w="399414" h="102235" extrusionOk="0">
                  <a:moveTo>
                    <a:pt x="227444" y="83858"/>
                  </a:moveTo>
                  <a:lnTo>
                    <a:pt x="210451" y="83858"/>
                  </a:lnTo>
                  <a:lnTo>
                    <a:pt x="210451" y="102057"/>
                  </a:lnTo>
                  <a:lnTo>
                    <a:pt x="227444" y="102057"/>
                  </a:lnTo>
                  <a:lnTo>
                    <a:pt x="227444" y="83858"/>
                  </a:lnTo>
                  <a:close/>
                </a:path>
                <a:path w="399414" h="102235" extrusionOk="0">
                  <a:moveTo>
                    <a:pt x="282028" y="0"/>
                  </a:moveTo>
                  <a:lnTo>
                    <a:pt x="269519" y="0"/>
                  </a:lnTo>
                  <a:lnTo>
                    <a:pt x="268681" y="5867"/>
                  </a:lnTo>
                  <a:lnTo>
                    <a:pt x="265925" y="10375"/>
                  </a:lnTo>
                  <a:lnTo>
                    <a:pt x="256616" y="16649"/>
                  </a:lnTo>
                  <a:lnTo>
                    <a:pt x="250151" y="18338"/>
                  </a:lnTo>
                  <a:lnTo>
                    <a:pt x="241858" y="18605"/>
                  </a:lnTo>
                  <a:lnTo>
                    <a:pt x="241858" y="30607"/>
                  </a:lnTo>
                  <a:lnTo>
                    <a:pt x="264236" y="30607"/>
                  </a:lnTo>
                  <a:lnTo>
                    <a:pt x="264236" y="102057"/>
                  </a:lnTo>
                  <a:lnTo>
                    <a:pt x="282028" y="102057"/>
                  </a:lnTo>
                  <a:lnTo>
                    <a:pt x="282028" y="0"/>
                  </a:lnTo>
                  <a:close/>
                </a:path>
                <a:path w="399414" h="102235" extrusionOk="0">
                  <a:moveTo>
                    <a:pt x="328561" y="83858"/>
                  </a:moveTo>
                  <a:lnTo>
                    <a:pt x="311569" y="83858"/>
                  </a:lnTo>
                  <a:lnTo>
                    <a:pt x="311569" y="102057"/>
                  </a:lnTo>
                  <a:lnTo>
                    <a:pt x="328561" y="102057"/>
                  </a:lnTo>
                  <a:lnTo>
                    <a:pt x="328561" y="83858"/>
                  </a:lnTo>
                  <a:close/>
                </a:path>
                <a:path w="399414" h="102235" extrusionOk="0">
                  <a:moveTo>
                    <a:pt x="398932" y="17500"/>
                  </a:moveTo>
                  <a:lnTo>
                    <a:pt x="396544" y="11074"/>
                  </a:lnTo>
                  <a:lnTo>
                    <a:pt x="386981" y="2222"/>
                  </a:lnTo>
                  <a:lnTo>
                    <a:pt x="380047" y="0"/>
                  </a:lnTo>
                  <a:lnTo>
                    <a:pt x="361353" y="0"/>
                  </a:lnTo>
                  <a:lnTo>
                    <a:pt x="354304" y="2451"/>
                  </a:lnTo>
                  <a:lnTo>
                    <a:pt x="345363" y="12242"/>
                  </a:lnTo>
                  <a:lnTo>
                    <a:pt x="343115" y="20002"/>
                  </a:lnTo>
                  <a:lnTo>
                    <a:pt x="343242" y="33972"/>
                  </a:lnTo>
                  <a:lnTo>
                    <a:pt x="360908" y="33972"/>
                  </a:lnTo>
                  <a:lnTo>
                    <a:pt x="360781" y="24447"/>
                  </a:lnTo>
                  <a:lnTo>
                    <a:pt x="361556" y="20370"/>
                  </a:lnTo>
                  <a:lnTo>
                    <a:pt x="364667" y="15303"/>
                  </a:lnTo>
                  <a:lnTo>
                    <a:pt x="367131" y="14020"/>
                  </a:lnTo>
                  <a:lnTo>
                    <a:pt x="373722" y="14020"/>
                  </a:lnTo>
                  <a:lnTo>
                    <a:pt x="376085" y="15049"/>
                  </a:lnTo>
                  <a:lnTo>
                    <a:pt x="379158" y="19189"/>
                  </a:lnTo>
                  <a:lnTo>
                    <a:pt x="379920" y="22352"/>
                  </a:lnTo>
                  <a:lnTo>
                    <a:pt x="379920" y="29616"/>
                  </a:lnTo>
                  <a:lnTo>
                    <a:pt x="363207" y="54330"/>
                  </a:lnTo>
                  <a:lnTo>
                    <a:pt x="357428" y="60629"/>
                  </a:lnTo>
                  <a:lnTo>
                    <a:pt x="342569" y="91020"/>
                  </a:lnTo>
                  <a:lnTo>
                    <a:pt x="342709" y="102057"/>
                  </a:lnTo>
                  <a:lnTo>
                    <a:pt x="397738" y="102057"/>
                  </a:lnTo>
                  <a:lnTo>
                    <a:pt x="397738" y="85877"/>
                  </a:lnTo>
                  <a:lnTo>
                    <a:pt x="361899" y="85877"/>
                  </a:lnTo>
                  <a:lnTo>
                    <a:pt x="363664" y="82003"/>
                  </a:lnTo>
                  <a:lnTo>
                    <a:pt x="366991" y="76936"/>
                  </a:lnTo>
                  <a:lnTo>
                    <a:pt x="371881" y="70675"/>
                  </a:lnTo>
                  <a:lnTo>
                    <a:pt x="378409" y="63157"/>
                  </a:lnTo>
                  <a:lnTo>
                    <a:pt x="389128" y="52133"/>
                  </a:lnTo>
                  <a:lnTo>
                    <a:pt x="392252" y="48463"/>
                  </a:lnTo>
                  <a:lnTo>
                    <a:pt x="395465" y="43116"/>
                  </a:lnTo>
                  <a:lnTo>
                    <a:pt x="396798" y="39966"/>
                  </a:lnTo>
                  <a:lnTo>
                    <a:pt x="398500" y="33388"/>
                  </a:lnTo>
                  <a:lnTo>
                    <a:pt x="398932" y="29794"/>
                  </a:lnTo>
                  <a:lnTo>
                    <a:pt x="398932" y="17500"/>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37" name="Google Shape;337;p41"/>
            <p:cNvSpPr/>
            <p:nvPr/>
          </p:nvSpPr>
          <p:spPr>
            <a:xfrm>
              <a:off x="4464389" y="2105747"/>
              <a:ext cx="674370" cy="183515"/>
            </a:xfrm>
            <a:custGeom>
              <a:avLst/>
              <a:gdLst/>
              <a:ahLst/>
              <a:cxnLst/>
              <a:rect l="l" t="t" r="r" b="b"/>
              <a:pathLst>
                <a:path w="674370" h="183514" extrusionOk="0">
                  <a:moveTo>
                    <a:pt x="650367" y="0"/>
                  </a:moveTo>
                  <a:lnTo>
                    <a:pt x="23736" y="0"/>
                  </a:lnTo>
                  <a:lnTo>
                    <a:pt x="14519" y="1872"/>
                  </a:lnTo>
                  <a:lnTo>
                    <a:pt x="6972" y="6972"/>
                  </a:lnTo>
                  <a:lnTo>
                    <a:pt x="1872" y="14519"/>
                  </a:lnTo>
                  <a:lnTo>
                    <a:pt x="0" y="23736"/>
                  </a:lnTo>
                  <a:lnTo>
                    <a:pt x="0" y="159232"/>
                  </a:lnTo>
                  <a:lnTo>
                    <a:pt x="1872" y="168449"/>
                  </a:lnTo>
                  <a:lnTo>
                    <a:pt x="6972" y="175996"/>
                  </a:lnTo>
                  <a:lnTo>
                    <a:pt x="14519" y="181096"/>
                  </a:lnTo>
                  <a:lnTo>
                    <a:pt x="23736" y="182968"/>
                  </a:lnTo>
                  <a:lnTo>
                    <a:pt x="650367" y="182968"/>
                  </a:lnTo>
                  <a:lnTo>
                    <a:pt x="659583" y="181096"/>
                  </a:lnTo>
                  <a:lnTo>
                    <a:pt x="667131" y="175996"/>
                  </a:lnTo>
                  <a:lnTo>
                    <a:pt x="672230" y="168449"/>
                  </a:lnTo>
                  <a:lnTo>
                    <a:pt x="674103" y="159232"/>
                  </a:lnTo>
                  <a:lnTo>
                    <a:pt x="674103" y="23736"/>
                  </a:lnTo>
                  <a:lnTo>
                    <a:pt x="672230" y="14519"/>
                  </a:lnTo>
                  <a:lnTo>
                    <a:pt x="667131" y="6972"/>
                  </a:lnTo>
                  <a:lnTo>
                    <a:pt x="659583" y="1872"/>
                  </a:lnTo>
                  <a:lnTo>
                    <a:pt x="650367" y="0"/>
                  </a:lnTo>
                  <a:close/>
                </a:path>
              </a:pathLst>
            </a:custGeom>
            <a:solidFill>
              <a:srgbClr val="F9AA8A"/>
            </a:solidFill>
            <a:ln>
              <a:noFill/>
            </a:ln>
          </p:spPr>
          <p:txBody>
            <a:bodyPr spcFirstLastPara="1" wrap="square" lIns="0" tIns="0" rIns="0" bIns="0" anchor="t" anchorCtr="0">
              <a:noAutofit/>
            </a:bodyPr>
            <a:lstStyle/>
            <a:p>
              <a:endParaRPr sz="2400" dirty="0"/>
            </a:p>
          </p:txBody>
        </p:sp>
        <p:sp>
          <p:nvSpPr>
            <p:cNvPr id="338" name="Google Shape;338;p41"/>
            <p:cNvSpPr/>
            <p:nvPr/>
          </p:nvSpPr>
          <p:spPr>
            <a:xfrm>
              <a:off x="4601832" y="2145271"/>
              <a:ext cx="399415" cy="104139"/>
            </a:xfrm>
            <a:custGeom>
              <a:avLst/>
              <a:gdLst/>
              <a:ahLst/>
              <a:cxnLst/>
              <a:rect l="l" t="t" r="r" b="b"/>
              <a:pathLst>
                <a:path w="399414" h="104139" extrusionOk="0">
                  <a:moveTo>
                    <a:pt x="60934" y="19177"/>
                  </a:moveTo>
                  <a:lnTo>
                    <a:pt x="59626" y="14820"/>
                  </a:lnTo>
                  <a:lnTo>
                    <a:pt x="58737" y="11861"/>
                  </a:lnTo>
                  <a:lnTo>
                    <a:pt x="49974" y="2921"/>
                  </a:lnTo>
                  <a:lnTo>
                    <a:pt x="42786" y="660"/>
                  </a:lnTo>
                  <a:lnTo>
                    <a:pt x="42062" y="660"/>
                  </a:lnTo>
                  <a:lnTo>
                    <a:pt x="42062" y="24142"/>
                  </a:lnTo>
                  <a:lnTo>
                    <a:pt x="42062" y="35344"/>
                  </a:lnTo>
                  <a:lnTo>
                    <a:pt x="40868" y="39268"/>
                  </a:lnTo>
                  <a:lnTo>
                    <a:pt x="36131" y="43878"/>
                  </a:lnTo>
                  <a:lnTo>
                    <a:pt x="32004" y="45021"/>
                  </a:lnTo>
                  <a:lnTo>
                    <a:pt x="18224" y="45021"/>
                  </a:lnTo>
                  <a:lnTo>
                    <a:pt x="18224" y="14820"/>
                  </a:lnTo>
                  <a:lnTo>
                    <a:pt x="32499" y="14820"/>
                  </a:lnTo>
                  <a:lnTo>
                    <a:pt x="36626" y="15900"/>
                  </a:lnTo>
                  <a:lnTo>
                    <a:pt x="40982" y="20256"/>
                  </a:lnTo>
                  <a:lnTo>
                    <a:pt x="42062" y="24142"/>
                  </a:lnTo>
                  <a:lnTo>
                    <a:pt x="42062" y="660"/>
                  </a:lnTo>
                  <a:lnTo>
                    <a:pt x="0" y="660"/>
                  </a:lnTo>
                  <a:lnTo>
                    <a:pt x="0" y="102057"/>
                  </a:lnTo>
                  <a:lnTo>
                    <a:pt x="18745" y="102057"/>
                  </a:lnTo>
                  <a:lnTo>
                    <a:pt x="18745" y="59042"/>
                  </a:lnTo>
                  <a:lnTo>
                    <a:pt x="42113" y="59042"/>
                  </a:lnTo>
                  <a:lnTo>
                    <a:pt x="49250" y="56591"/>
                  </a:lnTo>
                  <a:lnTo>
                    <a:pt x="58597" y="46824"/>
                  </a:lnTo>
                  <a:lnTo>
                    <a:pt x="59156" y="45021"/>
                  </a:lnTo>
                  <a:lnTo>
                    <a:pt x="60934" y="39357"/>
                  </a:lnTo>
                  <a:lnTo>
                    <a:pt x="60934" y="19177"/>
                  </a:lnTo>
                  <a:close/>
                </a:path>
                <a:path w="399414" h="104139" extrusionOk="0">
                  <a:moveTo>
                    <a:pt x="92354" y="660"/>
                  </a:moveTo>
                  <a:lnTo>
                    <a:pt x="73482" y="660"/>
                  </a:lnTo>
                  <a:lnTo>
                    <a:pt x="73482" y="102044"/>
                  </a:lnTo>
                  <a:lnTo>
                    <a:pt x="92354" y="102044"/>
                  </a:lnTo>
                  <a:lnTo>
                    <a:pt x="92354" y="660"/>
                  </a:lnTo>
                  <a:close/>
                </a:path>
                <a:path w="399414" h="104139" extrusionOk="0">
                  <a:moveTo>
                    <a:pt x="180924" y="0"/>
                  </a:moveTo>
                  <a:lnTo>
                    <a:pt x="168414" y="0"/>
                  </a:lnTo>
                  <a:lnTo>
                    <a:pt x="167576" y="5867"/>
                  </a:lnTo>
                  <a:lnTo>
                    <a:pt x="164820" y="10375"/>
                  </a:lnTo>
                  <a:lnTo>
                    <a:pt x="155511" y="16649"/>
                  </a:lnTo>
                  <a:lnTo>
                    <a:pt x="149047" y="18326"/>
                  </a:lnTo>
                  <a:lnTo>
                    <a:pt x="140754" y="18605"/>
                  </a:lnTo>
                  <a:lnTo>
                    <a:pt x="140754" y="30607"/>
                  </a:lnTo>
                  <a:lnTo>
                    <a:pt x="163131" y="30607"/>
                  </a:lnTo>
                  <a:lnTo>
                    <a:pt x="163131" y="102057"/>
                  </a:lnTo>
                  <a:lnTo>
                    <a:pt x="180924" y="102057"/>
                  </a:lnTo>
                  <a:lnTo>
                    <a:pt x="180924" y="0"/>
                  </a:lnTo>
                  <a:close/>
                </a:path>
                <a:path w="399414" h="104139" extrusionOk="0">
                  <a:moveTo>
                    <a:pt x="227457" y="83845"/>
                  </a:moveTo>
                  <a:lnTo>
                    <a:pt x="210464" y="83845"/>
                  </a:lnTo>
                  <a:lnTo>
                    <a:pt x="210464" y="102044"/>
                  </a:lnTo>
                  <a:lnTo>
                    <a:pt x="227457" y="102044"/>
                  </a:lnTo>
                  <a:lnTo>
                    <a:pt x="227457" y="83845"/>
                  </a:lnTo>
                  <a:close/>
                </a:path>
                <a:path w="399414" h="104139" extrusionOk="0">
                  <a:moveTo>
                    <a:pt x="282041" y="0"/>
                  </a:moveTo>
                  <a:lnTo>
                    <a:pt x="269532" y="0"/>
                  </a:lnTo>
                  <a:lnTo>
                    <a:pt x="268693" y="5867"/>
                  </a:lnTo>
                  <a:lnTo>
                    <a:pt x="265938" y="10375"/>
                  </a:lnTo>
                  <a:lnTo>
                    <a:pt x="256628" y="16649"/>
                  </a:lnTo>
                  <a:lnTo>
                    <a:pt x="250164" y="18326"/>
                  </a:lnTo>
                  <a:lnTo>
                    <a:pt x="241871" y="18605"/>
                  </a:lnTo>
                  <a:lnTo>
                    <a:pt x="241871" y="30607"/>
                  </a:lnTo>
                  <a:lnTo>
                    <a:pt x="264248" y="30607"/>
                  </a:lnTo>
                  <a:lnTo>
                    <a:pt x="264248" y="102057"/>
                  </a:lnTo>
                  <a:lnTo>
                    <a:pt x="282041" y="102057"/>
                  </a:lnTo>
                  <a:lnTo>
                    <a:pt x="282041" y="0"/>
                  </a:lnTo>
                  <a:close/>
                </a:path>
                <a:path w="399414" h="104139" extrusionOk="0">
                  <a:moveTo>
                    <a:pt x="328574" y="83845"/>
                  </a:moveTo>
                  <a:lnTo>
                    <a:pt x="311581" y="83845"/>
                  </a:lnTo>
                  <a:lnTo>
                    <a:pt x="311581" y="102044"/>
                  </a:lnTo>
                  <a:lnTo>
                    <a:pt x="328574" y="102044"/>
                  </a:lnTo>
                  <a:lnTo>
                    <a:pt x="328574" y="83845"/>
                  </a:lnTo>
                  <a:close/>
                </a:path>
                <a:path w="399414" h="104139" extrusionOk="0">
                  <a:moveTo>
                    <a:pt x="399199" y="64376"/>
                  </a:moveTo>
                  <a:lnTo>
                    <a:pt x="398056" y="58953"/>
                  </a:lnTo>
                  <a:lnTo>
                    <a:pt x="393420" y="51117"/>
                  </a:lnTo>
                  <a:lnTo>
                    <a:pt x="389902" y="48552"/>
                  </a:lnTo>
                  <a:lnTo>
                    <a:pt x="385152" y="47358"/>
                  </a:lnTo>
                  <a:lnTo>
                    <a:pt x="388975" y="46126"/>
                  </a:lnTo>
                  <a:lnTo>
                    <a:pt x="391896" y="43700"/>
                  </a:lnTo>
                  <a:lnTo>
                    <a:pt x="395897" y="36461"/>
                  </a:lnTo>
                  <a:lnTo>
                    <a:pt x="396913" y="31813"/>
                  </a:lnTo>
                  <a:lnTo>
                    <a:pt x="396913" y="17818"/>
                  </a:lnTo>
                  <a:lnTo>
                    <a:pt x="394614" y="11366"/>
                  </a:lnTo>
                  <a:lnTo>
                    <a:pt x="385495" y="2260"/>
                  </a:lnTo>
                  <a:lnTo>
                    <a:pt x="379018" y="0"/>
                  </a:lnTo>
                  <a:lnTo>
                    <a:pt x="361569" y="0"/>
                  </a:lnTo>
                  <a:lnTo>
                    <a:pt x="354711" y="2197"/>
                  </a:lnTo>
                  <a:lnTo>
                    <a:pt x="345541" y="10985"/>
                  </a:lnTo>
                  <a:lnTo>
                    <a:pt x="343255" y="17538"/>
                  </a:lnTo>
                  <a:lnTo>
                    <a:pt x="343382" y="30060"/>
                  </a:lnTo>
                  <a:lnTo>
                    <a:pt x="360908" y="30060"/>
                  </a:lnTo>
                  <a:lnTo>
                    <a:pt x="360908" y="22669"/>
                  </a:lnTo>
                  <a:lnTo>
                    <a:pt x="361607" y="19050"/>
                  </a:lnTo>
                  <a:lnTo>
                    <a:pt x="364375" y="14693"/>
                  </a:lnTo>
                  <a:lnTo>
                    <a:pt x="366636" y="13614"/>
                  </a:lnTo>
                  <a:lnTo>
                    <a:pt x="373062" y="13614"/>
                  </a:lnTo>
                  <a:lnTo>
                    <a:pt x="375361" y="14605"/>
                  </a:lnTo>
                  <a:lnTo>
                    <a:pt x="378040" y="18503"/>
                  </a:lnTo>
                  <a:lnTo>
                    <a:pt x="378714" y="22009"/>
                  </a:lnTo>
                  <a:lnTo>
                    <a:pt x="378714" y="32575"/>
                  </a:lnTo>
                  <a:lnTo>
                    <a:pt x="377583" y="36334"/>
                  </a:lnTo>
                  <a:lnTo>
                    <a:pt x="373049" y="40373"/>
                  </a:lnTo>
                  <a:lnTo>
                    <a:pt x="368909" y="41389"/>
                  </a:lnTo>
                  <a:lnTo>
                    <a:pt x="361569" y="41389"/>
                  </a:lnTo>
                  <a:lnTo>
                    <a:pt x="361569" y="54597"/>
                  </a:lnTo>
                  <a:lnTo>
                    <a:pt x="372186" y="54457"/>
                  </a:lnTo>
                  <a:lnTo>
                    <a:pt x="375805" y="55537"/>
                  </a:lnTo>
                  <a:lnTo>
                    <a:pt x="379539" y="59880"/>
                  </a:lnTo>
                  <a:lnTo>
                    <a:pt x="380466" y="64414"/>
                  </a:lnTo>
                  <a:lnTo>
                    <a:pt x="380466" y="78143"/>
                  </a:lnTo>
                  <a:lnTo>
                    <a:pt x="379704" y="82892"/>
                  </a:lnTo>
                  <a:lnTo>
                    <a:pt x="376682" y="88188"/>
                  </a:lnTo>
                  <a:lnTo>
                    <a:pt x="374078" y="89509"/>
                  </a:lnTo>
                  <a:lnTo>
                    <a:pt x="366572" y="89509"/>
                  </a:lnTo>
                  <a:lnTo>
                    <a:pt x="363918" y="88011"/>
                  </a:lnTo>
                  <a:lnTo>
                    <a:pt x="360870" y="82016"/>
                  </a:lnTo>
                  <a:lnTo>
                    <a:pt x="360108" y="76708"/>
                  </a:lnTo>
                  <a:lnTo>
                    <a:pt x="360108" y="67945"/>
                  </a:lnTo>
                  <a:lnTo>
                    <a:pt x="342442" y="67945"/>
                  </a:lnTo>
                  <a:lnTo>
                    <a:pt x="342303" y="82842"/>
                  </a:lnTo>
                  <a:lnTo>
                    <a:pt x="344551" y="90881"/>
                  </a:lnTo>
                  <a:lnTo>
                    <a:pt x="353504" y="101333"/>
                  </a:lnTo>
                  <a:lnTo>
                    <a:pt x="360438" y="103936"/>
                  </a:lnTo>
                  <a:lnTo>
                    <a:pt x="379717" y="103936"/>
                  </a:lnTo>
                  <a:lnTo>
                    <a:pt x="399199" y="71310"/>
                  </a:lnTo>
                  <a:lnTo>
                    <a:pt x="399199" y="64376"/>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39" name="Google Shape;339;p41"/>
            <p:cNvSpPr/>
            <p:nvPr/>
          </p:nvSpPr>
          <p:spPr>
            <a:xfrm>
              <a:off x="4031043" y="1678520"/>
              <a:ext cx="396240" cy="556895"/>
            </a:xfrm>
            <a:custGeom>
              <a:avLst/>
              <a:gdLst/>
              <a:ahLst/>
              <a:cxnLst/>
              <a:rect l="l" t="t" r="r" b="b"/>
              <a:pathLst>
                <a:path w="396239" h="556894" extrusionOk="0">
                  <a:moveTo>
                    <a:pt x="396036" y="278168"/>
                  </a:moveTo>
                  <a:lnTo>
                    <a:pt x="387286" y="273354"/>
                  </a:lnTo>
                  <a:lnTo>
                    <a:pt x="349910" y="252793"/>
                  </a:lnTo>
                  <a:lnTo>
                    <a:pt x="349910" y="273354"/>
                  </a:lnTo>
                  <a:lnTo>
                    <a:pt x="208241" y="273354"/>
                  </a:lnTo>
                  <a:lnTo>
                    <a:pt x="208241" y="30187"/>
                  </a:lnTo>
                  <a:lnTo>
                    <a:pt x="349897" y="30187"/>
                  </a:lnTo>
                  <a:lnTo>
                    <a:pt x="349897" y="50749"/>
                  </a:lnTo>
                  <a:lnTo>
                    <a:pt x="387273" y="30187"/>
                  </a:lnTo>
                  <a:lnTo>
                    <a:pt x="396024" y="25374"/>
                  </a:lnTo>
                  <a:lnTo>
                    <a:pt x="387273" y="20561"/>
                  </a:lnTo>
                  <a:lnTo>
                    <a:pt x="349897" y="0"/>
                  </a:lnTo>
                  <a:lnTo>
                    <a:pt x="349897" y="20561"/>
                  </a:lnTo>
                  <a:lnTo>
                    <a:pt x="203428" y="20561"/>
                  </a:lnTo>
                  <a:lnTo>
                    <a:pt x="198602" y="20561"/>
                  </a:lnTo>
                  <a:lnTo>
                    <a:pt x="198602" y="25374"/>
                  </a:lnTo>
                  <a:lnTo>
                    <a:pt x="198602" y="273354"/>
                  </a:lnTo>
                  <a:lnTo>
                    <a:pt x="0" y="273354"/>
                  </a:lnTo>
                  <a:lnTo>
                    <a:pt x="0" y="282981"/>
                  </a:lnTo>
                  <a:lnTo>
                    <a:pt x="198602" y="282981"/>
                  </a:lnTo>
                  <a:lnTo>
                    <a:pt x="198602" y="530948"/>
                  </a:lnTo>
                  <a:lnTo>
                    <a:pt x="198602" y="535774"/>
                  </a:lnTo>
                  <a:lnTo>
                    <a:pt x="203428" y="535774"/>
                  </a:lnTo>
                  <a:lnTo>
                    <a:pt x="349897" y="535774"/>
                  </a:lnTo>
                  <a:lnTo>
                    <a:pt x="349897" y="556323"/>
                  </a:lnTo>
                  <a:lnTo>
                    <a:pt x="387261" y="535774"/>
                  </a:lnTo>
                  <a:lnTo>
                    <a:pt x="396024" y="530948"/>
                  </a:lnTo>
                  <a:lnTo>
                    <a:pt x="387299" y="526148"/>
                  </a:lnTo>
                  <a:lnTo>
                    <a:pt x="349897" y="505574"/>
                  </a:lnTo>
                  <a:lnTo>
                    <a:pt x="349897" y="526148"/>
                  </a:lnTo>
                  <a:lnTo>
                    <a:pt x="208241" y="526148"/>
                  </a:lnTo>
                  <a:lnTo>
                    <a:pt x="208241" y="282981"/>
                  </a:lnTo>
                  <a:lnTo>
                    <a:pt x="349910" y="282981"/>
                  </a:lnTo>
                  <a:lnTo>
                    <a:pt x="349910" y="303542"/>
                  </a:lnTo>
                  <a:lnTo>
                    <a:pt x="387286" y="282981"/>
                  </a:lnTo>
                  <a:lnTo>
                    <a:pt x="396036" y="278168"/>
                  </a:lnTo>
                  <a:close/>
                </a:path>
              </a:pathLst>
            </a:custGeom>
            <a:solidFill>
              <a:srgbClr val="5397D1"/>
            </a:solidFill>
            <a:ln>
              <a:noFill/>
            </a:ln>
          </p:spPr>
          <p:txBody>
            <a:bodyPr spcFirstLastPara="1" wrap="square" lIns="0" tIns="0" rIns="0" bIns="0" anchor="t" anchorCtr="0">
              <a:noAutofit/>
            </a:bodyPr>
            <a:lstStyle/>
            <a:p>
              <a:endParaRPr sz="2400" dirty="0"/>
            </a:p>
          </p:txBody>
        </p:sp>
        <p:sp>
          <p:nvSpPr>
            <p:cNvPr id="340" name="Google Shape;340;p41"/>
            <p:cNvSpPr/>
            <p:nvPr/>
          </p:nvSpPr>
          <p:spPr>
            <a:xfrm>
              <a:off x="4464389" y="3516550"/>
              <a:ext cx="674370" cy="183515"/>
            </a:xfrm>
            <a:custGeom>
              <a:avLst/>
              <a:gdLst/>
              <a:ahLst/>
              <a:cxnLst/>
              <a:rect l="l" t="t" r="r" b="b"/>
              <a:pathLst>
                <a:path w="674370" h="183514" extrusionOk="0">
                  <a:moveTo>
                    <a:pt x="650367" y="0"/>
                  </a:moveTo>
                  <a:lnTo>
                    <a:pt x="23736" y="0"/>
                  </a:lnTo>
                  <a:lnTo>
                    <a:pt x="14519" y="1872"/>
                  </a:lnTo>
                  <a:lnTo>
                    <a:pt x="6972" y="6972"/>
                  </a:lnTo>
                  <a:lnTo>
                    <a:pt x="1872" y="14519"/>
                  </a:lnTo>
                  <a:lnTo>
                    <a:pt x="0" y="23736"/>
                  </a:lnTo>
                  <a:lnTo>
                    <a:pt x="0" y="159232"/>
                  </a:lnTo>
                  <a:lnTo>
                    <a:pt x="1872" y="168449"/>
                  </a:lnTo>
                  <a:lnTo>
                    <a:pt x="6972" y="175996"/>
                  </a:lnTo>
                  <a:lnTo>
                    <a:pt x="14519" y="181096"/>
                  </a:lnTo>
                  <a:lnTo>
                    <a:pt x="23736" y="182968"/>
                  </a:lnTo>
                  <a:lnTo>
                    <a:pt x="650367" y="182968"/>
                  </a:lnTo>
                  <a:lnTo>
                    <a:pt x="659583" y="181096"/>
                  </a:lnTo>
                  <a:lnTo>
                    <a:pt x="667131" y="175996"/>
                  </a:lnTo>
                  <a:lnTo>
                    <a:pt x="672230" y="168449"/>
                  </a:lnTo>
                  <a:lnTo>
                    <a:pt x="674103" y="159232"/>
                  </a:lnTo>
                  <a:lnTo>
                    <a:pt x="674103" y="23736"/>
                  </a:lnTo>
                  <a:lnTo>
                    <a:pt x="672230" y="14519"/>
                  </a:lnTo>
                  <a:lnTo>
                    <a:pt x="667131" y="6972"/>
                  </a:lnTo>
                  <a:lnTo>
                    <a:pt x="659583" y="1872"/>
                  </a:lnTo>
                  <a:lnTo>
                    <a:pt x="650367" y="0"/>
                  </a:lnTo>
                  <a:close/>
                </a:path>
              </a:pathLst>
            </a:custGeom>
            <a:solidFill>
              <a:srgbClr val="F9AA8A"/>
            </a:solidFill>
            <a:ln>
              <a:noFill/>
            </a:ln>
          </p:spPr>
          <p:txBody>
            <a:bodyPr spcFirstLastPara="1" wrap="square" lIns="0" tIns="0" rIns="0" bIns="0" anchor="t" anchorCtr="0">
              <a:noAutofit/>
            </a:bodyPr>
            <a:lstStyle/>
            <a:p>
              <a:endParaRPr sz="2400" dirty="0"/>
            </a:p>
          </p:txBody>
        </p:sp>
        <p:sp>
          <p:nvSpPr>
            <p:cNvPr id="341" name="Google Shape;341;p41"/>
            <p:cNvSpPr/>
            <p:nvPr/>
          </p:nvSpPr>
          <p:spPr>
            <a:xfrm>
              <a:off x="4609859" y="3556063"/>
              <a:ext cx="180975" cy="102235"/>
            </a:xfrm>
            <a:custGeom>
              <a:avLst/>
              <a:gdLst/>
              <a:ahLst/>
              <a:cxnLst/>
              <a:rect l="l" t="t" r="r" b="b"/>
              <a:pathLst>
                <a:path w="180975" h="102235" extrusionOk="0">
                  <a:moveTo>
                    <a:pt x="60934" y="19189"/>
                  </a:moveTo>
                  <a:lnTo>
                    <a:pt x="59626" y="14833"/>
                  </a:lnTo>
                  <a:lnTo>
                    <a:pt x="58737" y="11874"/>
                  </a:lnTo>
                  <a:lnTo>
                    <a:pt x="49974" y="2933"/>
                  </a:lnTo>
                  <a:lnTo>
                    <a:pt x="42786" y="673"/>
                  </a:lnTo>
                  <a:lnTo>
                    <a:pt x="42062" y="673"/>
                  </a:lnTo>
                  <a:lnTo>
                    <a:pt x="42062" y="24155"/>
                  </a:lnTo>
                  <a:lnTo>
                    <a:pt x="42062" y="35356"/>
                  </a:lnTo>
                  <a:lnTo>
                    <a:pt x="40868" y="39281"/>
                  </a:lnTo>
                  <a:lnTo>
                    <a:pt x="36131" y="43891"/>
                  </a:lnTo>
                  <a:lnTo>
                    <a:pt x="32004" y="45034"/>
                  </a:lnTo>
                  <a:lnTo>
                    <a:pt x="18224" y="45034"/>
                  </a:lnTo>
                  <a:lnTo>
                    <a:pt x="18224" y="14833"/>
                  </a:lnTo>
                  <a:lnTo>
                    <a:pt x="32499" y="14833"/>
                  </a:lnTo>
                  <a:lnTo>
                    <a:pt x="36626" y="15913"/>
                  </a:lnTo>
                  <a:lnTo>
                    <a:pt x="40982" y="20269"/>
                  </a:lnTo>
                  <a:lnTo>
                    <a:pt x="42062" y="24155"/>
                  </a:lnTo>
                  <a:lnTo>
                    <a:pt x="42062" y="673"/>
                  </a:lnTo>
                  <a:lnTo>
                    <a:pt x="0" y="673"/>
                  </a:lnTo>
                  <a:lnTo>
                    <a:pt x="0" y="102069"/>
                  </a:lnTo>
                  <a:lnTo>
                    <a:pt x="18745" y="102069"/>
                  </a:lnTo>
                  <a:lnTo>
                    <a:pt x="18745" y="59055"/>
                  </a:lnTo>
                  <a:lnTo>
                    <a:pt x="42113" y="59055"/>
                  </a:lnTo>
                  <a:lnTo>
                    <a:pt x="49250" y="56603"/>
                  </a:lnTo>
                  <a:lnTo>
                    <a:pt x="58597" y="46837"/>
                  </a:lnTo>
                  <a:lnTo>
                    <a:pt x="59156" y="45034"/>
                  </a:lnTo>
                  <a:lnTo>
                    <a:pt x="60934" y="39370"/>
                  </a:lnTo>
                  <a:lnTo>
                    <a:pt x="60934" y="19189"/>
                  </a:lnTo>
                  <a:close/>
                </a:path>
                <a:path w="180975" h="102235" extrusionOk="0">
                  <a:moveTo>
                    <a:pt x="92354" y="673"/>
                  </a:moveTo>
                  <a:lnTo>
                    <a:pt x="73482" y="673"/>
                  </a:lnTo>
                  <a:lnTo>
                    <a:pt x="73482" y="102057"/>
                  </a:lnTo>
                  <a:lnTo>
                    <a:pt x="92354" y="102057"/>
                  </a:lnTo>
                  <a:lnTo>
                    <a:pt x="92354" y="673"/>
                  </a:lnTo>
                  <a:close/>
                </a:path>
                <a:path w="180975" h="102235" extrusionOk="0">
                  <a:moveTo>
                    <a:pt x="180924" y="0"/>
                  </a:moveTo>
                  <a:lnTo>
                    <a:pt x="168414" y="0"/>
                  </a:lnTo>
                  <a:lnTo>
                    <a:pt x="167576" y="5867"/>
                  </a:lnTo>
                  <a:lnTo>
                    <a:pt x="164820" y="10375"/>
                  </a:lnTo>
                  <a:lnTo>
                    <a:pt x="155511" y="16649"/>
                  </a:lnTo>
                  <a:lnTo>
                    <a:pt x="149047" y="18338"/>
                  </a:lnTo>
                  <a:lnTo>
                    <a:pt x="140754" y="18605"/>
                  </a:lnTo>
                  <a:lnTo>
                    <a:pt x="140754" y="30607"/>
                  </a:lnTo>
                  <a:lnTo>
                    <a:pt x="163131" y="30607"/>
                  </a:lnTo>
                  <a:lnTo>
                    <a:pt x="163131" y="102057"/>
                  </a:lnTo>
                  <a:lnTo>
                    <a:pt x="180924" y="102057"/>
                  </a:lnTo>
                  <a:lnTo>
                    <a:pt x="180924" y="0"/>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42" name="Google Shape;342;p41"/>
            <p:cNvSpPr/>
            <p:nvPr/>
          </p:nvSpPr>
          <p:spPr>
            <a:xfrm>
              <a:off x="4820310" y="3556062"/>
              <a:ext cx="172707" cy="103941"/>
            </a:xfrm>
            <a:prstGeom prst="rect">
              <a:avLst/>
            </a:prstGeom>
            <a:blipFill rotWithShape="1">
              <a:blip r:embed="rId12">
                <a:alphaModFix/>
              </a:blip>
              <a:stretch>
                <a:fillRect/>
              </a:stretch>
            </a:blipFill>
            <a:ln>
              <a:noFill/>
            </a:ln>
          </p:spPr>
          <p:txBody>
            <a:bodyPr spcFirstLastPara="1" wrap="square" lIns="0" tIns="0" rIns="0" bIns="0" anchor="t" anchorCtr="0">
              <a:noAutofit/>
            </a:bodyPr>
            <a:lstStyle/>
            <a:p>
              <a:endParaRPr sz="2400" dirty="0"/>
            </a:p>
          </p:txBody>
        </p:sp>
        <p:sp>
          <p:nvSpPr>
            <p:cNvPr id="343" name="Google Shape;343;p41"/>
            <p:cNvSpPr/>
            <p:nvPr/>
          </p:nvSpPr>
          <p:spPr>
            <a:xfrm>
              <a:off x="4464389" y="3766931"/>
              <a:ext cx="674370" cy="183515"/>
            </a:xfrm>
            <a:custGeom>
              <a:avLst/>
              <a:gdLst/>
              <a:ahLst/>
              <a:cxnLst/>
              <a:rect l="l" t="t" r="r" b="b"/>
              <a:pathLst>
                <a:path w="674370" h="183514" extrusionOk="0">
                  <a:moveTo>
                    <a:pt x="650367" y="0"/>
                  </a:moveTo>
                  <a:lnTo>
                    <a:pt x="23736" y="0"/>
                  </a:lnTo>
                  <a:lnTo>
                    <a:pt x="14519" y="1872"/>
                  </a:lnTo>
                  <a:lnTo>
                    <a:pt x="6972" y="6972"/>
                  </a:lnTo>
                  <a:lnTo>
                    <a:pt x="1872" y="14519"/>
                  </a:lnTo>
                  <a:lnTo>
                    <a:pt x="0" y="23736"/>
                  </a:lnTo>
                  <a:lnTo>
                    <a:pt x="0" y="159232"/>
                  </a:lnTo>
                  <a:lnTo>
                    <a:pt x="1872" y="168449"/>
                  </a:lnTo>
                  <a:lnTo>
                    <a:pt x="6972" y="175996"/>
                  </a:lnTo>
                  <a:lnTo>
                    <a:pt x="14519" y="181096"/>
                  </a:lnTo>
                  <a:lnTo>
                    <a:pt x="23736" y="182968"/>
                  </a:lnTo>
                  <a:lnTo>
                    <a:pt x="650367" y="182968"/>
                  </a:lnTo>
                  <a:lnTo>
                    <a:pt x="659583" y="181096"/>
                  </a:lnTo>
                  <a:lnTo>
                    <a:pt x="667131" y="175996"/>
                  </a:lnTo>
                  <a:lnTo>
                    <a:pt x="672230" y="168449"/>
                  </a:lnTo>
                  <a:lnTo>
                    <a:pt x="674103" y="159232"/>
                  </a:lnTo>
                  <a:lnTo>
                    <a:pt x="674103" y="23736"/>
                  </a:lnTo>
                  <a:lnTo>
                    <a:pt x="672230" y="14519"/>
                  </a:lnTo>
                  <a:lnTo>
                    <a:pt x="667131" y="6972"/>
                  </a:lnTo>
                  <a:lnTo>
                    <a:pt x="659583" y="1872"/>
                  </a:lnTo>
                  <a:lnTo>
                    <a:pt x="650367" y="0"/>
                  </a:lnTo>
                  <a:close/>
                </a:path>
              </a:pathLst>
            </a:custGeom>
            <a:solidFill>
              <a:srgbClr val="F9AA8A"/>
            </a:solidFill>
            <a:ln>
              <a:noFill/>
            </a:ln>
          </p:spPr>
          <p:txBody>
            <a:bodyPr spcFirstLastPara="1" wrap="square" lIns="0" tIns="0" rIns="0" bIns="0" anchor="t" anchorCtr="0">
              <a:noAutofit/>
            </a:bodyPr>
            <a:lstStyle/>
            <a:p>
              <a:endParaRPr sz="2400" dirty="0"/>
            </a:p>
          </p:txBody>
        </p:sp>
        <p:sp>
          <p:nvSpPr>
            <p:cNvPr id="344" name="Google Shape;344;p41"/>
            <p:cNvSpPr/>
            <p:nvPr/>
          </p:nvSpPr>
          <p:spPr>
            <a:xfrm>
              <a:off x="4601972" y="3806456"/>
              <a:ext cx="180975" cy="102235"/>
            </a:xfrm>
            <a:custGeom>
              <a:avLst/>
              <a:gdLst/>
              <a:ahLst/>
              <a:cxnLst/>
              <a:rect l="l" t="t" r="r" b="b"/>
              <a:pathLst>
                <a:path w="180975" h="102235" extrusionOk="0">
                  <a:moveTo>
                    <a:pt x="60934" y="19177"/>
                  </a:moveTo>
                  <a:lnTo>
                    <a:pt x="59613" y="14820"/>
                  </a:lnTo>
                  <a:lnTo>
                    <a:pt x="58737" y="11861"/>
                  </a:lnTo>
                  <a:lnTo>
                    <a:pt x="49974" y="2921"/>
                  </a:lnTo>
                  <a:lnTo>
                    <a:pt x="42786" y="660"/>
                  </a:lnTo>
                  <a:lnTo>
                    <a:pt x="42062" y="660"/>
                  </a:lnTo>
                  <a:lnTo>
                    <a:pt x="42062" y="24142"/>
                  </a:lnTo>
                  <a:lnTo>
                    <a:pt x="42062" y="35344"/>
                  </a:lnTo>
                  <a:lnTo>
                    <a:pt x="40868" y="39268"/>
                  </a:lnTo>
                  <a:lnTo>
                    <a:pt x="36131" y="43878"/>
                  </a:lnTo>
                  <a:lnTo>
                    <a:pt x="32004" y="45021"/>
                  </a:lnTo>
                  <a:lnTo>
                    <a:pt x="18224" y="45021"/>
                  </a:lnTo>
                  <a:lnTo>
                    <a:pt x="18224" y="14820"/>
                  </a:lnTo>
                  <a:lnTo>
                    <a:pt x="32499" y="14820"/>
                  </a:lnTo>
                  <a:lnTo>
                    <a:pt x="36626" y="15900"/>
                  </a:lnTo>
                  <a:lnTo>
                    <a:pt x="40982" y="20256"/>
                  </a:lnTo>
                  <a:lnTo>
                    <a:pt x="42062" y="24142"/>
                  </a:lnTo>
                  <a:lnTo>
                    <a:pt x="42062" y="660"/>
                  </a:lnTo>
                  <a:lnTo>
                    <a:pt x="0" y="660"/>
                  </a:lnTo>
                  <a:lnTo>
                    <a:pt x="0" y="102057"/>
                  </a:lnTo>
                  <a:lnTo>
                    <a:pt x="18745" y="102057"/>
                  </a:lnTo>
                  <a:lnTo>
                    <a:pt x="18745" y="59042"/>
                  </a:lnTo>
                  <a:lnTo>
                    <a:pt x="42113" y="59042"/>
                  </a:lnTo>
                  <a:lnTo>
                    <a:pt x="49250" y="56591"/>
                  </a:lnTo>
                  <a:lnTo>
                    <a:pt x="58597" y="46824"/>
                  </a:lnTo>
                  <a:lnTo>
                    <a:pt x="59156" y="45021"/>
                  </a:lnTo>
                  <a:lnTo>
                    <a:pt x="60934" y="39357"/>
                  </a:lnTo>
                  <a:lnTo>
                    <a:pt x="60934" y="19177"/>
                  </a:lnTo>
                  <a:close/>
                </a:path>
                <a:path w="180975" h="102235" extrusionOk="0">
                  <a:moveTo>
                    <a:pt x="92354" y="660"/>
                  </a:moveTo>
                  <a:lnTo>
                    <a:pt x="73482" y="660"/>
                  </a:lnTo>
                  <a:lnTo>
                    <a:pt x="73482" y="102044"/>
                  </a:lnTo>
                  <a:lnTo>
                    <a:pt x="92354" y="102044"/>
                  </a:lnTo>
                  <a:lnTo>
                    <a:pt x="92354" y="660"/>
                  </a:lnTo>
                  <a:close/>
                </a:path>
                <a:path w="180975" h="102235" extrusionOk="0">
                  <a:moveTo>
                    <a:pt x="180924" y="0"/>
                  </a:moveTo>
                  <a:lnTo>
                    <a:pt x="168414" y="0"/>
                  </a:lnTo>
                  <a:lnTo>
                    <a:pt x="167576" y="5867"/>
                  </a:lnTo>
                  <a:lnTo>
                    <a:pt x="164820" y="10375"/>
                  </a:lnTo>
                  <a:lnTo>
                    <a:pt x="155511" y="16649"/>
                  </a:lnTo>
                  <a:lnTo>
                    <a:pt x="149047" y="18338"/>
                  </a:lnTo>
                  <a:lnTo>
                    <a:pt x="140754" y="18605"/>
                  </a:lnTo>
                  <a:lnTo>
                    <a:pt x="140754" y="30607"/>
                  </a:lnTo>
                  <a:lnTo>
                    <a:pt x="163131" y="30607"/>
                  </a:lnTo>
                  <a:lnTo>
                    <a:pt x="163131" y="102057"/>
                  </a:lnTo>
                  <a:lnTo>
                    <a:pt x="180924" y="102057"/>
                  </a:lnTo>
                  <a:lnTo>
                    <a:pt x="180924" y="0"/>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45" name="Google Shape;345;p41"/>
            <p:cNvSpPr/>
            <p:nvPr/>
          </p:nvSpPr>
          <p:spPr>
            <a:xfrm>
              <a:off x="4812423" y="3806445"/>
              <a:ext cx="188485" cy="103940"/>
            </a:xfrm>
            <a:prstGeom prst="rect">
              <a:avLst/>
            </a:prstGeom>
            <a:blipFill rotWithShape="1">
              <a:blip r:embed="rId13">
                <a:alphaModFix/>
              </a:blip>
              <a:stretch>
                <a:fillRect/>
              </a:stretch>
            </a:blipFill>
            <a:ln>
              <a:noFill/>
            </a:ln>
          </p:spPr>
          <p:txBody>
            <a:bodyPr spcFirstLastPara="1" wrap="square" lIns="0" tIns="0" rIns="0" bIns="0" anchor="t" anchorCtr="0">
              <a:noAutofit/>
            </a:bodyPr>
            <a:lstStyle/>
            <a:p>
              <a:endParaRPr sz="2400" dirty="0"/>
            </a:p>
          </p:txBody>
        </p:sp>
        <p:sp>
          <p:nvSpPr>
            <p:cNvPr id="346" name="Google Shape;346;p41"/>
            <p:cNvSpPr/>
            <p:nvPr/>
          </p:nvSpPr>
          <p:spPr>
            <a:xfrm>
              <a:off x="4464389" y="4007684"/>
              <a:ext cx="674370" cy="183515"/>
            </a:xfrm>
            <a:custGeom>
              <a:avLst/>
              <a:gdLst/>
              <a:ahLst/>
              <a:cxnLst/>
              <a:rect l="l" t="t" r="r" b="b"/>
              <a:pathLst>
                <a:path w="674370" h="183514" extrusionOk="0">
                  <a:moveTo>
                    <a:pt x="650367" y="0"/>
                  </a:moveTo>
                  <a:lnTo>
                    <a:pt x="23736" y="0"/>
                  </a:lnTo>
                  <a:lnTo>
                    <a:pt x="14519" y="1872"/>
                  </a:lnTo>
                  <a:lnTo>
                    <a:pt x="6972" y="6972"/>
                  </a:lnTo>
                  <a:lnTo>
                    <a:pt x="1872" y="14519"/>
                  </a:lnTo>
                  <a:lnTo>
                    <a:pt x="0" y="23736"/>
                  </a:lnTo>
                  <a:lnTo>
                    <a:pt x="0" y="159232"/>
                  </a:lnTo>
                  <a:lnTo>
                    <a:pt x="1872" y="168449"/>
                  </a:lnTo>
                  <a:lnTo>
                    <a:pt x="6972" y="175996"/>
                  </a:lnTo>
                  <a:lnTo>
                    <a:pt x="14519" y="181096"/>
                  </a:lnTo>
                  <a:lnTo>
                    <a:pt x="23736" y="182968"/>
                  </a:lnTo>
                  <a:lnTo>
                    <a:pt x="650367" y="182968"/>
                  </a:lnTo>
                  <a:lnTo>
                    <a:pt x="659583" y="181096"/>
                  </a:lnTo>
                  <a:lnTo>
                    <a:pt x="667131" y="175996"/>
                  </a:lnTo>
                  <a:lnTo>
                    <a:pt x="672230" y="168449"/>
                  </a:lnTo>
                  <a:lnTo>
                    <a:pt x="674103" y="159232"/>
                  </a:lnTo>
                  <a:lnTo>
                    <a:pt x="674103" y="23736"/>
                  </a:lnTo>
                  <a:lnTo>
                    <a:pt x="672230" y="14519"/>
                  </a:lnTo>
                  <a:lnTo>
                    <a:pt x="667131" y="6972"/>
                  </a:lnTo>
                  <a:lnTo>
                    <a:pt x="659583" y="1872"/>
                  </a:lnTo>
                  <a:lnTo>
                    <a:pt x="650367" y="0"/>
                  </a:lnTo>
                  <a:close/>
                </a:path>
              </a:pathLst>
            </a:custGeom>
            <a:solidFill>
              <a:srgbClr val="F9AA8A"/>
            </a:solidFill>
            <a:ln>
              <a:noFill/>
            </a:ln>
          </p:spPr>
          <p:txBody>
            <a:bodyPr spcFirstLastPara="1" wrap="square" lIns="0" tIns="0" rIns="0" bIns="0" anchor="t" anchorCtr="0">
              <a:noAutofit/>
            </a:bodyPr>
            <a:lstStyle/>
            <a:p>
              <a:endParaRPr sz="2400" dirty="0"/>
            </a:p>
          </p:txBody>
        </p:sp>
        <p:sp>
          <p:nvSpPr>
            <p:cNvPr id="347" name="Google Shape;347;p41"/>
            <p:cNvSpPr/>
            <p:nvPr/>
          </p:nvSpPr>
          <p:spPr>
            <a:xfrm>
              <a:off x="4601832" y="4047197"/>
              <a:ext cx="180975" cy="102235"/>
            </a:xfrm>
            <a:custGeom>
              <a:avLst/>
              <a:gdLst/>
              <a:ahLst/>
              <a:cxnLst/>
              <a:rect l="l" t="t" r="r" b="b"/>
              <a:pathLst>
                <a:path w="180975" h="102235" extrusionOk="0">
                  <a:moveTo>
                    <a:pt x="60934" y="19189"/>
                  </a:moveTo>
                  <a:lnTo>
                    <a:pt x="59626" y="14833"/>
                  </a:lnTo>
                  <a:lnTo>
                    <a:pt x="58737" y="11874"/>
                  </a:lnTo>
                  <a:lnTo>
                    <a:pt x="49974" y="2933"/>
                  </a:lnTo>
                  <a:lnTo>
                    <a:pt x="42786" y="673"/>
                  </a:lnTo>
                  <a:lnTo>
                    <a:pt x="42062" y="673"/>
                  </a:lnTo>
                  <a:lnTo>
                    <a:pt x="42062" y="24155"/>
                  </a:lnTo>
                  <a:lnTo>
                    <a:pt x="42062" y="35356"/>
                  </a:lnTo>
                  <a:lnTo>
                    <a:pt x="40868" y="39281"/>
                  </a:lnTo>
                  <a:lnTo>
                    <a:pt x="36131" y="43891"/>
                  </a:lnTo>
                  <a:lnTo>
                    <a:pt x="32004" y="45034"/>
                  </a:lnTo>
                  <a:lnTo>
                    <a:pt x="18224" y="45034"/>
                  </a:lnTo>
                  <a:lnTo>
                    <a:pt x="18224" y="14833"/>
                  </a:lnTo>
                  <a:lnTo>
                    <a:pt x="32499" y="14833"/>
                  </a:lnTo>
                  <a:lnTo>
                    <a:pt x="36626" y="15913"/>
                  </a:lnTo>
                  <a:lnTo>
                    <a:pt x="40982" y="20269"/>
                  </a:lnTo>
                  <a:lnTo>
                    <a:pt x="42062" y="24155"/>
                  </a:lnTo>
                  <a:lnTo>
                    <a:pt x="42062" y="673"/>
                  </a:lnTo>
                  <a:lnTo>
                    <a:pt x="0" y="673"/>
                  </a:lnTo>
                  <a:lnTo>
                    <a:pt x="0" y="102069"/>
                  </a:lnTo>
                  <a:lnTo>
                    <a:pt x="18745" y="102069"/>
                  </a:lnTo>
                  <a:lnTo>
                    <a:pt x="18745" y="59055"/>
                  </a:lnTo>
                  <a:lnTo>
                    <a:pt x="42113" y="59055"/>
                  </a:lnTo>
                  <a:lnTo>
                    <a:pt x="49250" y="56603"/>
                  </a:lnTo>
                  <a:lnTo>
                    <a:pt x="58597" y="46837"/>
                  </a:lnTo>
                  <a:lnTo>
                    <a:pt x="59156" y="45034"/>
                  </a:lnTo>
                  <a:lnTo>
                    <a:pt x="60934" y="39370"/>
                  </a:lnTo>
                  <a:lnTo>
                    <a:pt x="60934" y="19189"/>
                  </a:lnTo>
                  <a:close/>
                </a:path>
                <a:path w="180975" h="102235" extrusionOk="0">
                  <a:moveTo>
                    <a:pt x="92354" y="685"/>
                  </a:moveTo>
                  <a:lnTo>
                    <a:pt x="73482" y="685"/>
                  </a:lnTo>
                  <a:lnTo>
                    <a:pt x="73482" y="102057"/>
                  </a:lnTo>
                  <a:lnTo>
                    <a:pt x="92354" y="102057"/>
                  </a:lnTo>
                  <a:lnTo>
                    <a:pt x="92354" y="685"/>
                  </a:lnTo>
                  <a:close/>
                </a:path>
                <a:path w="180975" h="102235" extrusionOk="0">
                  <a:moveTo>
                    <a:pt x="180924" y="0"/>
                  </a:moveTo>
                  <a:lnTo>
                    <a:pt x="168414" y="0"/>
                  </a:lnTo>
                  <a:lnTo>
                    <a:pt x="167576" y="5867"/>
                  </a:lnTo>
                  <a:lnTo>
                    <a:pt x="164820" y="10375"/>
                  </a:lnTo>
                  <a:lnTo>
                    <a:pt x="155511" y="16649"/>
                  </a:lnTo>
                  <a:lnTo>
                    <a:pt x="149047" y="18338"/>
                  </a:lnTo>
                  <a:lnTo>
                    <a:pt x="140754" y="18605"/>
                  </a:lnTo>
                  <a:lnTo>
                    <a:pt x="140754" y="30607"/>
                  </a:lnTo>
                  <a:lnTo>
                    <a:pt x="163131" y="30607"/>
                  </a:lnTo>
                  <a:lnTo>
                    <a:pt x="163131" y="102057"/>
                  </a:lnTo>
                  <a:lnTo>
                    <a:pt x="180924" y="102057"/>
                  </a:lnTo>
                  <a:lnTo>
                    <a:pt x="180924" y="0"/>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48" name="Google Shape;348;p41"/>
            <p:cNvSpPr/>
            <p:nvPr/>
          </p:nvSpPr>
          <p:spPr>
            <a:xfrm>
              <a:off x="4812296" y="4047201"/>
              <a:ext cx="188742" cy="103936"/>
            </a:xfrm>
            <a:prstGeom prst="rect">
              <a:avLst/>
            </a:prstGeom>
            <a:blipFill rotWithShape="1">
              <a:blip r:embed="rId14">
                <a:alphaModFix/>
              </a:blip>
              <a:stretch>
                <a:fillRect/>
              </a:stretch>
            </a:blipFill>
            <a:ln>
              <a:noFill/>
            </a:ln>
          </p:spPr>
          <p:txBody>
            <a:bodyPr spcFirstLastPara="1" wrap="square" lIns="0" tIns="0" rIns="0" bIns="0" anchor="t" anchorCtr="0">
              <a:noAutofit/>
            </a:bodyPr>
            <a:lstStyle/>
            <a:p>
              <a:endParaRPr sz="2400" dirty="0"/>
            </a:p>
          </p:txBody>
        </p:sp>
        <p:sp>
          <p:nvSpPr>
            <p:cNvPr id="349" name="Google Shape;349;p41"/>
            <p:cNvSpPr/>
            <p:nvPr/>
          </p:nvSpPr>
          <p:spPr>
            <a:xfrm>
              <a:off x="4031043" y="3590086"/>
              <a:ext cx="396240" cy="556895"/>
            </a:xfrm>
            <a:custGeom>
              <a:avLst/>
              <a:gdLst/>
              <a:ahLst/>
              <a:cxnLst/>
              <a:rect l="l" t="t" r="r" b="b"/>
              <a:pathLst>
                <a:path w="396239" h="556895" extrusionOk="0">
                  <a:moveTo>
                    <a:pt x="396036" y="278155"/>
                  </a:moveTo>
                  <a:lnTo>
                    <a:pt x="387299" y="273354"/>
                  </a:lnTo>
                  <a:lnTo>
                    <a:pt x="349910" y="252780"/>
                  </a:lnTo>
                  <a:lnTo>
                    <a:pt x="349910" y="273354"/>
                  </a:lnTo>
                  <a:lnTo>
                    <a:pt x="208241" y="273354"/>
                  </a:lnTo>
                  <a:lnTo>
                    <a:pt x="208241" y="30187"/>
                  </a:lnTo>
                  <a:lnTo>
                    <a:pt x="349897" y="30187"/>
                  </a:lnTo>
                  <a:lnTo>
                    <a:pt x="349897" y="50749"/>
                  </a:lnTo>
                  <a:lnTo>
                    <a:pt x="387273" y="30187"/>
                  </a:lnTo>
                  <a:lnTo>
                    <a:pt x="396024" y="25374"/>
                  </a:lnTo>
                  <a:lnTo>
                    <a:pt x="387273" y="20561"/>
                  </a:lnTo>
                  <a:lnTo>
                    <a:pt x="349897" y="0"/>
                  </a:lnTo>
                  <a:lnTo>
                    <a:pt x="349897" y="20561"/>
                  </a:lnTo>
                  <a:lnTo>
                    <a:pt x="203428" y="20561"/>
                  </a:lnTo>
                  <a:lnTo>
                    <a:pt x="198602" y="20561"/>
                  </a:lnTo>
                  <a:lnTo>
                    <a:pt x="198602" y="25374"/>
                  </a:lnTo>
                  <a:lnTo>
                    <a:pt x="198602" y="273354"/>
                  </a:lnTo>
                  <a:lnTo>
                    <a:pt x="0" y="273354"/>
                  </a:lnTo>
                  <a:lnTo>
                    <a:pt x="0" y="282981"/>
                  </a:lnTo>
                  <a:lnTo>
                    <a:pt x="198602" y="282981"/>
                  </a:lnTo>
                  <a:lnTo>
                    <a:pt x="198602" y="530948"/>
                  </a:lnTo>
                  <a:lnTo>
                    <a:pt x="198602" y="535762"/>
                  </a:lnTo>
                  <a:lnTo>
                    <a:pt x="203428" y="535762"/>
                  </a:lnTo>
                  <a:lnTo>
                    <a:pt x="349897" y="535762"/>
                  </a:lnTo>
                  <a:lnTo>
                    <a:pt x="349897" y="556323"/>
                  </a:lnTo>
                  <a:lnTo>
                    <a:pt x="387273" y="535762"/>
                  </a:lnTo>
                  <a:lnTo>
                    <a:pt x="396024" y="530948"/>
                  </a:lnTo>
                  <a:lnTo>
                    <a:pt x="387273" y="526135"/>
                  </a:lnTo>
                  <a:lnTo>
                    <a:pt x="349897" y="505574"/>
                  </a:lnTo>
                  <a:lnTo>
                    <a:pt x="349897" y="526135"/>
                  </a:lnTo>
                  <a:lnTo>
                    <a:pt x="208241" y="526135"/>
                  </a:lnTo>
                  <a:lnTo>
                    <a:pt x="208241" y="282981"/>
                  </a:lnTo>
                  <a:lnTo>
                    <a:pt x="349910" y="282981"/>
                  </a:lnTo>
                  <a:lnTo>
                    <a:pt x="349910" y="303530"/>
                  </a:lnTo>
                  <a:lnTo>
                    <a:pt x="387261" y="282981"/>
                  </a:lnTo>
                  <a:lnTo>
                    <a:pt x="396036" y="278155"/>
                  </a:lnTo>
                  <a:close/>
                </a:path>
              </a:pathLst>
            </a:custGeom>
            <a:solidFill>
              <a:srgbClr val="5397D1"/>
            </a:solidFill>
            <a:ln>
              <a:noFill/>
            </a:ln>
          </p:spPr>
          <p:txBody>
            <a:bodyPr spcFirstLastPara="1" wrap="square" lIns="0" tIns="0" rIns="0" bIns="0" anchor="t" anchorCtr="0">
              <a:noAutofit/>
            </a:bodyPr>
            <a:lstStyle/>
            <a:p>
              <a:endParaRPr sz="2400" dirty="0"/>
            </a:p>
          </p:txBody>
        </p:sp>
        <p:sp>
          <p:nvSpPr>
            <p:cNvPr id="350" name="Google Shape;350;p41"/>
            <p:cNvSpPr/>
            <p:nvPr/>
          </p:nvSpPr>
          <p:spPr>
            <a:xfrm>
              <a:off x="4464389" y="2669107"/>
              <a:ext cx="674370" cy="183515"/>
            </a:xfrm>
            <a:custGeom>
              <a:avLst/>
              <a:gdLst/>
              <a:ahLst/>
              <a:cxnLst/>
              <a:rect l="l" t="t" r="r" b="b"/>
              <a:pathLst>
                <a:path w="674370" h="183514" extrusionOk="0">
                  <a:moveTo>
                    <a:pt x="650367" y="0"/>
                  </a:moveTo>
                  <a:lnTo>
                    <a:pt x="23736" y="0"/>
                  </a:lnTo>
                  <a:lnTo>
                    <a:pt x="14519" y="1872"/>
                  </a:lnTo>
                  <a:lnTo>
                    <a:pt x="6972" y="6972"/>
                  </a:lnTo>
                  <a:lnTo>
                    <a:pt x="1872" y="14519"/>
                  </a:lnTo>
                  <a:lnTo>
                    <a:pt x="0" y="23736"/>
                  </a:lnTo>
                  <a:lnTo>
                    <a:pt x="0" y="159232"/>
                  </a:lnTo>
                  <a:lnTo>
                    <a:pt x="1872" y="168449"/>
                  </a:lnTo>
                  <a:lnTo>
                    <a:pt x="6972" y="175996"/>
                  </a:lnTo>
                  <a:lnTo>
                    <a:pt x="14519" y="181096"/>
                  </a:lnTo>
                  <a:lnTo>
                    <a:pt x="23736" y="182968"/>
                  </a:lnTo>
                  <a:lnTo>
                    <a:pt x="650367" y="182968"/>
                  </a:lnTo>
                  <a:lnTo>
                    <a:pt x="659583" y="181096"/>
                  </a:lnTo>
                  <a:lnTo>
                    <a:pt x="667131" y="175996"/>
                  </a:lnTo>
                  <a:lnTo>
                    <a:pt x="672230" y="168449"/>
                  </a:lnTo>
                  <a:lnTo>
                    <a:pt x="674103" y="159232"/>
                  </a:lnTo>
                  <a:lnTo>
                    <a:pt x="674103" y="23736"/>
                  </a:lnTo>
                  <a:lnTo>
                    <a:pt x="672230" y="14519"/>
                  </a:lnTo>
                  <a:lnTo>
                    <a:pt x="667131" y="6972"/>
                  </a:lnTo>
                  <a:lnTo>
                    <a:pt x="659583" y="1872"/>
                  </a:lnTo>
                  <a:lnTo>
                    <a:pt x="650367" y="0"/>
                  </a:lnTo>
                  <a:close/>
                </a:path>
              </a:pathLst>
            </a:custGeom>
            <a:solidFill>
              <a:srgbClr val="9CC0E6"/>
            </a:solidFill>
            <a:ln>
              <a:noFill/>
            </a:ln>
          </p:spPr>
          <p:txBody>
            <a:bodyPr spcFirstLastPara="1" wrap="square" lIns="0" tIns="0" rIns="0" bIns="0" anchor="t" anchorCtr="0">
              <a:noAutofit/>
            </a:bodyPr>
            <a:lstStyle/>
            <a:p>
              <a:endParaRPr sz="2400" dirty="0"/>
            </a:p>
          </p:txBody>
        </p:sp>
        <p:sp>
          <p:nvSpPr>
            <p:cNvPr id="351" name="Google Shape;351;p41"/>
            <p:cNvSpPr/>
            <p:nvPr/>
          </p:nvSpPr>
          <p:spPr>
            <a:xfrm>
              <a:off x="4609859" y="2709570"/>
              <a:ext cx="180975" cy="102235"/>
            </a:xfrm>
            <a:custGeom>
              <a:avLst/>
              <a:gdLst/>
              <a:ahLst/>
              <a:cxnLst/>
              <a:rect l="l" t="t" r="r" b="b"/>
              <a:pathLst>
                <a:path w="180975" h="102235" extrusionOk="0">
                  <a:moveTo>
                    <a:pt x="60934" y="19177"/>
                  </a:moveTo>
                  <a:lnTo>
                    <a:pt x="59626" y="14820"/>
                  </a:lnTo>
                  <a:lnTo>
                    <a:pt x="58737" y="11861"/>
                  </a:lnTo>
                  <a:lnTo>
                    <a:pt x="49974" y="2921"/>
                  </a:lnTo>
                  <a:lnTo>
                    <a:pt x="42786" y="660"/>
                  </a:lnTo>
                  <a:lnTo>
                    <a:pt x="42062" y="660"/>
                  </a:lnTo>
                  <a:lnTo>
                    <a:pt x="42062" y="24142"/>
                  </a:lnTo>
                  <a:lnTo>
                    <a:pt x="42062" y="35344"/>
                  </a:lnTo>
                  <a:lnTo>
                    <a:pt x="40868" y="39268"/>
                  </a:lnTo>
                  <a:lnTo>
                    <a:pt x="36131" y="43878"/>
                  </a:lnTo>
                  <a:lnTo>
                    <a:pt x="32004" y="45021"/>
                  </a:lnTo>
                  <a:lnTo>
                    <a:pt x="18224" y="45021"/>
                  </a:lnTo>
                  <a:lnTo>
                    <a:pt x="18224" y="14820"/>
                  </a:lnTo>
                  <a:lnTo>
                    <a:pt x="32499" y="14820"/>
                  </a:lnTo>
                  <a:lnTo>
                    <a:pt x="36626" y="15900"/>
                  </a:lnTo>
                  <a:lnTo>
                    <a:pt x="40982" y="20256"/>
                  </a:lnTo>
                  <a:lnTo>
                    <a:pt x="42062" y="24142"/>
                  </a:lnTo>
                  <a:lnTo>
                    <a:pt x="42062" y="660"/>
                  </a:lnTo>
                  <a:lnTo>
                    <a:pt x="0" y="660"/>
                  </a:lnTo>
                  <a:lnTo>
                    <a:pt x="0" y="102057"/>
                  </a:lnTo>
                  <a:lnTo>
                    <a:pt x="18745" y="102057"/>
                  </a:lnTo>
                  <a:lnTo>
                    <a:pt x="18745" y="59042"/>
                  </a:lnTo>
                  <a:lnTo>
                    <a:pt x="42113" y="59042"/>
                  </a:lnTo>
                  <a:lnTo>
                    <a:pt x="49250" y="56591"/>
                  </a:lnTo>
                  <a:lnTo>
                    <a:pt x="58597" y="46824"/>
                  </a:lnTo>
                  <a:lnTo>
                    <a:pt x="59156" y="45021"/>
                  </a:lnTo>
                  <a:lnTo>
                    <a:pt x="60934" y="39357"/>
                  </a:lnTo>
                  <a:lnTo>
                    <a:pt x="60934" y="19177"/>
                  </a:lnTo>
                  <a:close/>
                </a:path>
                <a:path w="180975" h="102235" extrusionOk="0">
                  <a:moveTo>
                    <a:pt x="92354" y="660"/>
                  </a:moveTo>
                  <a:lnTo>
                    <a:pt x="73482" y="660"/>
                  </a:lnTo>
                  <a:lnTo>
                    <a:pt x="73482" y="102044"/>
                  </a:lnTo>
                  <a:lnTo>
                    <a:pt x="92354" y="102044"/>
                  </a:lnTo>
                  <a:lnTo>
                    <a:pt x="92354" y="660"/>
                  </a:lnTo>
                  <a:close/>
                </a:path>
                <a:path w="180975" h="102235" extrusionOk="0">
                  <a:moveTo>
                    <a:pt x="180924" y="0"/>
                  </a:moveTo>
                  <a:lnTo>
                    <a:pt x="168414" y="0"/>
                  </a:lnTo>
                  <a:lnTo>
                    <a:pt x="167576" y="5867"/>
                  </a:lnTo>
                  <a:lnTo>
                    <a:pt x="164820" y="10375"/>
                  </a:lnTo>
                  <a:lnTo>
                    <a:pt x="155511" y="16649"/>
                  </a:lnTo>
                  <a:lnTo>
                    <a:pt x="149047" y="18326"/>
                  </a:lnTo>
                  <a:lnTo>
                    <a:pt x="140754" y="18605"/>
                  </a:lnTo>
                  <a:lnTo>
                    <a:pt x="140754" y="30607"/>
                  </a:lnTo>
                  <a:lnTo>
                    <a:pt x="163131" y="30607"/>
                  </a:lnTo>
                  <a:lnTo>
                    <a:pt x="163131" y="102057"/>
                  </a:lnTo>
                  <a:lnTo>
                    <a:pt x="180924" y="102057"/>
                  </a:lnTo>
                  <a:lnTo>
                    <a:pt x="180924" y="0"/>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52" name="Google Shape;352;p41"/>
            <p:cNvSpPr/>
            <p:nvPr/>
          </p:nvSpPr>
          <p:spPr>
            <a:xfrm>
              <a:off x="4820310" y="2709562"/>
              <a:ext cx="172707" cy="102057"/>
            </a:xfrm>
            <a:prstGeom prst="rect">
              <a:avLst/>
            </a:prstGeom>
            <a:blipFill rotWithShape="1">
              <a:blip r:embed="rId15">
                <a:alphaModFix/>
              </a:blip>
              <a:stretch>
                <a:fillRect/>
              </a:stretch>
            </a:blipFill>
            <a:ln>
              <a:noFill/>
            </a:ln>
          </p:spPr>
          <p:txBody>
            <a:bodyPr spcFirstLastPara="1" wrap="square" lIns="0" tIns="0" rIns="0" bIns="0" anchor="t" anchorCtr="0">
              <a:noAutofit/>
            </a:bodyPr>
            <a:lstStyle/>
            <a:p>
              <a:endParaRPr sz="2400" dirty="0"/>
            </a:p>
          </p:txBody>
        </p:sp>
        <p:sp>
          <p:nvSpPr>
            <p:cNvPr id="353" name="Google Shape;353;p41"/>
            <p:cNvSpPr/>
            <p:nvPr/>
          </p:nvSpPr>
          <p:spPr>
            <a:xfrm>
              <a:off x="4464389" y="3025418"/>
              <a:ext cx="674370" cy="183515"/>
            </a:xfrm>
            <a:custGeom>
              <a:avLst/>
              <a:gdLst/>
              <a:ahLst/>
              <a:cxnLst/>
              <a:rect l="l" t="t" r="r" b="b"/>
              <a:pathLst>
                <a:path w="674370" h="183514" extrusionOk="0">
                  <a:moveTo>
                    <a:pt x="650367" y="0"/>
                  </a:moveTo>
                  <a:lnTo>
                    <a:pt x="23736" y="0"/>
                  </a:lnTo>
                  <a:lnTo>
                    <a:pt x="14519" y="1872"/>
                  </a:lnTo>
                  <a:lnTo>
                    <a:pt x="6972" y="6972"/>
                  </a:lnTo>
                  <a:lnTo>
                    <a:pt x="1872" y="14519"/>
                  </a:lnTo>
                  <a:lnTo>
                    <a:pt x="0" y="23736"/>
                  </a:lnTo>
                  <a:lnTo>
                    <a:pt x="0" y="159232"/>
                  </a:lnTo>
                  <a:lnTo>
                    <a:pt x="1872" y="168449"/>
                  </a:lnTo>
                  <a:lnTo>
                    <a:pt x="6972" y="175996"/>
                  </a:lnTo>
                  <a:lnTo>
                    <a:pt x="14519" y="181096"/>
                  </a:lnTo>
                  <a:lnTo>
                    <a:pt x="23736" y="182968"/>
                  </a:lnTo>
                  <a:lnTo>
                    <a:pt x="650367" y="182968"/>
                  </a:lnTo>
                  <a:lnTo>
                    <a:pt x="659583" y="181096"/>
                  </a:lnTo>
                  <a:lnTo>
                    <a:pt x="667131" y="175996"/>
                  </a:lnTo>
                  <a:lnTo>
                    <a:pt x="672230" y="168449"/>
                  </a:lnTo>
                  <a:lnTo>
                    <a:pt x="674103" y="159232"/>
                  </a:lnTo>
                  <a:lnTo>
                    <a:pt x="674103" y="23736"/>
                  </a:lnTo>
                  <a:lnTo>
                    <a:pt x="672230" y="14519"/>
                  </a:lnTo>
                  <a:lnTo>
                    <a:pt x="667131" y="6972"/>
                  </a:lnTo>
                  <a:lnTo>
                    <a:pt x="659583" y="1872"/>
                  </a:lnTo>
                  <a:lnTo>
                    <a:pt x="650367" y="0"/>
                  </a:lnTo>
                  <a:close/>
                </a:path>
              </a:pathLst>
            </a:custGeom>
            <a:solidFill>
              <a:srgbClr val="9CC0E6"/>
            </a:solidFill>
            <a:ln>
              <a:noFill/>
            </a:ln>
          </p:spPr>
          <p:txBody>
            <a:bodyPr spcFirstLastPara="1" wrap="square" lIns="0" tIns="0" rIns="0" bIns="0" anchor="t" anchorCtr="0">
              <a:noAutofit/>
            </a:bodyPr>
            <a:lstStyle/>
            <a:p>
              <a:endParaRPr sz="2400" dirty="0"/>
            </a:p>
          </p:txBody>
        </p:sp>
        <p:sp>
          <p:nvSpPr>
            <p:cNvPr id="354" name="Google Shape;354;p41"/>
            <p:cNvSpPr/>
            <p:nvPr/>
          </p:nvSpPr>
          <p:spPr>
            <a:xfrm>
              <a:off x="4601972" y="3065881"/>
              <a:ext cx="180975" cy="102235"/>
            </a:xfrm>
            <a:custGeom>
              <a:avLst/>
              <a:gdLst/>
              <a:ahLst/>
              <a:cxnLst/>
              <a:rect l="l" t="t" r="r" b="b"/>
              <a:pathLst>
                <a:path w="180975" h="102235" extrusionOk="0">
                  <a:moveTo>
                    <a:pt x="60934" y="19177"/>
                  </a:moveTo>
                  <a:lnTo>
                    <a:pt x="59613" y="14820"/>
                  </a:lnTo>
                  <a:lnTo>
                    <a:pt x="58737" y="11861"/>
                  </a:lnTo>
                  <a:lnTo>
                    <a:pt x="49974" y="2908"/>
                  </a:lnTo>
                  <a:lnTo>
                    <a:pt x="42786" y="660"/>
                  </a:lnTo>
                  <a:lnTo>
                    <a:pt x="42062" y="660"/>
                  </a:lnTo>
                  <a:lnTo>
                    <a:pt x="42062" y="24142"/>
                  </a:lnTo>
                  <a:lnTo>
                    <a:pt x="42062" y="35344"/>
                  </a:lnTo>
                  <a:lnTo>
                    <a:pt x="40868" y="39268"/>
                  </a:lnTo>
                  <a:lnTo>
                    <a:pt x="36131" y="43878"/>
                  </a:lnTo>
                  <a:lnTo>
                    <a:pt x="32004" y="45021"/>
                  </a:lnTo>
                  <a:lnTo>
                    <a:pt x="18224" y="45021"/>
                  </a:lnTo>
                  <a:lnTo>
                    <a:pt x="18224" y="14820"/>
                  </a:lnTo>
                  <a:lnTo>
                    <a:pt x="32499" y="14820"/>
                  </a:lnTo>
                  <a:lnTo>
                    <a:pt x="36626" y="15900"/>
                  </a:lnTo>
                  <a:lnTo>
                    <a:pt x="40982" y="20256"/>
                  </a:lnTo>
                  <a:lnTo>
                    <a:pt x="42062" y="24142"/>
                  </a:lnTo>
                  <a:lnTo>
                    <a:pt x="42062" y="660"/>
                  </a:lnTo>
                  <a:lnTo>
                    <a:pt x="0" y="660"/>
                  </a:lnTo>
                  <a:lnTo>
                    <a:pt x="0" y="102057"/>
                  </a:lnTo>
                  <a:lnTo>
                    <a:pt x="18745" y="102057"/>
                  </a:lnTo>
                  <a:lnTo>
                    <a:pt x="18745" y="59042"/>
                  </a:lnTo>
                  <a:lnTo>
                    <a:pt x="42113" y="59042"/>
                  </a:lnTo>
                  <a:lnTo>
                    <a:pt x="49250" y="56591"/>
                  </a:lnTo>
                  <a:lnTo>
                    <a:pt x="58597" y="46824"/>
                  </a:lnTo>
                  <a:lnTo>
                    <a:pt x="59156" y="45021"/>
                  </a:lnTo>
                  <a:lnTo>
                    <a:pt x="60934" y="39357"/>
                  </a:lnTo>
                  <a:lnTo>
                    <a:pt x="60934" y="19177"/>
                  </a:lnTo>
                  <a:close/>
                </a:path>
                <a:path w="180975" h="102235" extrusionOk="0">
                  <a:moveTo>
                    <a:pt x="92354" y="660"/>
                  </a:moveTo>
                  <a:lnTo>
                    <a:pt x="73482" y="660"/>
                  </a:lnTo>
                  <a:lnTo>
                    <a:pt x="73482" y="102044"/>
                  </a:lnTo>
                  <a:lnTo>
                    <a:pt x="92354" y="102044"/>
                  </a:lnTo>
                  <a:lnTo>
                    <a:pt x="92354" y="660"/>
                  </a:lnTo>
                  <a:close/>
                </a:path>
                <a:path w="180975" h="102235" extrusionOk="0">
                  <a:moveTo>
                    <a:pt x="180924" y="0"/>
                  </a:moveTo>
                  <a:lnTo>
                    <a:pt x="168414" y="0"/>
                  </a:lnTo>
                  <a:lnTo>
                    <a:pt x="167576" y="5867"/>
                  </a:lnTo>
                  <a:lnTo>
                    <a:pt x="164820" y="10375"/>
                  </a:lnTo>
                  <a:lnTo>
                    <a:pt x="155511" y="16649"/>
                  </a:lnTo>
                  <a:lnTo>
                    <a:pt x="149047" y="18338"/>
                  </a:lnTo>
                  <a:lnTo>
                    <a:pt x="140754" y="18605"/>
                  </a:lnTo>
                  <a:lnTo>
                    <a:pt x="140754" y="30607"/>
                  </a:lnTo>
                  <a:lnTo>
                    <a:pt x="163131" y="30607"/>
                  </a:lnTo>
                  <a:lnTo>
                    <a:pt x="163131" y="102057"/>
                  </a:lnTo>
                  <a:lnTo>
                    <a:pt x="180924" y="102057"/>
                  </a:lnTo>
                  <a:lnTo>
                    <a:pt x="180924" y="0"/>
                  </a:lnTo>
                  <a:close/>
                </a:path>
              </a:pathLst>
            </a:custGeom>
            <a:solidFill>
              <a:srgbClr val="231F20"/>
            </a:solidFill>
            <a:ln>
              <a:noFill/>
            </a:ln>
          </p:spPr>
          <p:txBody>
            <a:bodyPr spcFirstLastPara="1" wrap="square" lIns="0" tIns="0" rIns="0" bIns="0" anchor="t" anchorCtr="0">
              <a:noAutofit/>
            </a:bodyPr>
            <a:lstStyle/>
            <a:p>
              <a:endParaRPr sz="2400" dirty="0"/>
            </a:p>
          </p:txBody>
        </p:sp>
        <p:sp>
          <p:nvSpPr>
            <p:cNvPr id="355" name="Google Shape;355;p41"/>
            <p:cNvSpPr/>
            <p:nvPr/>
          </p:nvSpPr>
          <p:spPr>
            <a:xfrm>
              <a:off x="4812423" y="3065876"/>
              <a:ext cx="188485" cy="102057"/>
            </a:xfrm>
            <a:prstGeom prst="rect">
              <a:avLst/>
            </a:prstGeom>
            <a:blipFill rotWithShape="1">
              <a:blip r:embed="rId16">
                <a:alphaModFix/>
              </a:blip>
              <a:stretch>
                <a:fillRect/>
              </a:stretch>
            </a:blipFill>
            <a:ln>
              <a:noFill/>
            </a:ln>
          </p:spPr>
          <p:txBody>
            <a:bodyPr spcFirstLastPara="1" wrap="square" lIns="0" tIns="0" rIns="0" bIns="0" anchor="t" anchorCtr="0">
              <a:noAutofit/>
            </a:bodyPr>
            <a:lstStyle/>
            <a:p>
              <a:endParaRPr sz="2400" dirty="0"/>
            </a:p>
          </p:txBody>
        </p:sp>
        <p:sp>
          <p:nvSpPr>
            <p:cNvPr id="356" name="Google Shape;356;p41"/>
            <p:cNvSpPr/>
            <p:nvPr/>
          </p:nvSpPr>
          <p:spPr>
            <a:xfrm>
              <a:off x="4229656" y="2720782"/>
              <a:ext cx="197485" cy="419100"/>
            </a:xfrm>
            <a:custGeom>
              <a:avLst/>
              <a:gdLst/>
              <a:ahLst/>
              <a:cxnLst/>
              <a:rect l="l" t="t" r="r" b="b"/>
              <a:pathLst>
                <a:path w="197485" h="419100" extrusionOk="0">
                  <a:moveTo>
                    <a:pt x="151295" y="368350"/>
                  </a:moveTo>
                  <a:lnTo>
                    <a:pt x="151295" y="419099"/>
                  </a:lnTo>
                  <a:lnTo>
                    <a:pt x="188671" y="398538"/>
                  </a:lnTo>
                  <a:lnTo>
                    <a:pt x="155295" y="398538"/>
                  </a:lnTo>
                  <a:lnTo>
                    <a:pt x="155295" y="388912"/>
                  </a:lnTo>
                  <a:lnTo>
                    <a:pt x="188671" y="388912"/>
                  </a:lnTo>
                  <a:lnTo>
                    <a:pt x="151295" y="368350"/>
                  </a:lnTo>
                  <a:close/>
                </a:path>
                <a:path w="197485" h="419100" extrusionOk="0">
                  <a:moveTo>
                    <a:pt x="0" y="393725"/>
                  </a:moveTo>
                  <a:lnTo>
                    <a:pt x="0" y="398538"/>
                  </a:lnTo>
                  <a:lnTo>
                    <a:pt x="4826" y="398538"/>
                  </a:lnTo>
                  <a:lnTo>
                    <a:pt x="0" y="393725"/>
                  </a:lnTo>
                  <a:close/>
                </a:path>
                <a:path w="197485" h="419100" extrusionOk="0">
                  <a:moveTo>
                    <a:pt x="0" y="25374"/>
                  </a:moveTo>
                  <a:lnTo>
                    <a:pt x="0" y="393725"/>
                  </a:lnTo>
                  <a:lnTo>
                    <a:pt x="4826" y="398538"/>
                  </a:lnTo>
                  <a:lnTo>
                    <a:pt x="4826" y="388912"/>
                  </a:lnTo>
                  <a:lnTo>
                    <a:pt x="9639" y="388912"/>
                  </a:lnTo>
                  <a:lnTo>
                    <a:pt x="9639" y="30187"/>
                  </a:lnTo>
                  <a:lnTo>
                    <a:pt x="4826" y="30187"/>
                  </a:lnTo>
                  <a:lnTo>
                    <a:pt x="0" y="25374"/>
                  </a:lnTo>
                  <a:close/>
                </a:path>
                <a:path w="197485" h="419100" extrusionOk="0">
                  <a:moveTo>
                    <a:pt x="9639" y="388912"/>
                  </a:moveTo>
                  <a:lnTo>
                    <a:pt x="4826" y="388912"/>
                  </a:lnTo>
                  <a:lnTo>
                    <a:pt x="4826" y="398538"/>
                  </a:lnTo>
                  <a:lnTo>
                    <a:pt x="9639" y="393725"/>
                  </a:lnTo>
                  <a:lnTo>
                    <a:pt x="9639" y="388912"/>
                  </a:lnTo>
                  <a:close/>
                </a:path>
                <a:path w="197485" h="419100" extrusionOk="0">
                  <a:moveTo>
                    <a:pt x="151295" y="388912"/>
                  </a:moveTo>
                  <a:lnTo>
                    <a:pt x="9639" y="388912"/>
                  </a:lnTo>
                  <a:lnTo>
                    <a:pt x="9639" y="393725"/>
                  </a:lnTo>
                  <a:lnTo>
                    <a:pt x="4826" y="398538"/>
                  </a:lnTo>
                  <a:lnTo>
                    <a:pt x="151295" y="398538"/>
                  </a:lnTo>
                  <a:lnTo>
                    <a:pt x="151295" y="388912"/>
                  </a:lnTo>
                  <a:close/>
                </a:path>
                <a:path w="197485" h="419100" extrusionOk="0">
                  <a:moveTo>
                    <a:pt x="188671" y="388912"/>
                  </a:moveTo>
                  <a:lnTo>
                    <a:pt x="155295" y="388912"/>
                  </a:lnTo>
                  <a:lnTo>
                    <a:pt x="155295" y="398538"/>
                  </a:lnTo>
                  <a:lnTo>
                    <a:pt x="188671" y="398538"/>
                  </a:lnTo>
                  <a:lnTo>
                    <a:pt x="197421" y="393725"/>
                  </a:lnTo>
                  <a:lnTo>
                    <a:pt x="188671" y="388912"/>
                  </a:lnTo>
                  <a:close/>
                </a:path>
                <a:path w="197485" h="419100" extrusionOk="0">
                  <a:moveTo>
                    <a:pt x="151295" y="0"/>
                  </a:moveTo>
                  <a:lnTo>
                    <a:pt x="151295" y="50749"/>
                  </a:lnTo>
                  <a:lnTo>
                    <a:pt x="188671" y="30187"/>
                  </a:lnTo>
                  <a:lnTo>
                    <a:pt x="155295" y="30187"/>
                  </a:lnTo>
                  <a:lnTo>
                    <a:pt x="155295" y="20561"/>
                  </a:lnTo>
                  <a:lnTo>
                    <a:pt x="188671" y="20561"/>
                  </a:lnTo>
                  <a:lnTo>
                    <a:pt x="151295" y="0"/>
                  </a:lnTo>
                  <a:close/>
                </a:path>
                <a:path w="197485" h="419100" extrusionOk="0">
                  <a:moveTo>
                    <a:pt x="151295" y="20561"/>
                  </a:moveTo>
                  <a:lnTo>
                    <a:pt x="4826" y="20561"/>
                  </a:lnTo>
                  <a:lnTo>
                    <a:pt x="0" y="25374"/>
                  </a:lnTo>
                  <a:lnTo>
                    <a:pt x="4826" y="30187"/>
                  </a:lnTo>
                  <a:lnTo>
                    <a:pt x="9639" y="30187"/>
                  </a:lnTo>
                  <a:lnTo>
                    <a:pt x="9639" y="25374"/>
                  </a:lnTo>
                  <a:lnTo>
                    <a:pt x="151295" y="25374"/>
                  </a:lnTo>
                  <a:lnTo>
                    <a:pt x="151295" y="20561"/>
                  </a:lnTo>
                  <a:close/>
                </a:path>
                <a:path w="197485" h="419100" extrusionOk="0">
                  <a:moveTo>
                    <a:pt x="151295" y="25374"/>
                  </a:moveTo>
                  <a:lnTo>
                    <a:pt x="9639" y="25374"/>
                  </a:lnTo>
                  <a:lnTo>
                    <a:pt x="9639" y="30187"/>
                  </a:lnTo>
                  <a:lnTo>
                    <a:pt x="151295" y="30187"/>
                  </a:lnTo>
                  <a:lnTo>
                    <a:pt x="151295" y="25374"/>
                  </a:lnTo>
                  <a:close/>
                </a:path>
                <a:path w="197485" h="419100" extrusionOk="0">
                  <a:moveTo>
                    <a:pt x="188671" y="20561"/>
                  </a:moveTo>
                  <a:lnTo>
                    <a:pt x="155295" y="20561"/>
                  </a:lnTo>
                  <a:lnTo>
                    <a:pt x="155295" y="30187"/>
                  </a:lnTo>
                  <a:lnTo>
                    <a:pt x="188671" y="30187"/>
                  </a:lnTo>
                  <a:lnTo>
                    <a:pt x="197421" y="25374"/>
                  </a:lnTo>
                  <a:lnTo>
                    <a:pt x="188671" y="20561"/>
                  </a:lnTo>
                  <a:close/>
                </a:path>
                <a:path w="197485" h="419100" extrusionOk="0">
                  <a:moveTo>
                    <a:pt x="4826" y="20561"/>
                  </a:moveTo>
                  <a:lnTo>
                    <a:pt x="0" y="20561"/>
                  </a:lnTo>
                  <a:lnTo>
                    <a:pt x="0" y="25374"/>
                  </a:lnTo>
                  <a:lnTo>
                    <a:pt x="4826" y="20561"/>
                  </a:lnTo>
                  <a:close/>
                </a:path>
              </a:pathLst>
            </a:custGeom>
            <a:solidFill>
              <a:srgbClr val="5397D1"/>
            </a:solidFill>
            <a:ln>
              <a:noFill/>
            </a:ln>
          </p:spPr>
          <p:txBody>
            <a:bodyPr spcFirstLastPara="1" wrap="square" lIns="0" tIns="0" rIns="0" bIns="0" anchor="t" anchorCtr="0">
              <a:noAutofit/>
            </a:bodyPr>
            <a:lstStyle/>
            <a:p>
              <a:endParaRPr sz="2400" dirty="0"/>
            </a:p>
          </p:txBody>
        </p:sp>
        <p:sp>
          <p:nvSpPr>
            <p:cNvPr id="357" name="Google Shape;357;p41"/>
            <p:cNvSpPr/>
            <p:nvPr/>
          </p:nvSpPr>
          <p:spPr>
            <a:xfrm>
              <a:off x="4031042" y="2930332"/>
              <a:ext cx="203835" cy="0"/>
            </a:xfrm>
            <a:custGeom>
              <a:avLst/>
              <a:gdLst/>
              <a:ahLst/>
              <a:cxnLst/>
              <a:rect l="l" t="t" r="r" b="b"/>
              <a:pathLst>
                <a:path w="203835" h="120000" extrusionOk="0">
                  <a:moveTo>
                    <a:pt x="0" y="0"/>
                  </a:moveTo>
                  <a:lnTo>
                    <a:pt x="203441" y="0"/>
                  </a:lnTo>
                </a:path>
              </a:pathLst>
            </a:custGeom>
            <a:noFill/>
            <a:ln w="9625" cap="flat" cmpd="sng">
              <a:solidFill>
                <a:srgbClr val="5397D1"/>
              </a:solidFill>
              <a:prstDash val="solid"/>
              <a:round/>
              <a:headEnd type="none" w="sm" len="sm"/>
              <a:tailEnd type="none" w="sm" len="sm"/>
            </a:ln>
          </p:spPr>
          <p:txBody>
            <a:bodyPr spcFirstLastPara="1" wrap="square" lIns="0" tIns="0" rIns="0" bIns="0" anchor="t" anchorCtr="0">
              <a:noAutofit/>
            </a:bodyPr>
            <a:lstStyle/>
            <a:p>
              <a:endParaRPr sz="2400" dirty="0"/>
            </a:p>
          </p:txBody>
        </p:sp>
      </p:grpSp>
      <p:sp>
        <p:nvSpPr>
          <p:cNvPr id="358" name="Google Shape;358;p41"/>
          <p:cNvSpPr/>
          <p:nvPr/>
        </p:nvSpPr>
        <p:spPr>
          <a:xfrm>
            <a:off x="4165104" y="2598587"/>
            <a:ext cx="360000" cy="110000"/>
          </a:xfrm>
          <a:prstGeom prst="rect">
            <a:avLst/>
          </a:prstGeom>
          <a:blipFill rotWithShape="1">
            <a:blip r:embed="rId17">
              <a:alphaModFix/>
            </a:blip>
            <a:stretch>
              <a:fillRect/>
            </a:stretch>
          </a:blipFill>
          <a:ln>
            <a:noFill/>
          </a:ln>
        </p:spPr>
        <p:txBody>
          <a:bodyPr spcFirstLastPara="1" wrap="square" lIns="0" tIns="0" rIns="0" bIns="0" anchor="t" anchorCtr="0">
            <a:noAutofit/>
          </a:bodyPr>
          <a:lstStyle/>
          <a:p>
            <a:endParaRPr sz="2400" dirty="0"/>
          </a:p>
        </p:txBody>
      </p:sp>
      <p:sp>
        <p:nvSpPr>
          <p:cNvPr id="359" name="Google Shape;359;p41"/>
          <p:cNvSpPr/>
          <p:nvPr/>
        </p:nvSpPr>
        <p:spPr>
          <a:xfrm>
            <a:off x="8399188" y="3371317"/>
            <a:ext cx="319600" cy="110000"/>
          </a:xfrm>
          <a:prstGeom prst="rect">
            <a:avLst/>
          </a:prstGeom>
          <a:blipFill rotWithShape="1">
            <a:blip r:embed="rId18">
              <a:alphaModFix/>
            </a:blip>
            <a:stretch>
              <a:fillRect/>
            </a:stretch>
          </a:blipFill>
          <a:ln>
            <a:noFill/>
          </a:ln>
        </p:spPr>
        <p:txBody>
          <a:bodyPr spcFirstLastPara="1" wrap="square" lIns="0" tIns="0" rIns="0" bIns="0" anchor="t" anchorCtr="0">
            <a:noAutofit/>
          </a:bodyPr>
          <a:lstStyle/>
          <a:p>
            <a:endParaRPr sz="2400" dirty="0"/>
          </a:p>
        </p:txBody>
      </p:sp>
      <p:sp>
        <p:nvSpPr>
          <p:cNvPr id="360" name="Google Shape;360;p41"/>
          <p:cNvSpPr/>
          <p:nvPr/>
        </p:nvSpPr>
        <p:spPr>
          <a:xfrm>
            <a:off x="8399188" y="4354383"/>
            <a:ext cx="319600" cy="110000"/>
          </a:xfrm>
          <a:prstGeom prst="rect">
            <a:avLst/>
          </a:prstGeom>
          <a:blipFill rotWithShape="1">
            <a:blip r:embed="rId8">
              <a:alphaModFix/>
            </a:blip>
            <a:stretch>
              <a:fillRect/>
            </a:stretch>
          </a:blipFill>
          <a:ln>
            <a:noFill/>
          </a:ln>
        </p:spPr>
        <p:txBody>
          <a:bodyPr spcFirstLastPara="1" wrap="square" lIns="0" tIns="0" rIns="0" bIns="0" anchor="t" anchorCtr="0">
            <a:noAutofit/>
          </a:bodyPr>
          <a:lstStyle/>
          <a:p>
            <a:endParaRPr sz="2400" dirty="0"/>
          </a:p>
        </p:txBody>
      </p:sp>
      <p:sp>
        <p:nvSpPr>
          <p:cNvPr id="361" name="Google Shape;361;p41"/>
          <p:cNvSpPr/>
          <p:nvPr/>
        </p:nvSpPr>
        <p:spPr>
          <a:xfrm>
            <a:off x="8399188" y="5255941"/>
            <a:ext cx="319600" cy="110000"/>
          </a:xfrm>
          <a:prstGeom prst="rect">
            <a:avLst/>
          </a:prstGeom>
          <a:blipFill rotWithShape="1">
            <a:blip r:embed="rId8">
              <a:alphaModFix/>
            </a:blip>
            <a:stretch>
              <a:fillRect/>
            </a:stretch>
          </a:blipFill>
          <a:ln>
            <a:noFill/>
          </a:ln>
        </p:spPr>
        <p:txBody>
          <a:bodyPr spcFirstLastPara="1" wrap="square" lIns="0" tIns="0" rIns="0" bIns="0" anchor="t" anchorCtr="0">
            <a:noAutofit/>
          </a:bodyPr>
          <a:lstStyle/>
          <a:p>
            <a:endParaRPr sz="2400" dirty="0"/>
          </a:p>
        </p:txBody>
      </p:sp>
      <p:sp>
        <p:nvSpPr>
          <p:cNvPr id="362" name="Google Shape;362;p41"/>
          <p:cNvSpPr txBox="1"/>
          <p:nvPr/>
        </p:nvSpPr>
        <p:spPr>
          <a:xfrm>
            <a:off x="4317200" y="5779581"/>
            <a:ext cx="4222400" cy="333600"/>
          </a:xfrm>
          <a:prstGeom prst="rect">
            <a:avLst/>
          </a:prstGeom>
          <a:noFill/>
          <a:ln>
            <a:noFill/>
          </a:ln>
        </p:spPr>
        <p:txBody>
          <a:bodyPr spcFirstLastPara="1" wrap="square" lIns="0" tIns="16933" rIns="0" bIns="0" anchor="t" anchorCtr="0">
            <a:noAutofit/>
          </a:bodyPr>
          <a:lstStyle/>
          <a:p>
            <a:pPr marL="16933"/>
            <a:r>
              <a:rPr lang="en" sz="1600" b="1" dirty="0">
                <a:solidFill>
                  <a:srgbClr val="231F20"/>
                </a:solidFill>
                <a:latin typeface="Arial"/>
                <a:ea typeface="Arial"/>
                <a:cs typeface="Arial"/>
                <a:sym typeface="Arial"/>
              </a:rPr>
              <a:t>	Connecting POs to Assessment</a:t>
            </a:r>
            <a:endParaRPr sz="1600" dirty="0">
              <a:latin typeface="Arial"/>
              <a:ea typeface="Arial"/>
              <a:cs typeface="Arial"/>
              <a:sym typeface="Arial"/>
            </a:endParaRPr>
          </a:p>
        </p:txBody>
      </p:sp>
      <p:sp>
        <p:nvSpPr>
          <p:cNvPr id="363" name="Google Shape;363;p41"/>
          <p:cNvSpPr txBox="1"/>
          <p:nvPr/>
        </p:nvSpPr>
        <p:spPr>
          <a:xfrm>
            <a:off x="8513714" y="6469449"/>
            <a:ext cx="2126940" cy="114028"/>
          </a:xfrm>
          <a:prstGeom prst="rect">
            <a:avLst/>
          </a:prstGeom>
          <a:noFill/>
          <a:ln>
            <a:noFill/>
          </a:ln>
        </p:spPr>
        <p:txBody>
          <a:bodyPr spcFirstLastPara="1" wrap="square" lIns="0" tIns="16933" rIns="0" bIns="0" anchor="t" anchorCtr="0">
            <a:noAutofit/>
          </a:bodyPr>
          <a:lstStyle/>
          <a:p>
            <a:pPr marL="16933"/>
            <a:r>
              <a:rPr lang="en" sz="667">
                <a:solidFill>
                  <a:srgbClr val="FFFFFF"/>
                </a:solidFill>
                <a:latin typeface="Arial"/>
                <a:ea typeface="Arial"/>
                <a:cs typeface="Arial"/>
                <a:sym typeface="Arial"/>
              </a:rPr>
              <a:t>Examination Reform Policy</a:t>
            </a:r>
            <a:endParaRPr sz="667" dirty="0">
              <a:latin typeface="Arial"/>
              <a:ea typeface="Arial"/>
              <a:cs typeface="Arial"/>
              <a:sym typeface="Arial"/>
            </a:endParaRPr>
          </a:p>
        </p:txBody>
      </p:sp>
      <p:sp>
        <p:nvSpPr>
          <p:cNvPr id="364" name="Google Shape;364;p41"/>
          <p:cNvSpPr txBox="1"/>
          <p:nvPr/>
        </p:nvSpPr>
        <p:spPr>
          <a:xfrm>
            <a:off x="870867" y="317267"/>
            <a:ext cx="10584000" cy="1870944"/>
          </a:xfrm>
          <a:prstGeom prst="rect">
            <a:avLst/>
          </a:prstGeom>
          <a:noFill/>
          <a:ln>
            <a:noFill/>
          </a:ln>
        </p:spPr>
        <p:txBody>
          <a:bodyPr spcFirstLastPara="1" wrap="square" lIns="121900" tIns="121900" rIns="121900" bIns="121900" anchor="t" anchorCtr="0">
            <a:noAutofit/>
          </a:bodyPr>
          <a:lstStyle/>
          <a:p>
            <a:pPr marL="16933" marR="6773" algn="just">
              <a:lnSpc>
                <a:spcPct val="150000"/>
              </a:lnSpc>
              <a:spcBef>
                <a:spcPts val="1513"/>
              </a:spcBef>
            </a:pPr>
            <a:r>
              <a:rPr lang="en" sz="1600" b="1" dirty="0"/>
              <a:t>Once the above process is completed for the program, the assessment of COs for all the courses is designed  by connecting assessment questions (used in various assessment tools) to the PIs. By following this process,  where examination questions map with PIs, we get clarity and better resolution for the assessment of COs  and POs. The pictorial representation of the process is given </a:t>
            </a:r>
            <a:r>
              <a:rPr lang="en" sz="1600" b="1"/>
              <a:t>in Figure below:</a:t>
            </a:r>
            <a:endParaRPr sz="1600" b="1" dirty="0"/>
          </a:p>
        </p:txBody>
      </p:sp>
      <p:sp>
        <p:nvSpPr>
          <p:cNvPr id="2" name="Slide Number Placeholder 1">
            <a:extLst>
              <a:ext uri="{FF2B5EF4-FFF2-40B4-BE49-F238E27FC236}">
                <a16:creationId xmlns:a16="http://schemas.microsoft.com/office/drawing/2014/main" id="{CB7DFF39-4068-49AD-B04C-32C45A06DC81}"/>
              </a:ext>
            </a:extLst>
          </p:cNvPr>
          <p:cNvSpPr>
            <a:spLocks noGrp="1"/>
          </p:cNvSpPr>
          <p:nvPr>
            <p:ph type="sldNum" sz="quarter" idx="12"/>
          </p:nvPr>
        </p:nvSpPr>
        <p:spPr/>
        <p:txBody>
          <a:bodyPr/>
          <a:lstStyle/>
          <a:p>
            <a:fld id="{71EC9CE2-5AEF-428F-9B76-4FE97200EC74}" type="slidenum">
              <a:rPr lang="en-IN" smtClean="0"/>
              <a:t>74</a:t>
            </a:fld>
            <a:endParaRPr lang="en-IN" dirty="0"/>
          </a:p>
        </p:txBody>
      </p:sp>
    </p:spTree>
    <p:extLst>
      <p:ext uri="{BB962C8B-B14F-4D97-AF65-F5344CB8AC3E}">
        <p14:creationId xmlns:p14="http://schemas.microsoft.com/office/powerpoint/2010/main" val="320994245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Shape 368"/>
        <p:cNvGrpSpPr/>
        <p:nvPr/>
      </p:nvGrpSpPr>
      <p:grpSpPr>
        <a:xfrm>
          <a:off x="0" y="0"/>
          <a:ext cx="0" cy="0"/>
          <a:chOff x="0" y="0"/>
          <a:chExt cx="0" cy="0"/>
        </a:xfrm>
      </p:grpSpPr>
      <p:sp>
        <p:nvSpPr>
          <p:cNvPr id="371" name="Google Shape;371;p42"/>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374" name="Google Shape;374;p42"/>
          <p:cNvGraphicFramePr/>
          <p:nvPr/>
        </p:nvGraphicFramePr>
        <p:xfrm>
          <a:off x="755836" y="304562"/>
          <a:ext cx="10699033" cy="397527"/>
        </p:xfrm>
        <a:graphic>
          <a:graphicData uri="http://schemas.openxmlformats.org/drawingml/2006/table">
            <a:tbl>
              <a:tblPr firstRow="1" bandRow="1">
                <a:noFill/>
              </a:tblPr>
              <a:tblGrid>
                <a:gridCol w="653500">
                  <a:extLst>
                    <a:ext uri="{9D8B030D-6E8A-4147-A177-3AD203B41FA5}">
                      <a16:colId xmlns:a16="http://schemas.microsoft.com/office/drawing/2014/main" val="20000"/>
                    </a:ext>
                  </a:extLst>
                </a:gridCol>
                <a:gridCol w="10045533">
                  <a:extLst>
                    <a:ext uri="{9D8B030D-6E8A-4147-A177-3AD203B41FA5}">
                      <a16:colId xmlns:a16="http://schemas.microsoft.com/office/drawing/2014/main" val="20001"/>
                    </a:ext>
                  </a:extLst>
                </a:gridCol>
              </a:tblGrid>
              <a:tr h="397527">
                <a:tc>
                  <a:txBody>
                    <a:bodyPr/>
                    <a:lstStyle/>
                    <a:p>
                      <a:pPr marL="38100" marR="0" lvl="0" indent="0" algn="l" rtl="0">
                        <a:lnSpc>
                          <a:spcPct val="100000"/>
                        </a:lnSpc>
                        <a:spcBef>
                          <a:spcPts val="0"/>
                        </a:spcBef>
                        <a:spcAft>
                          <a:spcPts val="0"/>
                        </a:spcAft>
                        <a:buNone/>
                      </a:pPr>
                      <a:r>
                        <a:rPr lang="en" sz="2400" b="1" dirty="0">
                          <a:solidFill>
                            <a:srgbClr val="FFFFFF"/>
                          </a:solidFill>
                          <a:latin typeface="Arial"/>
                          <a:ea typeface="Arial"/>
                          <a:cs typeface="Arial"/>
                          <a:sym typeface="Arial"/>
                        </a:rPr>
                        <a:t>   </a:t>
                      </a:r>
                      <a:r>
                        <a:rPr lang="en" sz="2400" b="1" u="none" strike="noStrike" cap="none" dirty="0">
                          <a:solidFill>
                            <a:schemeClr val="tx1"/>
                          </a:solidFill>
                          <a:latin typeface="Arial"/>
                          <a:ea typeface="Arial"/>
                          <a:cs typeface="Arial"/>
                          <a:sym typeface="Arial"/>
                        </a:rPr>
                        <a:t>3</a:t>
                      </a:r>
                      <a:r>
                        <a:rPr lang="en" sz="2400" b="1" u="none" strike="noStrike" cap="none" dirty="0">
                          <a:solidFill>
                            <a:srgbClr val="FFFFFF"/>
                          </a:solidFill>
                          <a:latin typeface="Arial"/>
                          <a:ea typeface="Arial"/>
                          <a:cs typeface="Arial"/>
                          <a:sym typeface="Arial"/>
                        </a:rPr>
                        <a:t>.</a:t>
                      </a:r>
                      <a:endParaRPr sz="2400" u="none" strike="noStrike" cap="none" dirty="0">
                        <a:latin typeface="Arial"/>
                        <a:ea typeface="Arial"/>
                        <a:cs typeface="Arial"/>
                        <a:sym typeface="Arial"/>
                      </a:endParaRPr>
                    </a:p>
                  </a:txBody>
                  <a:tcPr marL="0" marR="0" marT="31767" marB="0">
                    <a:noFill/>
                  </a:tcPr>
                </a:tc>
                <a:tc>
                  <a:txBody>
                    <a:bodyPr/>
                    <a:lstStyle/>
                    <a:p>
                      <a:pPr marL="25400" marR="0" lvl="0" indent="0" algn="l" rtl="0">
                        <a:lnSpc>
                          <a:spcPct val="100000"/>
                        </a:lnSpc>
                        <a:spcBef>
                          <a:spcPts val="0"/>
                        </a:spcBef>
                        <a:spcAft>
                          <a:spcPts val="0"/>
                        </a:spcAft>
                        <a:buNone/>
                      </a:pPr>
                      <a:r>
                        <a:rPr lang="en" sz="2400" b="1" u="none" strike="noStrike" cap="none" dirty="0">
                          <a:solidFill>
                            <a:schemeClr val="tx1"/>
                          </a:solidFill>
                          <a:latin typeface="Arial"/>
                          <a:ea typeface="Arial"/>
                          <a:cs typeface="Arial"/>
                          <a:sym typeface="Arial"/>
                        </a:rPr>
                        <a:t>Program Outcomes – Competencies – Performance Indicators</a:t>
                      </a:r>
                      <a:endParaRPr sz="2400" u="none" strike="noStrike" cap="none" dirty="0">
                        <a:solidFill>
                          <a:schemeClr val="tx1"/>
                        </a:solidFill>
                        <a:latin typeface="Arial"/>
                        <a:ea typeface="Arial"/>
                        <a:cs typeface="Arial"/>
                        <a:sym typeface="Arial"/>
                      </a:endParaRPr>
                    </a:p>
                  </a:txBody>
                  <a:tcPr marL="0" marR="0" marT="31767" marB="0">
                    <a:noFill/>
                  </a:tcPr>
                </a:tc>
                <a:extLst>
                  <a:ext uri="{0D108BD9-81ED-4DB2-BD59-A6C34878D82A}">
                    <a16:rowId xmlns:a16="http://schemas.microsoft.com/office/drawing/2014/main" val="10000"/>
                  </a:ext>
                </a:extLst>
              </a:tr>
            </a:tbl>
          </a:graphicData>
        </a:graphic>
      </p:graphicFrame>
      <p:sp>
        <p:nvSpPr>
          <p:cNvPr id="375" name="Google Shape;375;p42"/>
          <p:cNvSpPr txBox="1"/>
          <p:nvPr/>
        </p:nvSpPr>
        <p:spPr>
          <a:xfrm>
            <a:off x="755833" y="824405"/>
            <a:ext cx="10028000" cy="650000"/>
          </a:xfrm>
          <a:prstGeom prst="rect">
            <a:avLst/>
          </a:prstGeom>
          <a:noFill/>
          <a:ln>
            <a:noFill/>
          </a:ln>
        </p:spPr>
        <p:txBody>
          <a:bodyPr spcFirstLastPara="1" wrap="square" lIns="0" tIns="16933" rIns="0" bIns="0" anchor="t" anchorCtr="0">
            <a:noAutofit/>
          </a:bodyPr>
          <a:lstStyle/>
          <a:p>
            <a:pPr marL="16933" marR="6773">
              <a:lnSpc>
                <a:spcPct val="150000"/>
              </a:lnSpc>
            </a:pPr>
            <a:r>
              <a:rPr lang="en" sz="1467" dirty="0">
                <a:solidFill>
                  <a:srgbClr val="231F20"/>
                </a:solidFill>
                <a:latin typeface="Arial"/>
                <a:ea typeface="Arial"/>
                <a:cs typeface="Arial"/>
                <a:sym typeface="Arial"/>
              </a:rPr>
              <a:t>Following table gives the suggestive list of competencies and associated performance indicators for each of the PO in </a:t>
            </a:r>
            <a:r>
              <a:rPr lang="en" sz="1467" b="1" i="1" u="sng" dirty="0">
                <a:solidFill>
                  <a:srgbClr val="C00000"/>
                </a:solidFill>
                <a:latin typeface="Arial"/>
                <a:ea typeface="Arial"/>
                <a:cs typeface="Arial"/>
                <a:sym typeface="Arial"/>
              </a:rPr>
              <a:t>Mechanical Engineering Program</a:t>
            </a:r>
            <a:r>
              <a:rPr lang="en" sz="1467" dirty="0">
                <a:solidFill>
                  <a:srgbClr val="FF0000"/>
                </a:solidFill>
                <a:latin typeface="Arial"/>
                <a:ea typeface="Arial"/>
                <a:cs typeface="Arial"/>
                <a:sym typeface="Arial"/>
              </a:rPr>
              <a:t>.</a:t>
            </a:r>
            <a:endParaRPr sz="1467" dirty="0">
              <a:solidFill>
                <a:srgbClr val="FF0000"/>
              </a:solidFill>
              <a:latin typeface="Arial"/>
              <a:ea typeface="Arial"/>
              <a:cs typeface="Arial"/>
              <a:sym typeface="Arial"/>
            </a:endParaRPr>
          </a:p>
        </p:txBody>
      </p:sp>
      <p:graphicFrame>
        <p:nvGraphicFramePr>
          <p:cNvPr id="376" name="Google Shape;376;p42"/>
          <p:cNvGraphicFramePr/>
          <p:nvPr/>
        </p:nvGraphicFramePr>
        <p:xfrm>
          <a:off x="755836" y="1576015"/>
          <a:ext cx="10739433" cy="4559928"/>
        </p:xfrm>
        <a:graphic>
          <a:graphicData uri="http://schemas.openxmlformats.org/drawingml/2006/table">
            <a:tbl>
              <a:tblPr firstRow="1" bandRow="1">
                <a:noFill/>
              </a:tblPr>
              <a:tblGrid>
                <a:gridCol w="563333">
                  <a:extLst>
                    <a:ext uri="{9D8B030D-6E8A-4147-A177-3AD203B41FA5}">
                      <a16:colId xmlns:a16="http://schemas.microsoft.com/office/drawing/2014/main" val="20000"/>
                    </a:ext>
                  </a:extLst>
                </a:gridCol>
                <a:gridCol w="4411167">
                  <a:extLst>
                    <a:ext uri="{9D8B030D-6E8A-4147-A177-3AD203B41FA5}">
                      <a16:colId xmlns:a16="http://schemas.microsoft.com/office/drawing/2014/main" val="20001"/>
                    </a:ext>
                  </a:extLst>
                </a:gridCol>
                <a:gridCol w="517200">
                  <a:extLst>
                    <a:ext uri="{9D8B030D-6E8A-4147-A177-3AD203B41FA5}">
                      <a16:colId xmlns:a16="http://schemas.microsoft.com/office/drawing/2014/main" val="20002"/>
                    </a:ext>
                  </a:extLst>
                </a:gridCol>
                <a:gridCol w="5247733">
                  <a:extLst>
                    <a:ext uri="{9D8B030D-6E8A-4147-A177-3AD203B41FA5}">
                      <a16:colId xmlns:a16="http://schemas.microsoft.com/office/drawing/2014/main" val="20003"/>
                    </a:ext>
                  </a:extLst>
                </a:gridCol>
              </a:tblGrid>
              <a:tr h="552767">
                <a:tc>
                  <a:txBody>
                    <a:bodyPr/>
                    <a:lstStyle/>
                    <a:p>
                      <a:pPr marL="0" marR="25400" lvl="0" indent="0" algn="l" rtl="0">
                        <a:lnSpc>
                          <a:spcPct val="115000"/>
                        </a:lnSpc>
                        <a:spcBef>
                          <a:spcPts val="0"/>
                        </a:spcBef>
                        <a:spcAft>
                          <a:spcPts val="0"/>
                        </a:spcAft>
                        <a:buNone/>
                      </a:pPr>
                      <a:endParaRPr sz="1300" b="1" dirty="0">
                        <a:solidFill>
                          <a:srgbClr val="231F20"/>
                        </a:solidFill>
                        <a:latin typeface="Arial"/>
                        <a:ea typeface="Arial"/>
                        <a:cs typeface="Arial"/>
                        <a:sym typeface="Arial"/>
                      </a:endParaRPr>
                    </a:p>
                  </a:txBody>
                  <a:tcPr marL="0" marR="0" marT="28500" marB="0">
                    <a:noFill/>
                  </a:tcPr>
                </a:tc>
                <a:tc gridSpan="3">
                  <a:txBody>
                    <a:bodyPr/>
                    <a:lstStyle/>
                    <a:p>
                      <a:pPr marL="0" marR="25400" lvl="0" indent="0" algn="l" rtl="0">
                        <a:lnSpc>
                          <a:spcPct val="115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PO 1: Engineering knowledge: </a:t>
                      </a:r>
                      <a:r>
                        <a:rPr lang="en" sz="1300" u="none" strike="noStrike" cap="none" dirty="0">
                          <a:solidFill>
                            <a:srgbClr val="231F20"/>
                          </a:solidFill>
                          <a:latin typeface="Arial"/>
                          <a:ea typeface="Arial"/>
                          <a:cs typeface="Arial"/>
                          <a:sym typeface="Arial"/>
                        </a:rPr>
                        <a:t>Apply the knowledge of mathematics, science, engineering fundamentals, and an engineering</a:t>
                      </a:r>
                      <a:endParaRPr sz="1300" dirty="0">
                        <a:solidFill>
                          <a:srgbClr val="231F20"/>
                        </a:solidFill>
                        <a:latin typeface="Arial"/>
                        <a:ea typeface="Arial"/>
                        <a:cs typeface="Arial"/>
                        <a:sym typeface="Arial"/>
                      </a:endParaRPr>
                    </a:p>
                    <a:p>
                      <a:pPr marL="0" marR="2540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specialisation for the solution of complex engineering problems.</a:t>
                      </a:r>
                      <a:endParaRPr sz="1200" dirty="0">
                        <a:solidFill>
                          <a:srgbClr val="231F20"/>
                        </a:solidFill>
                        <a:latin typeface="Arial"/>
                        <a:ea typeface="Arial"/>
                        <a:cs typeface="Arial"/>
                        <a:sym typeface="Arial"/>
                      </a:endParaRPr>
                    </a:p>
                  </a:txBody>
                  <a:tcPr marL="0" marR="0" marT="28500" marB="0">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07033">
                <a:tc>
                  <a:txBody>
                    <a:bodyPr/>
                    <a:lstStyle/>
                    <a:p>
                      <a:pPr marL="0" marR="0" lvl="0" indent="0" algn="ctr" rtl="0">
                        <a:lnSpc>
                          <a:spcPct val="115000"/>
                        </a:lnSpc>
                        <a:spcBef>
                          <a:spcPts val="0"/>
                        </a:spcBef>
                        <a:spcAft>
                          <a:spcPts val="0"/>
                        </a:spcAft>
                        <a:buNone/>
                      </a:pPr>
                      <a:endParaRPr sz="1500" b="1"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15000"/>
                        </a:lnSpc>
                        <a:spcBef>
                          <a:spcPts val="0"/>
                        </a:spcBef>
                        <a:spcAft>
                          <a:spcPts val="0"/>
                        </a:spcAft>
                        <a:buNone/>
                      </a:pPr>
                      <a:r>
                        <a:rPr lang="en" sz="1500" b="1" dirty="0">
                          <a:solidFill>
                            <a:srgbClr val="231F20"/>
                          </a:solidFill>
                          <a:latin typeface="Arial"/>
                          <a:ea typeface="Arial"/>
                          <a:cs typeface="Arial"/>
                          <a:sym typeface="Arial"/>
                        </a:rPr>
                        <a:t>                   </a:t>
                      </a:r>
                      <a:r>
                        <a:rPr lang="en" sz="1500" b="1" u="none" strike="noStrike" cap="none" dirty="0">
                          <a:solidFill>
                            <a:srgbClr val="231F20"/>
                          </a:solidFill>
                          <a:latin typeface="Arial"/>
                          <a:ea typeface="Arial"/>
                          <a:cs typeface="Arial"/>
                          <a:sym typeface="Arial"/>
                        </a:rPr>
                        <a:t>Competency</a:t>
                      </a:r>
                      <a:endParaRPr sz="15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15000"/>
                        </a:lnSpc>
                        <a:spcBef>
                          <a:spcPts val="0"/>
                        </a:spcBef>
                        <a:spcAft>
                          <a:spcPts val="0"/>
                        </a:spcAft>
                        <a:buNone/>
                      </a:pPr>
                      <a:endParaRPr sz="1500" b="1" u="none" strike="noStrike" cap="none"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15000"/>
                        </a:lnSpc>
                        <a:spcBef>
                          <a:spcPts val="0"/>
                        </a:spcBef>
                        <a:spcAft>
                          <a:spcPts val="0"/>
                        </a:spcAft>
                        <a:buNone/>
                      </a:pPr>
                      <a:r>
                        <a:rPr lang="en" sz="1500" b="1" u="none" strike="noStrike" cap="none" dirty="0">
                          <a:solidFill>
                            <a:srgbClr val="231F20"/>
                          </a:solidFill>
                          <a:latin typeface="Arial"/>
                          <a:ea typeface="Arial"/>
                          <a:cs typeface="Arial"/>
                          <a:sym typeface="Arial"/>
                        </a:rPr>
                        <a:t>Indicators</a:t>
                      </a:r>
                      <a:endParaRPr sz="15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459451">
                <a:tc>
                  <a:txBody>
                    <a:bodyPr/>
                    <a:lstStyle/>
                    <a:p>
                      <a:pPr marL="0" marR="25400" lvl="0" indent="0" algn="ctr" rtl="0">
                        <a:lnSpc>
                          <a:spcPct val="115000"/>
                        </a:lnSpc>
                        <a:spcBef>
                          <a:spcPts val="0"/>
                        </a:spcBef>
                        <a:spcAft>
                          <a:spcPts val="0"/>
                        </a:spcAft>
                        <a:buClr>
                          <a:schemeClr val="dk1"/>
                        </a:buClr>
                        <a:buSzPts val="1100"/>
                        <a:buFont typeface="Arial"/>
                        <a:buNone/>
                      </a:pPr>
                      <a:r>
                        <a:rPr lang="en" sz="1300">
                          <a:solidFill>
                            <a:schemeClr val="hlink"/>
                          </a:solidFill>
                          <a:latin typeface="Arial"/>
                          <a:ea typeface="Arial"/>
                          <a:cs typeface="Arial"/>
                          <a:sym typeface="Arial"/>
                        </a:rPr>
                        <a:t> 1.1</a:t>
                      </a:r>
                      <a:endParaRPr sz="1300"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Demonstrat</a:t>
                      </a:r>
                      <a:r>
                        <a:rPr lang="en" sz="1300" dirty="0">
                          <a:solidFill>
                            <a:srgbClr val="231F20"/>
                          </a:solidFill>
                          <a:latin typeface="Arial"/>
                          <a:ea typeface="Arial"/>
                          <a:cs typeface="Arial"/>
                          <a:sym typeface="Arial"/>
                        </a:rPr>
                        <a:t>e </a:t>
                      </a:r>
                      <a:r>
                        <a:rPr lang="en" sz="1300" u="none" strike="noStrike" cap="none" dirty="0">
                          <a:solidFill>
                            <a:srgbClr val="231F20"/>
                          </a:solidFill>
                          <a:latin typeface="Arial"/>
                          <a:ea typeface="Arial"/>
                          <a:cs typeface="Arial"/>
                          <a:sym typeface="Arial"/>
                        </a:rPr>
                        <a:t>competence in mathematical modelling</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ctr" rtl="0">
                        <a:lnSpc>
                          <a:spcPct val="115000"/>
                        </a:lnSpc>
                        <a:spcBef>
                          <a:spcPts val="0"/>
                        </a:spcBef>
                        <a:spcAft>
                          <a:spcPts val="0"/>
                        </a:spcAft>
                        <a:buNone/>
                      </a:pPr>
                      <a:r>
                        <a:rPr lang="en" sz="1300" dirty="0">
                          <a:solidFill>
                            <a:schemeClr val="hlink"/>
                          </a:solidFill>
                          <a:latin typeface="Arial"/>
                          <a:ea typeface="Arial"/>
                          <a:cs typeface="Arial"/>
                          <a:sym typeface="Arial"/>
                        </a:rPr>
                        <a:t>1.1.1</a:t>
                      </a:r>
                      <a:endParaRPr sz="1300" dirty="0">
                        <a:solidFill>
                          <a:schemeClr val="hlink"/>
                        </a:solidFill>
                        <a:latin typeface="Arial"/>
                        <a:ea typeface="Arial"/>
                        <a:cs typeface="Arial"/>
                        <a:sym typeface="Arial"/>
                      </a:endParaRPr>
                    </a:p>
                    <a:p>
                      <a:pPr marL="0" marR="25400" lvl="0" indent="0" algn="ctr" rtl="0">
                        <a:lnSpc>
                          <a:spcPct val="115000"/>
                        </a:lnSpc>
                        <a:spcBef>
                          <a:spcPts val="0"/>
                        </a:spcBef>
                        <a:spcAft>
                          <a:spcPts val="0"/>
                        </a:spcAft>
                        <a:buNone/>
                      </a:pPr>
                      <a:endParaRPr sz="1300" dirty="0">
                        <a:solidFill>
                          <a:schemeClr val="hlink"/>
                        </a:solidFill>
                        <a:latin typeface="Arial"/>
                        <a:ea typeface="Arial"/>
                        <a:cs typeface="Arial"/>
                        <a:sym typeface="Arial"/>
                      </a:endParaRPr>
                    </a:p>
                    <a:p>
                      <a:pPr marL="0" marR="25400" lvl="0" indent="0" algn="ctr" rtl="0">
                        <a:lnSpc>
                          <a:spcPct val="115000"/>
                        </a:lnSpc>
                        <a:spcBef>
                          <a:spcPts val="0"/>
                        </a:spcBef>
                        <a:spcAft>
                          <a:spcPts val="0"/>
                        </a:spcAft>
                        <a:buNone/>
                      </a:pPr>
                      <a:endParaRPr sz="1300" dirty="0">
                        <a:solidFill>
                          <a:schemeClr val="hlink"/>
                        </a:solidFill>
                        <a:latin typeface="Arial"/>
                        <a:ea typeface="Arial"/>
                        <a:cs typeface="Arial"/>
                        <a:sym typeface="Arial"/>
                      </a:endParaRPr>
                    </a:p>
                    <a:p>
                      <a:pPr marL="0" marR="25400" lvl="0" indent="0" algn="ctr" rtl="0">
                        <a:lnSpc>
                          <a:spcPct val="115000"/>
                        </a:lnSpc>
                        <a:spcBef>
                          <a:spcPts val="100"/>
                        </a:spcBef>
                        <a:spcAft>
                          <a:spcPts val="0"/>
                        </a:spcAft>
                        <a:buNone/>
                      </a:pPr>
                      <a:r>
                        <a:rPr lang="en" sz="1300" dirty="0">
                          <a:solidFill>
                            <a:schemeClr val="hlink"/>
                          </a:solidFill>
                          <a:latin typeface="Arial"/>
                          <a:ea typeface="Arial"/>
                          <a:cs typeface="Arial"/>
                          <a:sym typeface="Arial"/>
                        </a:rPr>
                        <a:t>1.1.2</a:t>
                      </a:r>
                      <a:endParaRPr sz="1300" dirty="0">
                        <a:solidFill>
                          <a:schemeClr val="hlink"/>
                        </a:solidFill>
                        <a:latin typeface="Arial"/>
                        <a:ea typeface="Arial"/>
                        <a:cs typeface="Arial"/>
                        <a:sym typeface="Arial"/>
                      </a:endParaRPr>
                    </a:p>
                    <a:p>
                      <a:pPr marL="0" marR="25400" lvl="0" indent="0" algn="ctr" rtl="0">
                        <a:lnSpc>
                          <a:spcPct val="115000"/>
                        </a:lnSpc>
                        <a:spcBef>
                          <a:spcPts val="0"/>
                        </a:spcBef>
                        <a:spcAft>
                          <a:spcPts val="0"/>
                        </a:spcAft>
                        <a:buClr>
                          <a:schemeClr val="dk1"/>
                        </a:buClr>
                        <a:buSzPts val="1100"/>
                        <a:buFont typeface="Arial"/>
                        <a:buNone/>
                      </a:pPr>
                      <a:endParaRPr sz="1300" dirty="0">
                        <a:solidFill>
                          <a:schemeClr val="hlink"/>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Apply mathematical techniques such as calculus, linear algebra, and </a:t>
                      </a:r>
                      <a:endParaRPr sz="1300" u="none" strike="noStrike" cap="none" dirty="0">
                        <a:solidFill>
                          <a:srgbClr val="231F20"/>
                        </a:solidFill>
                        <a:latin typeface="Arial"/>
                        <a:ea typeface="Arial"/>
                        <a:cs typeface="Arial"/>
                        <a:sym typeface="Arial"/>
                      </a:endParaRPr>
                    </a:p>
                    <a:p>
                      <a:pPr marL="0" marR="2540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statistics to solve problems</a:t>
                      </a:r>
                      <a:endParaRPr sz="1300" u="none" strike="noStrike" cap="none" dirty="0">
                        <a:solidFill>
                          <a:srgbClr val="231F20"/>
                        </a:solidFill>
                        <a:latin typeface="Arial"/>
                        <a:ea typeface="Arial"/>
                        <a:cs typeface="Arial"/>
                        <a:sym typeface="Arial"/>
                      </a:endParaRPr>
                    </a:p>
                    <a:p>
                      <a:pPr marL="0" marR="25400" lvl="0" indent="0" algn="l" rtl="0">
                        <a:lnSpc>
                          <a:spcPct val="115000"/>
                        </a:lnSpc>
                        <a:spcBef>
                          <a:spcPts val="0"/>
                        </a:spcBef>
                        <a:spcAft>
                          <a:spcPts val="0"/>
                        </a:spcAft>
                        <a:buNone/>
                      </a:pPr>
                      <a:endParaRPr sz="1300" dirty="0">
                        <a:solidFill>
                          <a:srgbClr val="231F20"/>
                        </a:solidFill>
                        <a:latin typeface="Arial"/>
                        <a:ea typeface="Arial"/>
                        <a:cs typeface="Arial"/>
                        <a:sym typeface="Arial"/>
                      </a:endParaRPr>
                    </a:p>
                    <a:p>
                      <a:pPr marL="0" marR="25400" lvl="0" indent="0" algn="l" rtl="0">
                        <a:lnSpc>
                          <a:spcPct val="115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Apply advanced mathematical techniques to model and solve </a:t>
                      </a:r>
                      <a:endParaRPr sz="1300" u="none" strike="noStrike" cap="none" dirty="0">
                        <a:solidFill>
                          <a:srgbClr val="231F20"/>
                        </a:solidFill>
                        <a:latin typeface="Arial"/>
                        <a:ea typeface="Arial"/>
                        <a:cs typeface="Arial"/>
                        <a:sym typeface="Arial"/>
                      </a:endParaRPr>
                    </a:p>
                    <a:p>
                      <a:pPr marL="0" marR="25400" lvl="0" indent="0" algn="l" rtl="0">
                        <a:lnSpc>
                          <a:spcPct val="115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mechanical engineering problems</a:t>
                      </a:r>
                      <a:endParaRPr sz="1300" u="none" strike="noStrike" cap="none" dirty="0">
                        <a:solidFill>
                          <a:srgbClr val="231F20"/>
                        </a:solidFill>
                        <a:latin typeface="Arial"/>
                        <a:ea typeface="Arial"/>
                        <a:cs typeface="Arial"/>
                        <a:sym typeface="Arial"/>
                      </a:endParaRPr>
                    </a:p>
                    <a:p>
                      <a:pPr marL="0" marR="25400" lvl="0" indent="0" algn="l" rtl="0">
                        <a:lnSpc>
                          <a:spcPct val="115000"/>
                        </a:lnSpc>
                        <a:spcBef>
                          <a:spcPts val="100"/>
                        </a:spcBef>
                        <a:spcAft>
                          <a:spcPts val="0"/>
                        </a:spcAft>
                        <a:buNone/>
                      </a:pPr>
                      <a:endParaRPr sz="1300"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642033">
                <a:tc>
                  <a:txBody>
                    <a:bodyPr/>
                    <a:lstStyle/>
                    <a:p>
                      <a:pPr marL="0" marR="25400" lvl="0" indent="0" algn="ctr" rtl="0">
                        <a:lnSpc>
                          <a:spcPct val="115000"/>
                        </a:lnSpc>
                        <a:spcBef>
                          <a:spcPts val="0"/>
                        </a:spcBef>
                        <a:spcAft>
                          <a:spcPts val="0"/>
                        </a:spcAft>
                        <a:buClr>
                          <a:schemeClr val="dk1"/>
                        </a:buClr>
                        <a:buSzPts val="1100"/>
                        <a:buFont typeface="Arial"/>
                        <a:buNone/>
                      </a:pPr>
                      <a:r>
                        <a:rPr lang="en" sz="1300">
                          <a:solidFill>
                            <a:schemeClr val="hlink"/>
                          </a:solidFill>
                          <a:latin typeface="Arial"/>
                          <a:ea typeface="Arial"/>
                          <a:cs typeface="Arial"/>
                          <a:sym typeface="Arial"/>
                        </a:rPr>
                        <a:t> 1.2</a:t>
                      </a:r>
                      <a:endParaRPr sz="1300"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15000"/>
                        </a:lnSpc>
                        <a:spcBef>
                          <a:spcPts val="0"/>
                        </a:spcBef>
                        <a:spcAft>
                          <a:spcPts val="0"/>
                        </a:spcAft>
                        <a:buNone/>
                      </a:pPr>
                      <a:r>
                        <a:rPr lang="en" sz="1300">
                          <a:solidFill>
                            <a:srgbClr val="231F20"/>
                          </a:solidFill>
                          <a:latin typeface="Arial"/>
                          <a:ea typeface="Arial"/>
                          <a:cs typeface="Arial"/>
                          <a:sym typeface="Arial"/>
                        </a:rPr>
                        <a:t> </a:t>
                      </a:r>
                      <a:r>
                        <a:rPr lang="en" sz="1300" u="none" strike="noStrike" cap="none">
                          <a:solidFill>
                            <a:srgbClr val="231F20"/>
                          </a:solidFill>
                          <a:latin typeface="Arial"/>
                          <a:ea typeface="Arial"/>
                          <a:cs typeface="Arial"/>
                          <a:sym typeface="Arial"/>
                        </a:rPr>
                        <a:t>Demonstrate</a:t>
                      </a:r>
                      <a:r>
                        <a:rPr lang="en" sz="1300">
                          <a:solidFill>
                            <a:srgbClr val="231F20"/>
                          </a:solidFill>
                          <a:latin typeface="Arial"/>
                          <a:ea typeface="Arial"/>
                          <a:cs typeface="Arial"/>
                          <a:sym typeface="Arial"/>
                        </a:rPr>
                        <a:t> </a:t>
                      </a:r>
                      <a:r>
                        <a:rPr lang="en" sz="1300" u="none" strike="noStrike" cap="none">
                          <a:solidFill>
                            <a:srgbClr val="231F20"/>
                          </a:solidFill>
                          <a:latin typeface="Arial"/>
                          <a:ea typeface="Arial"/>
                          <a:cs typeface="Arial"/>
                          <a:sym typeface="Arial"/>
                        </a:rPr>
                        <a:t>competence in basic sciences</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lvl="0" indent="0" algn="ctr" rtl="0">
                        <a:lnSpc>
                          <a:spcPct val="115000"/>
                        </a:lnSpc>
                        <a:spcBef>
                          <a:spcPts val="0"/>
                        </a:spcBef>
                        <a:spcAft>
                          <a:spcPts val="0"/>
                        </a:spcAft>
                        <a:buClr>
                          <a:schemeClr val="dk1"/>
                        </a:buClr>
                        <a:buSzPts val="1100"/>
                        <a:buFont typeface="Arial"/>
                        <a:buNone/>
                      </a:pPr>
                      <a:r>
                        <a:rPr lang="en" sz="1300">
                          <a:solidFill>
                            <a:schemeClr val="hlink"/>
                          </a:solidFill>
                          <a:latin typeface="Arial"/>
                          <a:ea typeface="Arial"/>
                          <a:cs typeface="Arial"/>
                          <a:sym typeface="Arial"/>
                        </a:rPr>
                        <a:t>1.2.1</a:t>
                      </a:r>
                      <a:endParaRPr sz="1300"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Apply laws of natural science to an engineering problem</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3"/>
                  </a:ext>
                </a:extLst>
              </a:tr>
              <a:tr h="707611">
                <a:tc>
                  <a:txBody>
                    <a:bodyPr/>
                    <a:lstStyle/>
                    <a:p>
                      <a:pPr marL="0" marR="25400" lvl="0" indent="0" algn="ctr" rtl="0">
                        <a:lnSpc>
                          <a:spcPct val="115000"/>
                        </a:lnSpc>
                        <a:spcBef>
                          <a:spcPts val="0"/>
                        </a:spcBef>
                        <a:spcAft>
                          <a:spcPts val="0"/>
                        </a:spcAft>
                        <a:buClr>
                          <a:schemeClr val="dk1"/>
                        </a:buClr>
                        <a:buSzPts val="1100"/>
                        <a:buFont typeface="Arial"/>
                        <a:buNone/>
                      </a:pPr>
                      <a:r>
                        <a:rPr lang="en" sz="1300">
                          <a:solidFill>
                            <a:schemeClr val="hlink"/>
                          </a:solidFill>
                          <a:latin typeface="Arial"/>
                          <a:ea typeface="Arial"/>
                          <a:cs typeface="Arial"/>
                          <a:sym typeface="Arial"/>
                        </a:rPr>
                        <a:t> 1.3</a:t>
                      </a:r>
                      <a:endParaRPr sz="1300"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15000"/>
                        </a:lnSpc>
                        <a:spcBef>
                          <a:spcPts val="0"/>
                        </a:spcBef>
                        <a:spcAft>
                          <a:spcPts val="0"/>
                        </a:spcAft>
                        <a:buNone/>
                      </a:pPr>
                      <a:r>
                        <a:rPr lang="en" sz="1300">
                          <a:solidFill>
                            <a:srgbClr val="231F20"/>
                          </a:solidFill>
                          <a:latin typeface="Arial"/>
                          <a:ea typeface="Arial"/>
                          <a:cs typeface="Arial"/>
                          <a:sym typeface="Arial"/>
                        </a:rPr>
                        <a:t> </a:t>
                      </a:r>
                      <a:endParaRPr sz="1300" dirty="0">
                        <a:solidFill>
                          <a:srgbClr val="231F20"/>
                        </a:solidFill>
                        <a:latin typeface="Arial"/>
                        <a:ea typeface="Arial"/>
                        <a:cs typeface="Arial"/>
                        <a:sym typeface="Arial"/>
                      </a:endParaRPr>
                    </a:p>
                    <a:p>
                      <a:pPr marL="0" marR="25400" lvl="0" indent="0" algn="l" rtl="0">
                        <a:lnSpc>
                          <a:spcPct val="115000"/>
                        </a:lnSpc>
                        <a:spcBef>
                          <a:spcPts val="0"/>
                        </a:spcBef>
                        <a:spcAft>
                          <a:spcPts val="0"/>
                        </a:spcAft>
                        <a:buNone/>
                      </a:pPr>
                      <a:r>
                        <a:rPr lang="en" sz="1300">
                          <a:solidFill>
                            <a:srgbClr val="231F20"/>
                          </a:solidFill>
                          <a:latin typeface="Arial"/>
                          <a:ea typeface="Arial"/>
                          <a:cs typeface="Arial"/>
                          <a:sym typeface="Arial"/>
                        </a:rPr>
                        <a:t> </a:t>
                      </a:r>
                      <a:r>
                        <a:rPr lang="en" sz="1300" u="none" strike="noStrike" cap="none">
                          <a:solidFill>
                            <a:srgbClr val="231F20"/>
                          </a:solidFill>
                          <a:latin typeface="Arial"/>
                          <a:ea typeface="Arial"/>
                          <a:cs typeface="Arial"/>
                          <a:sym typeface="Arial"/>
                        </a:rPr>
                        <a:t>Demonstrate</a:t>
                      </a:r>
                      <a:r>
                        <a:rPr lang="en" sz="1300">
                          <a:solidFill>
                            <a:srgbClr val="231F20"/>
                          </a:solidFill>
                          <a:latin typeface="Arial"/>
                          <a:ea typeface="Arial"/>
                          <a:cs typeface="Arial"/>
                          <a:sym typeface="Arial"/>
                        </a:rPr>
                        <a:t> </a:t>
                      </a:r>
                      <a:r>
                        <a:rPr lang="en" sz="1300" u="none" strike="noStrike" cap="none">
                          <a:solidFill>
                            <a:srgbClr val="231F20"/>
                          </a:solidFill>
                          <a:latin typeface="Arial"/>
                          <a:ea typeface="Arial"/>
                          <a:cs typeface="Arial"/>
                          <a:sym typeface="Arial"/>
                        </a:rPr>
                        <a:t>competence in engineering</a:t>
                      </a:r>
                      <a:r>
                        <a:rPr lang="en" sz="1300">
                          <a:solidFill>
                            <a:srgbClr val="231F20"/>
                          </a:solidFill>
                          <a:latin typeface="Arial"/>
                          <a:ea typeface="Arial"/>
                          <a:cs typeface="Arial"/>
                          <a:sym typeface="Arial"/>
                        </a:rPr>
                        <a:t> fundamentals    </a:t>
                      </a:r>
                      <a:endParaRPr sz="1300" dirty="0">
                        <a:solidFill>
                          <a:srgbClr val="231F20"/>
                        </a:solidFill>
                        <a:latin typeface="Arial"/>
                        <a:ea typeface="Arial"/>
                        <a:cs typeface="Arial"/>
                        <a:sym typeface="Arial"/>
                      </a:endParaRPr>
                    </a:p>
                    <a:p>
                      <a:pPr marL="0" marR="25400" lvl="0" indent="0" algn="l" rtl="0">
                        <a:lnSpc>
                          <a:spcPct val="115000"/>
                        </a:lnSpc>
                        <a:spcBef>
                          <a:spcPts val="0"/>
                        </a:spcBef>
                        <a:spcAft>
                          <a:spcPts val="0"/>
                        </a:spcAft>
                        <a:buNone/>
                      </a:pPr>
                      <a:r>
                        <a:rPr lang="en" sz="1300">
                          <a:solidFill>
                            <a:srgbClr val="231F20"/>
                          </a:solidFill>
                          <a:latin typeface="Arial"/>
                          <a:ea typeface="Arial"/>
                          <a:cs typeface="Arial"/>
                          <a:sym typeface="Arial"/>
                        </a:rPr>
                        <a:t>  </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lvl="0" indent="0" algn="ctr" rtl="0">
                        <a:lnSpc>
                          <a:spcPct val="115000"/>
                        </a:lnSpc>
                        <a:spcBef>
                          <a:spcPts val="0"/>
                        </a:spcBef>
                        <a:spcAft>
                          <a:spcPts val="0"/>
                        </a:spcAft>
                        <a:buClr>
                          <a:schemeClr val="dk1"/>
                        </a:buClr>
                        <a:buSzPts val="1100"/>
                        <a:buFont typeface="Arial"/>
                        <a:buNone/>
                      </a:pPr>
                      <a:r>
                        <a:rPr lang="en" sz="1300">
                          <a:solidFill>
                            <a:schemeClr val="hlink"/>
                          </a:solidFill>
                          <a:latin typeface="Arial"/>
                          <a:ea typeface="Arial"/>
                          <a:cs typeface="Arial"/>
                          <a:sym typeface="Arial"/>
                        </a:rPr>
                        <a:t>1.3.1</a:t>
                      </a:r>
                      <a:endParaRPr sz="1300"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endParaRPr sz="1300" dirty="0">
                        <a:solidFill>
                          <a:srgbClr val="231F20"/>
                        </a:solidFill>
                        <a:latin typeface="Arial"/>
                        <a:ea typeface="Arial"/>
                        <a:cs typeface="Arial"/>
                        <a:sym typeface="Arial"/>
                      </a:endParaRPr>
                    </a:p>
                    <a:p>
                      <a:pPr marL="0" marR="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Apply fundamental engineering concepts to solve engineering </a:t>
                      </a:r>
                      <a:endParaRPr sz="1300" u="none" strike="noStrike" cap="none" dirty="0">
                        <a:solidFill>
                          <a:srgbClr val="231F20"/>
                        </a:solidFill>
                        <a:latin typeface="Arial"/>
                        <a:ea typeface="Arial"/>
                        <a:cs typeface="Arial"/>
                        <a:sym typeface="Arial"/>
                      </a:endParaRPr>
                    </a:p>
                    <a:p>
                      <a:pPr marL="0" marR="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problems</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4"/>
                  </a:ext>
                </a:extLst>
              </a:tr>
              <a:tr h="891033">
                <a:tc>
                  <a:txBody>
                    <a:bodyPr/>
                    <a:lstStyle/>
                    <a:p>
                      <a:pPr marL="0" marR="25400" lvl="0" indent="0" algn="ctr" rtl="0">
                        <a:lnSpc>
                          <a:spcPct val="115000"/>
                        </a:lnSpc>
                        <a:spcBef>
                          <a:spcPts val="0"/>
                        </a:spcBef>
                        <a:spcAft>
                          <a:spcPts val="0"/>
                        </a:spcAft>
                        <a:buClr>
                          <a:schemeClr val="dk1"/>
                        </a:buClr>
                        <a:buSzPts val="1100"/>
                        <a:buFont typeface="Arial"/>
                        <a:buNone/>
                      </a:pPr>
                      <a:r>
                        <a:rPr lang="en" sz="1300">
                          <a:solidFill>
                            <a:schemeClr val="hlink"/>
                          </a:solidFill>
                          <a:latin typeface="Arial"/>
                          <a:ea typeface="Arial"/>
                          <a:cs typeface="Arial"/>
                          <a:sym typeface="Arial"/>
                        </a:rPr>
                        <a:t> 1.4</a:t>
                      </a:r>
                      <a:endParaRPr sz="1300"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0" marR="25400" lvl="0" indent="0" algn="l" rtl="0">
                        <a:lnSpc>
                          <a:spcPct val="115000"/>
                        </a:lnSpc>
                        <a:spcBef>
                          <a:spcPts val="0"/>
                        </a:spcBef>
                        <a:spcAft>
                          <a:spcPts val="0"/>
                        </a:spcAft>
                        <a:buNone/>
                      </a:pPr>
                      <a:r>
                        <a:rPr lang="en" sz="1300">
                          <a:solidFill>
                            <a:srgbClr val="231F20"/>
                          </a:solidFill>
                          <a:latin typeface="Arial"/>
                          <a:ea typeface="Arial"/>
                          <a:cs typeface="Arial"/>
                          <a:sym typeface="Arial"/>
                        </a:rPr>
                        <a:t> </a:t>
                      </a:r>
                      <a:endParaRPr sz="1300" dirty="0">
                        <a:solidFill>
                          <a:srgbClr val="231F20"/>
                        </a:solidFill>
                        <a:latin typeface="Arial"/>
                        <a:ea typeface="Arial"/>
                        <a:cs typeface="Arial"/>
                        <a:sym typeface="Arial"/>
                      </a:endParaRPr>
                    </a:p>
                    <a:p>
                      <a:pPr marL="0" marR="25400" lvl="0" indent="0" algn="l" rtl="0">
                        <a:lnSpc>
                          <a:spcPct val="115000"/>
                        </a:lnSpc>
                        <a:spcBef>
                          <a:spcPts val="0"/>
                        </a:spcBef>
                        <a:spcAft>
                          <a:spcPts val="0"/>
                        </a:spcAft>
                        <a:buNone/>
                      </a:pPr>
                      <a:r>
                        <a:rPr lang="en" sz="1300">
                          <a:solidFill>
                            <a:srgbClr val="231F20"/>
                          </a:solidFill>
                          <a:latin typeface="Arial"/>
                          <a:ea typeface="Arial"/>
                          <a:cs typeface="Arial"/>
                          <a:sym typeface="Arial"/>
                        </a:rPr>
                        <a:t> </a:t>
                      </a:r>
                      <a:r>
                        <a:rPr lang="en" sz="1300" u="none" strike="noStrike" cap="none">
                          <a:solidFill>
                            <a:srgbClr val="231F20"/>
                          </a:solidFill>
                          <a:latin typeface="Arial"/>
                          <a:ea typeface="Arial"/>
                          <a:cs typeface="Arial"/>
                          <a:sym typeface="Arial"/>
                        </a:rPr>
                        <a:t>Demonstrate</a:t>
                      </a:r>
                      <a:r>
                        <a:rPr lang="en" sz="1300">
                          <a:solidFill>
                            <a:srgbClr val="231F20"/>
                          </a:solidFill>
                          <a:latin typeface="Arial"/>
                          <a:ea typeface="Arial"/>
                          <a:cs typeface="Arial"/>
                          <a:sym typeface="Arial"/>
                        </a:rPr>
                        <a:t> </a:t>
                      </a:r>
                      <a:r>
                        <a:rPr lang="en" sz="1300" u="none" strike="noStrike" cap="none">
                          <a:solidFill>
                            <a:srgbClr val="231F20"/>
                          </a:solidFill>
                          <a:latin typeface="Arial"/>
                          <a:ea typeface="Arial"/>
                          <a:cs typeface="Arial"/>
                          <a:sym typeface="Arial"/>
                        </a:rPr>
                        <a:t>competence</a:t>
                      </a:r>
                      <a:r>
                        <a:rPr lang="en" sz="1300">
                          <a:solidFill>
                            <a:srgbClr val="231F20"/>
                          </a:solidFill>
                          <a:latin typeface="Arial"/>
                          <a:ea typeface="Arial"/>
                          <a:cs typeface="Arial"/>
                          <a:sym typeface="Arial"/>
                        </a:rPr>
                        <a:t> i</a:t>
                      </a:r>
                      <a:r>
                        <a:rPr lang="en" sz="1300" u="none" strike="noStrike" cap="none">
                          <a:solidFill>
                            <a:srgbClr val="231F20"/>
                          </a:solidFill>
                          <a:latin typeface="Arial"/>
                          <a:ea typeface="Arial"/>
                          <a:cs typeface="Arial"/>
                          <a:sym typeface="Arial"/>
                        </a:rPr>
                        <a:t>n</a:t>
                      </a:r>
                      <a:r>
                        <a:rPr lang="en" sz="1300">
                          <a:solidFill>
                            <a:srgbClr val="231F20"/>
                          </a:solidFill>
                          <a:latin typeface="Arial"/>
                          <a:ea typeface="Arial"/>
                          <a:cs typeface="Arial"/>
                          <a:sym typeface="Arial"/>
                        </a:rPr>
                        <a:t> </a:t>
                      </a:r>
                      <a:r>
                        <a:rPr lang="en" sz="1300" u="none" strike="noStrike" cap="none">
                          <a:solidFill>
                            <a:srgbClr val="231F20"/>
                          </a:solidFill>
                          <a:latin typeface="Arial"/>
                          <a:ea typeface="Arial"/>
                          <a:cs typeface="Arial"/>
                          <a:sym typeface="Arial"/>
                        </a:rPr>
                        <a:t>specialized </a:t>
                      </a:r>
                      <a:r>
                        <a:rPr lang="en" sz="1300">
                          <a:solidFill>
                            <a:schemeClr val="hlink"/>
                          </a:solidFill>
                          <a:latin typeface="Arial"/>
                          <a:ea typeface="Arial"/>
                          <a:cs typeface="Arial"/>
                          <a:sym typeface="Arial"/>
                        </a:rPr>
                        <a:t>engineering </a:t>
                      </a:r>
                      <a:endParaRPr sz="1300" dirty="0">
                        <a:solidFill>
                          <a:schemeClr val="hlink"/>
                        </a:solidFill>
                        <a:latin typeface="Arial"/>
                        <a:ea typeface="Arial"/>
                        <a:cs typeface="Arial"/>
                        <a:sym typeface="Arial"/>
                      </a:endParaRPr>
                    </a:p>
                    <a:p>
                      <a:pPr marL="0" marR="25400" lvl="0" indent="0" algn="l" rtl="0">
                        <a:lnSpc>
                          <a:spcPct val="115000"/>
                        </a:lnSpc>
                        <a:spcBef>
                          <a:spcPts val="0"/>
                        </a:spcBef>
                        <a:spcAft>
                          <a:spcPts val="0"/>
                        </a:spcAft>
                        <a:buNone/>
                      </a:pPr>
                      <a:r>
                        <a:rPr lang="en" sz="1300">
                          <a:solidFill>
                            <a:schemeClr val="hlink"/>
                          </a:solidFill>
                          <a:latin typeface="Arial"/>
                          <a:ea typeface="Arial"/>
                          <a:cs typeface="Arial"/>
                          <a:sym typeface="Arial"/>
                        </a:rPr>
                        <a:t> knowledge </a:t>
                      </a:r>
                      <a:r>
                        <a:rPr lang="en" sz="1300" u="none" strike="noStrike" cap="none">
                          <a:solidFill>
                            <a:srgbClr val="231F20"/>
                          </a:solidFill>
                          <a:latin typeface="Arial"/>
                          <a:ea typeface="Arial"/>
                          <a:cs typeface="Arial"/>
                          <a:sym typeface="Arial"/>
                        </a:rPr>
                        <a:t>to the program</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0" lvl="0" indent="0" algn="ctr" rtl="0">
                        <a:lnSpc>
                          <a:spcPct val="115000"/>
                        </a:lnSpc>
                        <a:spcBef>
                          <a:spcPts val="0"/>
                        </a:spcBef>
                        <a:spcAft>
                          <a:spcPts val="0"/>
                        </a:spcAft>
                        <a:buClr>
                          <a:schemeClr val="dk1"/>
                        </a:buClr>
                        <a:buSzPts val="1100"/>
                        <a:buFont typeface="Arial"/>
                        <a:buNone/>
                      </a:pPr>
                      <a:r>
                        <a:rPr lang="en" sz="1300">
                          <a:solidFill>
                            <a:schemeClr val="hlink"/>
                          </a:solidFill>
                          <a:latin typeface="Arial"/>
                          <a:ea typeface="Arial"/>
                          <a:cs typeface="Arial"/>
                          <a:sym typeface="Arial"/>
                        </a:rPr>
                        <a:t>1.4.1</a:t>
                      </a:r>
                      <a:endParaRPr sz="1300"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0" marR="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endParaRPr sz="1300" dirty="0">
                        <a:solidFill>
                          <a:srgbClr val="231F20"/>
                        </a:solidFill>
                        <a:latin typeface="Arial"/>
                        <a:ea typeface="Arial"/>
                        <a:cs typeface="Arial"/>
                        <a:sym typeface="Arial"/>
                      </a:endParaRPr>
                    </a:p>
                    <a:p>
                      <a:pPr marL="0" marR="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Apply Mechanical engineering concepts to solve engineering </a:t>
                      </a:r>
                      <a:endParaRPr sz="1300" u="none" strike="noStrike" cap="none" dirty="0">
                        <a:solidFill>
                          <a:srgbClr val="231F20"/>
                        </a:solidFill>
                        <a:latin typeface="Arial"/>
                        <a:ea typeface="Arial"/>
                        <a:cs typeface="Arial"/>
                        <a:sym typeface="Arial"/>
                      </a:endParaRPr>
                    </a:p>
                    <a:p>
                      <a:pPr marL="0" marR="0" lvl="0" indent="0" algn="l" rtl="0">
                        <a:lnSpc>
                          <a:spcPct val="115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problems.</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extLst>
                  <a:ext uri="{0D108BD9-81ED-4DB2-BD59-A6C34878D82A}">
                    <a16:rowId xmlns:a16="http://schemas.microsoft.com/office/drawing/2014/main" val="10005"/>
                  </a:ext>
                </a:extLst>
              </a:tr>
            </a:tbl>
          </a:graphicData>
        </a:graphic>
      </p:graphicFrame>
      <p:sp>
        <p:nvSpPr>
          <p:cNvPr id="377" name="Google Shape;377;p42"/>
          <p:cNvSpPr txBox="1"/>
          <p:nvPr/>
        </p:nvSpPr>
        <p:spPr>
          <a:xfrm>
            <a:off x="8513713" y="6469448"/>
            <a:ext cx="2126800" cy="114000"/>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Examination Reform Policy</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08662CA1-0222-4F3E-817C-40DC4C0EB7E8}"/>
              </a:ext>
            </a:extLst>
          </p:cNvPr>
          <p:cNvSpPr>
            <a:spLocks noGrp="1"/>
          </p:cNvSpPr>
          <p:nvPr>
            <p:ph type="sldNum" sz="quarter" idx="12"/>
          </p:nvPr>
        </p:nvSpPr>
        <p:spPr/>
        <p:txBody>
          <a:bodyPr/>
          <a:lstStyle/>
          <a:p>
            <a:fld id="{71EC9CE2-5AEF-428F-9B76-4FE97200EC74}" type="slidenum">
              <a:rPr lang="en-IN" smtClean="0"/>
              <a:t>75</a:t>
            </a:fld>
            <a:endParaRPr lang="en-IN" dirty="0"/>
          </a:p>
        </p:txBody>
      </p:sp>
    </p:spTree>
    <p:extLst>
      <p:ext uri="{BB962C8B-B14F-4D97-AF65-F5344CB8AC3E}">
        <p14:creationId xmlns:p14="http://schemas.microsoft.com/office/powerpoint/2010/main" val="151326953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Shape 381"/>
        <p:cNvGrpSpPr/>
        <p:nvPr/>
      </p:nvGrpSpPr>
      <p:grpSpPr>
        <a:xfrm>
          <a:off x="0" y="0"/>
          <a:ext cx="0" cy="0"/>
          <a:chOff x="0" y="0"/>
          <a:chExt cx="0" cy="0"/>
        </a:xfrm>
      </p:grpSpPr>
      <p:sp>
        <p:nvSpPr>
          <p:cNvPr id="384" name="Google Shape;384;p43"/>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387" name="Google Shape;387;p43"/>
          <p:cNvGraphicFramePr/>
          <p:nvPr/>
        </p:nvGraphicFramePr>
        <p:xfrm>
          <a:off x="772802" y="878382"/>
          <a:ext cx="10682834" cy="2572811"/>
        </p:xfrm>
        <a:graphic>
          <a:graphicData uri="http://schemas.openxmlformats.org/drawingml/2006/table">
            <a:tbl>
              <a:tblPr firstRow="1" bandRow="1">
                <a:noFill/>
              </a:tblPr>
              <a:tblGrid>
                <a:gridCol w="398467">
                  <a:extLst>
                    <a:ext uri="{9D8B030D-6E8A-4147-A177-3AD203B41FA5}">
                      <a16:colId xmlns:a16="http://schemas.microsoft.com/office/drawing/2014/main" val="20000"/>
                    </a:ext>
                  </a:extLst>
                </a:gridCol>
                <a:gridCol w="2521233">
                  <a:extLst>
                    <a:ext uri="{9D8B030D-6E8A-4147-A177-3AD203B41FA5}">
                      <a16:colId xmlns:a16="http://schemas.microsoft.com/office/drawing/2014/main" val="20001"/>
                    </a:ext>
                  </a:extLst>
                </a:gridCol>
                <a:gridCol w="510467">
                  <a:extLst>
                    <a:ext uri="{9D8B030D-6E8A-4147-A177-3AD203B41FA5}">
                      <a16:colId xmlns:a16="http://schemas.microsoft.com/office/drawing/2014/main" val="20002"/>
                    </a:ext>
                  </a:extLst>
                </a:gridCol>
                <a:gridCol w="7252667">
                  <a:extLst>
                    <a:ext uri="{9D8B030D-6E8A-4147-A177-3AD203B41FA5}">
                      <a16:colId xmlns:a16="http://schemas.microsoft.com/office/drawing/2014/main" val="20003"/>
                    </a:ext>
                  </a:extLst>
                </a:gridCol>
              </a:tblGrid>
              <a:tr h="587953">
                <a:tc>
                  <a:txBody>
                    <a:bodyPr/>
                    <a:lstStyle/>
                    <a:p>
                      <a:pPr marL="25400" marR="0" lvl="0" indent="0" algn="l" rtl="0">
                        <a:lnSpc>
                          <a:spcPct val="150000"/>
                        </a:lnSpc>
                        <a:spcBef>
                          <a:spcPts val="0"/>
                        </a:spcBef>
                        <a:spcAft>
                          <a:spcPts val="0"/>
                        </a:spcAft>
                        <a:buNone/>
                      </a:pPr>
                      <a:endParaRPr sz="1300" b="1" u="none" strike="noStrike" cap="none" dirty="0">
                        <a:solidFill>
                          <a:srgbClr val="231F20"/>
                        </a:solidFill>
                        <a:latin typeface="Arial"/>
                        <a:ea typeface="Arial"/>
                        <a:cs typeface="Arial"/>
                        <a:sym typeface="Arial"/>
                      </a:endParaRPr>
                    </a:p>
                  </a:txBody>
                  <a:tcPr marL="0" marR="0" marT="26467" marB="0">
                    <a:noFill/>
                  </a:tcPr>
                </a:tc>
                <a:tc gridSpan="3">
                  <a:txBody>
                    <a:bodyPr/>
                    <a:lstStyle/>
                    <a:p>
                      <a:pPr marL="25400" marR="0" lvl="0" indent="0" algn="l" rtl="0">
                        <a:lnSpc>
                          <a:spcPct val="150000"/>
                        </a:lnSpc>
                        <a:spcBef>
                          <a:spcPts val="0"/>
                        </a:spcBef>
                        <a:spcAft>
                          <a:spcPts val="0"/>
                        </a:spcAft>
                        <a:buNone/>
                      </a:pPr>
                      <a:r>
                        <a:rPr lang="en" sz="1300" b="1" u="none" strike="noStrike" cap="none" dirty="0">
                          <a:solidFill>
                            <a:srgbClr val="231F20"/>
                          </a:solidFill>
                          <a:latin typeface="Arial"/>
                          <a:ea typeface="Arial"/>
                          <a:cs typeface="Arial"/>
                          <a:sym typeface="Arial"/>
                        </a:rPr>
                        <a:t>PO 2: Problem analysis: </a:t>
                      </a:r>
                      <a:r>
                        <a:rPr lang="en" sz="1300" u="none" strike="noStrike" cap="none" dirty="0">
                          <a:solidFill>
                            <a:srgbClr val="231F20"/>
                          </a:solidFill>
                          <a:latin typeface="Arial"/>
                          <a:ea typeface="Arial"/>
                          <a:cs typeface="Arial"/>
                          <a:sym typeface="Arial"/>
                        </a:rPr>
                        <a:t>Identify, formulate, research literature, and analyse complex engineering problems reaching</a:t>
                      </a:r>
                      <a:r>
                        <a:rPr lang="en" sz="1300" dirty="0">
                          <a:latin typeface="Arial"/>
                          <a:ea typeface="Arial"/>
                          <a:cs typeface="Arial"/>
                          <a:sym typeface="Arial"/>
                        </a:rPr>
                        <a:t> </a:t>
                      </a:r>
                      <a:r>
                        <a:rPr lang="en" sz="1300" u="none" strike="noStrike" cap="none" dirty="0">
                          <a:solidFill>
                            <a:srgbClr val="231F20"/>
                          </a:solidFill>
                          <a:latin typeface="Arial"/>
                          <a:ea typeface="Arial"/>
                          <a:cs typeface="Arial"/>
                          <a:sym typeface="Arial"/>
                        </a:rPr>
                        <a:t>substantiated        conclusions using first principles of mathematics, natural sciences, and engineering sciences.</a:t>
                      </a:r>
                      <a:endParaRPr sz="1300" u="none" strike="noStrike" cap="none" dirty="0">
                        <a:latin typeface="Arial"/>
                        <a:ea typeface="Arial"/>
                        <a:cs typeface="Arial"/>
                        <a:sym typeface="Arial"/>
                      </a:endParaRPr>
                    </a:p>
                  </a:txBody>
                  <a:tcPr marL="0" marR="0" marT="26467" marB="0">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45067">
                <a:tc>
                  <a:txBody>
                    <a:bodyPr/>
                    <a:lstStyle/>
                    <a:p>
                      <a:pPr marL="0" marR="0" lvl="0" indent="0" algn="l" rtl="0">
                        <a:lnSpc>
                          <a:spcPct val="150000"/>
                        </a:lnSpc>
                        <a:spcBef>
                          <a:spcPts val="0"/>
                        </a:spcBef>
                        <a:spcAft>
                          <a:spcPts val="0"/>
                        </a:spcAft>
                        <a:buNone/>
                      </a:pPr>
                      <a:endParaRPr sz="1600" b="1"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r>
                        <a:rPr lang="en" sz="1600" b="1" dirty="0">
                          <a:solidFill>
                            <a:srgbClr val="231F20"/>
                          </a:solidFill>
                          <a:latin typeface="Arial"/>
                          <a:ea typeface="Arial"/>
                          <a:cs typeface="Arial"/>
                          <a:sym typeface="Arial"/>
                        </a:rPr>
                        <a:t>             </a:t>
                      </a:r>
                      <a:r>
                        <a:rPr lang="en" sz="1600" b="1" u="none" strike="noStrike" cap="none" dirty="0">
                          <a:solidFill>
                            <a:srgbClr val="231F20"/>
                          </a:solidFill>
                          <a:latin typeface="Arial"/>
                          <a:ea typeface="Arial"/>
                          <a:cs typeface="Arial"/>
                          <a:sym typeface="Arial"/>
                        </a:rPr>
                        <a:t>Competency</a:t>
                      </a:r>
                      <a:endParaRPr sz="16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endParaRPr sz="1600" b="1" u="none" strike="noStrike" cap="none"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600" b="1" u="none" strike="noStrike" cap="none">
                          <a:solidFill>
                            <a:srgbClr val="231F20"/>
                          </a:solidFill>
                          <a:latin typeface="Arial"/>
                          <a:ea typeface="Arial"/>
                          <a:cs typeface="Arial"/>
                          <a:sym typeface="Arial"/>
                        </a:rPr>
                        <a:t>Indicators</a:t>
                      </a:r>
                      <a:endParaRPr sz="16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639791">
                <a:tc>
                  <a:txBody>
                    <a:bodyPr/>
                    <a:lstStyle/>
                    <a:p>
                      <a:pPr marL="203200" marR="25400" lvl="0" indent="-177800" algn="ctr" rtl="0">
                        <a:lnSpc>
                          <a:spcPct val="115000"/>
                        </a:lnSpc>
                        <a:spcBef>
                          <a:spcPts val="0"/>
                        </a:spcBef>
                        <a:spcAft>
                          <a:spcPts val="0"/>
                        </a:spcAft>
                        <a:buNone/>
                      </a:pPr>
                      <a:endParaRPr sz="1300" dirty="0">
                        <a:solidFill>
                          <a:schemeClr val="hlink"/>
                        </a:solidFill>
                        <a:latin typeface="Arial"/>
                        <a:ea typeface="Arial"/>
                        <a:cs typeface="Arial"/>
                        <a:sym typeface="Arial"/>
                      </a:endParaRPr>
                    </a:p>
                    <a:p>
                      <a:pPr marL="203200" marR="25400" lvl="0" indent="-177800" algn="ctr" rtl="0">
                        <a:lnSpc>
                          <a:spcPct val="115000"/>
                        </a:lnSpc>
                        <a:spcBef>
                          <a:spcPts val="0"/>
                        </a:spcBef>
                        <a:spcAft>
                          <a:spcPts val="0"/>
                        </a:spcAft>
                        <a:buClr>
                          <a:schemeClr val="dk1"/>
                        </a:buClr>
                        <a:buFont typeface="Arial"/>
                        <a:buNone/>
                      </a:pPr>
                      <a:r>
                        <a:rPr lang="en" sz="1300" dirty="0">
                          <a:solidFill>
                            <a:schemeClr val="hlink"/>
                          </a:solidFill>
                          <a:latin typeface="Arial"/>
                          <a:ea typeface="Arial"/>
                          <a:cs typeface="Arial"/>
                          <a:sym typeface="Arial"/>
                        </a:rPr>
                        <a:t>2.1</a:t>
                      </a:r>
                      <a:endParaRPr sz="1300"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just" rtl="0">
                        <a:lnSpc>
                          <a:spcPct val="115000"/>
                        </a:lnSpc>
                        <a:spcBef>
                          <a:spcPts val="0"/>
                        </a:spcBef>
                        <a:spcAft>
                          <a:spcPts val="0"/>
                        </a:spcAft>
                        <a:buNone/>
                      </a:pPr>
                      <a:endParaRPr sz="1300" dirty="0">
                        <a:solidFill>
                          <a:srgbClr val="231F20"/>
                        </a:solidFill>
                        <a:latin typeface="Arial"/>
                        <a:ea typeface="Arial"/>
                        <a:cs typeface="Arial"/>
                        <a:sym typeface="Arial"/>
                      </a:endParaRPr>
                    </a:p>
                    <a:p>
                      <a:pPr marL="203200" marR="25400" lvl="0" indent="-177800" algn="l" rtl="0">
                        <a:lnSpc>
                          <a:spcPct val="115000"/>
                        </a:lnSpc>
                        <a:spcBef>
                          <a:spcPts val="0"/>
                        </a:spcBef>
                        <a:spcAft>
                          <a:spcPts val="0"/>
                        </a:spcAft>
                        <a:buNone/>
                      </a:pPr>
                      <a:r>
                        <a:rPr lang="en" sz="1300" dirty="0">
                          <a:solidFill>
                            <a:schemeClr val="hlink"/>
                          </a:solidFill>
                          <a:latin typeface="Arial"/>
                          <a:ea typeface="Arial"/>
                          <a:cs typeface="Arial"/>
                          <a:sym typeface="Arial"/>
                        </a:rPr>
                        <a:t>Demonstrate an ability to </a:t>
                      </a:r>
                      <a:endParaRPr sz="1300" dirty="0">
                        <a:solidFill>
                          <a:schemeClr val="hlink"/>
                        </a:solidFill>
                        <a:latin typeface="Arial"/>
                        <a:ea typeface="Arial"/>
                        <a:cs typeface="Arial"/>
                        <a:sym typeface="Arial"/>
                      </a:endParaRPr>
                    </a:p>
                    <a:p>
                      <a:pPr marL="203200" marR="25400" lvl="0" indent="-177800" algn="l" rtl="0">
                        <a:lnSpc>
                          <a:spcPct val="115000"/>
                        </a:lnSpc>
                        <a:spcBef>
                          <a:spcPts val="0"/>
                        </a:spcBef>
                        <a:spcAft>
                          <a:spcPts val="0"/>
                        </a:spcAft>
                        <a:buNone/>
                      </a:pPr>
                      <a:r>
                        <a:rPr lang="en" sz="1300" dirty="0">
                          <a:solidFill>
                            <a:srgbClr val="231F20"/>
                          </a:solidFill>
                          <a:latin typeface="Arial"/>
                          <a:ea typeface="Arial"/>
                          <a:cs typeface="Arial"/>
                          <a:sym typeface="Arial"/>
                        </a:rPr>
                        <a:t>i</a:t>
                      </a:r>
                      <a:r>
                        <a:rPr lang="en" sz="1300" u="none" strike="noStrike" cap="none" dirty="0">
                          <a:solidFill>
                            <a:srgbClr val="231F20"/>
                          </a:solidFill>
                          <a:latin typeface="Arial"/>
                          <a:ea typeface="Arial"/>
                          <a:cs typeface="Arial"/>
                          <a:sym typeface="Arial"/>
                        </a:rPr>
                        <a:t>dentify</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and</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formulate</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complex</a:t>
                      </a:r>
                      <a:endParaRPr sz="1300" dirty="0">
                        <a:solidFill>
                          <a:srgbClr val="231F20"/>
                        </a:solidFill>
                        <a:latin typeface="Arial"/>
                        <a:ea typeface="Arial"/>
                        <a:cs typeface="Arial"/>
                        <a:sym typeface="Arial"/>
                      </a:endParaRPr>
                    </a:p>
                    <a:p>
                      <a:pPr marL="203200" marR="25400" lvl="0" indent="-177800" algn="l" rtl="0">
                        <a:lnSpc>
                          <a:spcPct val="115000"/>
                        </a:lnSpc>
                        <a:spcBef>
                          <a:spcPts val="0"/>
                        </a:spcBef>
                        <a:spcAft>
                          <a:spcPts val="0"/>
                        </a:spcAft>
                        <a:buNone/>
                      </a:pPr>
                      <a:r>
                        <a:rPr lang="en" sz="1300" dirty="0">
                          <a:solidFill>
                            <a:srgbClr val="231F20"/>
                          </a:solidFill>
                          <a:latin typeface="Arial"/>
                          <a:ea typeface="Arial"/>
                          <a:cs typeface="Arial"/>
                          <a:sym typeface="Arial"/>
                        </a:rPr>
                        <a:t>e</a:t>
                      </a:r>
                      <a:r>
                        <a:rPr lang="en" sz="1300" u="none" strike="noStrike" cap="none" dirty="0">
                          <a:solidFill>
                            <a:srgbClr val="231F20"/>
                          </a:solidFill>
                          <a:latin typeface="Arial"/>
                          <a:ea typeface="Arial"/>
                          <a:cs typeface="Arial"/>
                          <a:sym typeface="Arial"/>
                        </a:rPr>
                        <a:t>ngineerin</a:t>
                      </a:r>
                      <a:r>
                        <a:rPr lang="en" sz="1300" dirty="0">
                          <a:solidFill>
                            <a:srgbClr val="231F20"/>
                          </a:solidFill>
                          <a:latin typeface="Arial"/>
                          <a:ea typeface="Arial"/>
                          <a:cs typeface="Arial"/>
                          <a:sym typeface="Arial"/>
                        </a:rPr>
                        <a:t>g </a:t>
                      </a:r>
                      <a:r>
                        <a:rPr lang="en" sz="1300" u="none" strike="noStrike" cap="none" dirty="0">
                          <a:solidFill>
                            <a:srgbClr val="231F20"/>
                          </a:solidFill>
                          <a:latin typeface="Arial"/>
                          <a:ea typeface="Arial"/>
                          <a:cs typeface="Arial"/>
                          <a:sym typeface="Arial"/>
                        </a:rPr>
                        <a:t>problem</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lvl="0" indent="0" algn="ctr" rtl="0">
                        <a:lnSpc>
                          <a:spcPct val="200000"/>
                        </a:lnSpc>
                        <a:spcBef>
                          <a:spcPts val="0"/>
                        </a:spcBef>
                        <a:spcAft>
                          <a:spcPts val="0"/>
                        </a:spcAft>
                        <a:buNone/>
                      </a:pPr>
                      <a:r>
                        <a:rPr lang="en" sz="1300" dirty="0">
                          <a:solidFill>
                            <a:schemeClr val="hlink"/>
                          </a:solidFill>
                          <a:latin typeface="Arial"/>
                          <a:ea typeface="Arial"/>
                          <a:cs typeface="Arial"/>
                          <a:sym typeface="Arial"/>
                        </a:rPr>
                        <a:t> 2.1.1</a:t>
                      </a: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None/>
                      </a:pPr>
                      <a:r>
                        <a:rPr lang="en" sz="1300" dirty="0">
                          <a:solidFill>
                            <a:schemeClr val="hlink"/>
                          </a:solidFill>
                          <a:latin typeface="Arial"/>
                          <a:ea typeface="Arial"/>
                          <a:cs typeface="Arial"/>
                          <a:sym typeface="Arial"/>
                        </a:rPr>
                        <a:t> 2.1.2</a:t>
                      </a:r>
                      <a:endParaRPr sz="1300" dirty="0">
                        <a:solidFill>
                          <a:schemeClr val="hlink"/>
                        </a:solidFill>
                        <a:latin typeface="Arial"/>
                        <a:ea typeface="Arial"/>
                        <a:cs typeface="Arial"/>
                        <a:sym typeface="Arial"/>
                      </a:endParaRPr>
                    </a:p>
                    <a:p>
                      <a:pPr marL="0" marR="25400" lvl="0" indent="0" algn="ctr" rtl="0">
                        <a:lnSpc>
                          <a:spcPct val="200000"/>
                        </a:lnSpc>
                        <a:spcBef>
                          <a:spcPts val="100"/>
                        </a:spcBef>
                        <a:spcAft>
                          <a:spcPts val="0"/>
                        </a:spcAft>
                        <a:buClr>
                          <a:schemeClr val="dk1"/>
                        </a:buClr>
                        <a:buSzPts val="1100"/>
                        <a:buFont typeface="Arial"/>
                        <a:buNone/>
                      </a:pPr>
                      <a:r>
                        <a:rPr lang="en" sz="1300" dirty="0">
                          <a:solidFill>
                            <a:schemeClr val="hlink"/>
                          </a:solidFill>
                          <a:latin typeface="Arial"/>
                          <a:ea typeface="Arial"/>
                          <a:cs typeface="Arial"/>
                          <a:sym typeface="Arial"/>
                        </a:rPr>
                        <a:t> 2.1.3</a:t>
                      </a:r>
                      <a:endParaRPr sz="13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Articulate problem statements and identify objectives</a:t>
                      </a:r>
                      <a:endParaRPr sz="1300" u="none" strike="noStrike" cap="none" dirty="0">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Identify engineering systems, variables, and parameters to solve the problems</a:t>
                      </a:r>
                      <a:endParaRPr sz="1300" u="none" strike="noStrike" cap="none" dirty="0">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Identify the mathematical, engineering and other relevant knowledge that applies to  a given </a:t>
                      </a:r>
                      <a:endParaRPr sz="1300" u="none" strike="noStrike" cap="none" dirty="0">
                        <a:solidFill>
                          <a:srgbClr val="231F20"/>
                        </a:solidFill>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problem</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bl>
          </a:graphicData>
        </a:graphic>
      </p:graphicFrame>
      <p:sp>
        <p:nvSpPr>
          <p:cNvPr id="388" name="Google Shape;388;p43"/>
          <p:cNvSpPr txBox="1"/>
          <p:nvPr/>
        </p:nvSpPr>
        <p:spPr>
          <a:xfrm>
            <a:off x="8513713" y="6469448"/>
            <a:ext cx="2126800" cy="114000"/>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Examination Reform Policy</a:t>
            </a:r>
            <a:endParaRPr sz="667" dirty="0">
              <a:latin typeface="Arial"/>
              <a:ea typeface="Arial"/>
              <a:cs typeface="Arial"/>
              <a:sym typeface="Arial"/>
            </a:endParaRPr>
          </a:p>
        </p:txBody>
      </p:sp>
      <p:graphicFrame>
        <p:nvGraphicFramePr>
          <p:cNvPr id="389" name="Google Shape;389;p43"/>
          <p:cNvGraphicFramePr/>
          <p:nvPr/>
        </p:nvGraphicFramePr>
        <p:xfrm>
          <a:off x="772801" y="3567100"/>
          <a:ext cx="10682867" cy="2122391"/>
        </p:xfrm>
        <a:graphic>
          <a:graphicData uri="http://schemas.openxmlformats.org/drawingml/2006/table">
            <a:tbl>
              <a:tblPr firstRow="1" bandRow="1">
                <a:noFill/>
              </a:tblPr>
              <a:tblGrid>
                <a:gridCol w="398467">
                  <a:extLst>
                    <a:ext uri="{9D8B030D-6E8A-4147-A177-3AD203B41FA5}">
                      <a16:colId xmlns:a16="http://schemas.microsoft.com/office/drawing/2014/main" val="20000"/>
                    </a:ext>
                  </a:extLst>
                </a:gridCol>
                <a:gridCol w="2521233">
                  <a:extLst>
                    <a:ext uri="{9D8B030D-6E8A-4147-A177-3AD203B41FA5}">
                      <a16:colId xmlns:a16="http://schemas.microsoft.com/office/drawing/2014/main" val="20001"/>
                    </a:ext>
                  </a:extLst>
                </a:gridCol>
                <a:gridCol w="510467">
                  <a:extLst>
                    <a:ext uri="{9D8B030D-6E8A-4147-A177-3AD203B41FA5}">
                      <a16:colId xmlns:a16="http://schemas.microsoft.com/office/drawing/2014/main" val="20002"/>
                    </a:ext>
                  </a:extLst>
                </a:gridCol>
                <a:gridCol w="7252700">
                  <a:extLst>
                    <a:ext uri="{9D8B030D-6E8A-4147-A177-3AD203B41FA5}">
                      <a16:colId xmlns:a16="http://schemas.microsoft.com/office/drawing/2014/main" val="20003"/>
                    </a:ext>
                  </a:extLst>
                </a:gridCol>
              </a:tblGrid>
              <a:tr h="2122391">
                <a:tc>
                  <a:txBody>
                    <a:bodyPr/>
                    <a:lstStyle/>
                    <a:p>
                      <a:pPr marL="203200" marR="25400" lvl="0" indent="-177800" algn="just" rtl="0">
                        <a:lnSpc>
                          <a:spcPct val="150000"/>
                        </a:lnSpc>
                        <a:spcBef>
                          <a:spcPts val="0"/>
                        </a:spcBef>
                        <a:spcAft>
                          <a:spcPts val="0"/>
                        </a:spcAft>
                        <a:buNone/>
                      </a:pPr>
                      <a:endParaRPr sz="1300" dirty="0">
                        <a:solidFill>
                          <a:schemeClr val="hlink"/>
                        </a:solidFill>
                        <a:latin typeface="Arial"/>
                        <a:ea typeface="Arial"/>
                        <a:cs typeface="Arial"/>
                        <a:sym typeface="Arial"/>
                      </a:endParaRPr>
                    </a:p>
                    <a:p>
                      <a:pPr marL="203200" marR="25400" lvl="0" indent="-177800" algn="just" rtl="0">
                        <a:lnSpc>
                          <a:spcPct val="150000"/>
                        </a:lnSpc>
                        <a:spcBef>
                          <a:spcPts val="0"/>
                        </a:spcBef>
                        <a:spcAft>
                          <a:spcPts val="0"/>
                        </a:spcAft>
                        <a:buNone/>
                      </a:pPr>
                      <a:endParaRPr sz="1300" dirty="0">
                        <a:solidFill>
                          <a:schemeClr val="hlink"/>
                        </a:solidFill>
                        <a:latin typeface="Arial"/>
                        <a:ea typeface="Arial"/>
                        <a:cs typeface="Arial"/>
                        <a:sym typeface="Arial"/>
                      </a:endParaRPr>
                    </a:p>
                    <a:p>
                      <a:pPr marL="203200" marR="25400" lvl="0" indent="-177800" algn="ctr" rtl="0">
                        <a:lnSpc>
                          <a:spcPct val="150000"/>
                        </a:lnSpc>
                        <a:spcBef>
                          <a:spcPts val="0"/>
                        </a:spcBef>
                        <a:spcAft>
                          <a:spcPts val="0"/>
                        </a:spcAft>
                        <a:buClr>
                          <a:schemeClr val="dk1"/>
                        </a:buClr>
                        <a:buFont typeface="Arial"/>
                        <a:buNone/>
                      </a:pPr>
                      <a:r>
                        <a:rPr lang="en" sz="1300" dirty="0">
                          <a:solidFill>
                            <a:schemeClr val="hlink"/>
                          </a:solidFill>
                          <a:latin typeface="Arial"/>
                          <a:ea typeface="Arial"/>
                          <a:cs typeface="Arial"/>
                          <a:sym typeface="Arial"/>
                        </a:rPr>
                        <a:t>2.2</a:t>
                      </a:r>
                      <a:endParaRPr sz="1300"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just" rtl="0">
                        <a:lnSpc>
                          <a:spcPct val="150000"/>
                        </a:lnSpc>
                        <a:spcBef>
                          <a:spcPts val="0"/>
                        </a:spcBef>
                        <a:spcAft>
                          <a:spcPts val="0"/>
                        </a:spcAft>
                        <a:buNone/>
                      </a:pPr>
                      <a:endParaRPr sz="1300" dirty="0">
                        <a:solidFill>
                          <a:srgbClr val="231F20"/>
                        </a:solidFill>
                        <a:latin typeface="Arial"/>
                        <a:ea typeface="Arial"/>
                        <a:cs typeface="Arial"/>
                        <a:sym typeface="Arial"/>
                      </a:endParaRPr>
                    </a:p>
                    <a:p>
                      <a:pPr marL="203200" marR="25400" lvl="0" indent="-177800" algn="just" rtl="0">
                        <a:lnSpc>
                          <a:spcPct val="150000"/>
                        </a:lnSpc>
                        <a:spcBef>
                          <a:spcPts val="0"/>
                        </a:spcBef>
                        <a:spcAft>
                          <a:spcPts val="0"/>
                        </a:spcAft>
                        <a:buNone/>
                      </a:pPr>
                      <a:endParaRPr sz="1300"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Demonstrate</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ability to</a:t>
                      </a:r>
                      <a:r>
                        <a:rPr lang="en" sz="1300" dirty="0">
                          <a:solidFill>
                            <a:srgbClr val="231F20"/>
                          </a:solidFill>
                          <a:latin typeface="Arial"/>
                          <a:ea typeface="Arial"/>
                          <a:cs typeface="Arial"/>
                          <a:sym typeface="Arial"/>
                        </a:rPr>
                        <a:t> </a:t>
                      </a:r>
                      <a:endParaRPr sz="1300" dirty="0">
                        <a:solidFill>
                          <a:srgbClr val="231F20"/>
                        </a:solidFill>
                        <a:latin typeface="Arial"/>
                        <a:ea typeface="Arial"/>
                        <a:cs typeface="Arial"/>
                        <a:sym typeface="Arial"/>
                      </a:endParaRPr>
                    </a:p>
                    <a:p>
                      <a:pPr marL="25400" marR="2540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formulate a</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solution plan and methodology </a:t>
                      </a:r>
                      <a:r>
                        <a:rPr lang="en" sz="1300" dirty="0">
                          <a:solidFill>
                            <a:srgbClr val="231F20"/>
                          </a:solidFill>
                          <a:latin typeface="Arial"/>
                          <a:ea typeface="Arial"/>
                          <a:cs typeface="Arial"/>
                          <a:sym typeface="Arial"/>
                        </a:rPr>
                        <a:t>f</a:t>
                      </a:r>
                      <a:r>
                        <a:rPr lang="en" sz="1300" u="none" strike="noStrike" cap="none" dirty="0">
                          <a:solidFill>
                            <a:srgbClr val="231F20"/>
                          </a:solidFill>
                          <a:latin typeface="Arial"/>
                          <a:ea typeface="Arial"/>
                          <a:cs typeface="Arial"/>
                          <a:sym typeface="Arial"/>
                        </a:rPr>
                        <a:t>or </a:t>
                      </a:r>
                      <a:r>
                        <a:rPr lang="en" sz="1300" dirty="0">
                          <a:solidFill>
                            <a:schemeClr val="hlink"/>
                          </a:solidFill>
                          <a:latin typeface="Arial"/>
                          <a:ea typeface="Arial"/>
                          <a:cs typeface="Arial"/>
                          <a:sym typeface="Arial"/>
                        </a:rPr>
                        <a:t>an engineering problem</a:t>
                      </a:r>
                      <a:endParaRPr sz="1300" dirty="0">
                        <a:solidFill>
                          <a:srgbClr val="231F20"/>
                        </a:solidFill>
                        <a:latin typeface="Arial"/>
                        <a:ea typeface="Arial"/>
                        <a:cs typeface="Arial"/>
                        <a:sym typeface="Arial"/>
                      </a:endParaRPr>
                    </a:p>
                    <a:p>
                      <a:pPr marL="203200" marR="25400" lvl="0" indent="-177800" algn="just" rtl="0">
                        <a:lnSpc>
                          <a:spcPct val="15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    </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lvl="0" indent="0" algn="ctr" rtl="0">
                        <a:lnSpc>
                          <a:spcPct val="200000"/>
                        </a:lnSpc>
                        <a:spcBef>
                          <a:spcPts val="0"/>
                        </a:spcBef>
                        <a:spcAft>
                          <a:spcPts val="0"/>
                        </a:spcAft>
                        <a:buNone/>
                      </a:pPr>
                      <a:r>
                        <a:rPr lang="en" sz="1300" dirty="0">
                          <a:solidFill>
                            <a:schemeClr val="hlink"/>
                          </a:solidFill>
                          <a:latin typeface="Arial"/>
                          <a:ea typeface="Arial"/>
                          <a:cs typeface="Arial"/>
                          <a:sym typeface="Arial"/>
                        </a:rPr>
                        <a:t> 2.2.1</a:t>
                      </a: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None/>
                      </a:pPr>
                      <a:r>
                        <a:rPr lang="en" sz="1300" dirty="0">
                          <a:solidFill>
                            <a:schemeClr val="hlink"/>
                          </a:solidFill>
                          <a:latin typeface="Arial"/>
                          <a:ea typeface="Arial"/>
                          <a:cs typeface="Arial"/>
                          <a:sym typeface="Arial"/>
                        </a:rPr>
                        <a:t> 2.2.2</a:t>
                      </a: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None/>
                      </a:pPr>
                      <a:r>
                        <a:rPr lang="en" sz="1300" dirty="0">
                          <a:solidFill>
                            <a:schemeClr val="hlink"/>
                          </a:solidFill>
                          <a:latin typeface="Arial"/>
                          <a:ea typeface="Arial"/>
                          <a:cs typeface="Arial"/>
                          <a:sym typeface="Arial"/>
                        </a:rPr>
                        <a:t> 2.2.3</a:t>
                      </a: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None/>
                      </a:pP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Clr>
                          <a:schemeClr val="dk1"/>
                        </a:buClr>
                        <a:buSzPts val="1100"/>
                        <a:buFont typeface="Arial"/>
                        <a:buNone/>
                      </a:pPr>
                      <a:r>
                        <a:rPr lang="en" sz="1300" dirty="0">
                          <a:solidFill>
                            <a:schemeClr val="hlink"/>
                          </a:solidFill>
                          <a:latin typeface="Arial"/>
                          <a:ea typeface="Arial"/>
                          <a:cs typeface="Arial"/>
                          <a:sym typeface="Arial"/>
                        </a:rPr>
                        <a:t> 2.2.4</a:t>
                      </a:r>
                      <a:endParaRPr sz="13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Reframe complex problems into interconnected sub-problems</a:t>
                      </a:r>
                      <a:endParaRPr sz="1300" u="none" strike="noStrike" cap="none" dirty="0">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Identify, assemble and evaluate information and resources.</a:t>
                      </a:r>
                      <a:endParaRPr sz="1300" u="none" strike="noStrike" cap="none" dirty="0">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Identify existing processes/solution methods for solving the problem, including</a:t>
                      </a:r>
                      <a:r>
                        <a:rPr lang="en" sz="1300" dirty="0">
                          <a:latin typeface="Arial"/>
                          <a:ea typeface="Arial"/>
                          <a:cs typeface="Arial"/>
                          <a:sym typeface="Arial"/>
                        </a:rPr>
                        <a:t> </a:t>
                      </a:r>
                      <a:r>
                        <a:rPr lang="en" sz="1300" u="none" strike="noStrike" cap="none" dirty="0">
                          <a:solidFill>
                            <a:srgbClr val="231F20"/>
                          </a:solidFill>
                          <a:latin typeface="Arial"/>
                          <a:ea typeface="Arial"/>
                          <a:cs typeface="Arial"/>
                          <a:sym typeface="Arial"/>
                        </a:rPr>
                        <a:t>forming justified   </a:t>
                      </a:r>
                      <a:endParaRPr sz="1300" u="none" strike="noStrike" cap="none" dirty="0">
                        <a:solidFill>
                          <a:srgbClr val="231F20"/>
                        </a:solidFill>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approximations and assumptions</a:t>
                      </a:r>
                      <a:endParaRPr sz="1300" u="none" strike="noStrike" cap="none" dirty="0">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Compare and contrast alternative solution processes to select the best process.</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0"/>
                  </a:ext>
                </a:extLst>
              </a:tr>
            </a:tbl>
          </a:graphicData>
        </a:graphic>
      </p:graphicFrame>
      <p:sp>
        <p:nvSpPr>
          <p:cNvPr id="2" name="Slide Number Placeholder 1">
            <a:extLst>
              <a:ext uri="{FF2B5EF4-FFF2-40B4-BE49-F238E27FC236}">
                <a16:creationId xmlns:a16="http://schemas.microsoft.com/office/drawing/2014/main" id="{68537645-8314-463F-9332-EAE31BFBD5E4}"/>
              </a:ext>
            </a:extLst>
          </p:cNvPr>
          <p:cNvSpPr>
            <a:spLocks noGrp="1"/>
          </p:cNvSpPr>
          <p:nvPr>
            <p:ph type="sldNum" sz="quarter" idx="12"/>
          </p:nvPr>
        </p:nvSpPr>
        <p:spPr/>
        <p:txBody>
          <a:bodyPr/>
          <a:lstStyle/>
          <a:p>
            <a:fld id="{71EC9CE2-5AEF-428F-9B76-4FE97200EC74}" type="slidenum">
              <a:rPr lang="en-IN" smtClean="0"/>
              <a:t>76</a:t>
            </a:fld>
            <a:endParaRPr lang="en-IN" dirty="0"/>
          </a:p>
        </p:txBody>
      </p:sp>
    </p:spTree>
    <p:extLst>
      <p:ext uri="{BB962C8B-B14F-4D97-AF65-F5344CB8AC3E}">
        <p14:creationId xmlns:p14="http://schemas.microsoft.com/office/powerpoint/2010/main" val="192317854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show="0">
  <p:cSld>
    <p:spTree>
      <p:nvGrpSpPr>
        <p:cNvPr id="1" name="Shape 393"/>
        <p:cNvGrpSpPr/>
        <p:nvPr/>
      </p:nvGrpSpPr>
      <p:grpSpPr>
        <a:xfrm>
          <a:off x="0" y="0"/>
          <a:ext cx="0" cy="0"/>
          <a:chOff x="0" y="0"/>
          <a:chExt cx="0" cy="0"/>
        </a:xfrm>
      </p:grpSpPr>
      <p:sp>
        <p:nvSpPr>
          <p:cNvPr id="396" name="Google Shape;396;p44"/>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399" name="Google Shape;399;p44"/>
          <p:cNvSpPr txBox="1"/>
          <p:nvPr/>
        </p:nvSpPr>
        <p:spPr>
          <a:xfrm>
            <a:off x="8513713" y="6469448"/>
            <a:ext cx="2126800" cy="114000"/>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Examination Reform Policy</a:t>
            </a:r>
            <a:endParaRPr sz="667" dirty="0">
              <a:latin typeface="Arial"/>
              <a:ea typeface="Arial"/>
              <a:cs typeface="Arial"/>
              <a:sym typeface="Arial"/>
            </a:endParaRPr>
          </a:p>
        </p:txBody>
      </p:sp>
      <p:graphicFrame>
        <p:nvGraphicFramePr>
          <p:cNvPr id="400" name="Google Shape;400;p44"/>
          <p:cNvGraphicFramePr/>
          <p:nvPr/>
        </p:nvGraphicFramePr>
        <p:xfrm>
          <a:off x="716235" y="690234"/>
          <a:ext cx="10739400" cy="2029257"/>
        </p:xfrm>
        <a:graphic>
          <a:graphicData uri="http://schemas.openxmlformats.org/drawingml/2006/table">
            <a:tbl>
              <a:tblPr firstRow="1" bandRow="1">
                <a:noFill/>
              </a:tblPr>
              <a:tblGrid>
                <a:gridCol w="532700">
                  <a:extLst>
                    <a:ext uri="{9D8B030D-6E8A-4147-A177-3AD203B41FA5}">
                      <a16:colId xmlns:a16="http://schemas.microsoft.com/office/drawing/2014/main" val="20000"/>
                    </a:ext>
                  </a:extLst>
                </a:gridCol>
                <a:gridCol w="3000967">
                  <a:extLst>
                    <a:ext uri="{9D8B030D-6E8A-4147-A177-3AD203B41FA5}">
                      <a16:colId xmlns:a16="http://schemas.microsoft.com/office/drawing/2014/main" val="20001"/>
                    </a:ext>
                  </a:extLst>
                </a:gridCol>
                <a:gridCol w="655333">
                  <a:extLst>
                    <a:ext uri="{9D8B030D-6E8A-4147-A177-3AD203B41FA5}">
                      <a16:colId xmlns:a16="http://schemas.microsoft.com/office/drawing/2014/main" val="20002"/>
                    </a:ext>
                  </a:extLst>
                </a:gridCol>
                <a:gridCol w="6550400">
                  <a:extLst>
                    <a:ext uri="{9D8B030D-6E8A-4147-A177-3AD203B41FA5}">
                      <a16:colId xmlns:a16="http://schemas.microsoft.com/office/drawing/2014/main" val="20003"/>
                    </a:ext>
                  </a:extLst>
                </a:gridCol>
              </a:tblGrid>
              <a:tr h="2029257">
                <a:tc>
                  <a:txBody>
                    <a:bodyPr/>
                    <a:lstStyle/>
                    <a:p>
                      <a:pPr marL="203200" marR="25400" lvl="0" indent="-177800" algn="l" rtl="0">
                        <a:lnSpc>
                          <a:spcPct val="150000"/>
                        </a:lnSpc>
                        <a:spcBef>
                          <a:spcPts val="0"/>
                        </a:spcBef>
                        <a:spcAft>
                          <a:spcPts val="0"/>
                        </a:spcAft>
                        <a:buNone/>
                      </a:pPr>
                      <a:endParaRPr sz="1300" dirty="0">
                        <a:solidFill>
                          <a:schemeClr val="hlink"/>
                        </a:solidFill>
                        <a:latin typeface="Arial"/>
                        <a:ea typeface="Arial"/>
                        <a:cs typeface="Arial"/>
                        <a:sym typeface="Arial"/>
                      </a:endParaRPr>
                    </a:p>
                    <a:p>
                      <a:pPr marL="203200" marR="25400" lvl="0" indent="-177800" algn="l" rtl="0">
                        <a:lnSpc>
                          <a:spcPct val="150000"/>
                        </a:lnSpc>
                        <a:spcBef>
                          <a:spcPts val="0"/>
                        </a:spcBef>
                        <a:spcAft>
                          <a:spcPts val="0"/>
                        </a:spcAft>
                        <a:buNone/>
                      </a:pPr>
                      <a:endParaRPr sz="1300" dirty="0">
                        <a:solidFill>
                          <a:schemeClr val="hlink"/>
                        </a:solidFill>
                        <a:latin typeface="Arial"/>
                        <a:ea typeface="Arial"/>
                        <a:cs typeface="Arial"/>
                        <a:sym typeface="Arial"/>
                      </a:endParaRPr>
                    </a:p>
                    <a:p>
                      <a:pPr marL="203200" marR="25400" lvl="0" indent="-177800" algn="ctr" rtl="0">
                        <a:lnSpc>
                          <a:spcPct val="150000"/>
                        </a:lnSpc>
                        <a:spcBef>
                          <a:spcPts val="0"/>
                        </a:spcBef>
                        <a:spcAft>
                          <a:spcPts val="0"/>
                        </a:spcAft>
                        <a:buNone/>
                      </a:pPr>
                      <a:r>
                        <a:rPr lang="en" sz="1300" dirty="0">
                          <a:solidFill>
                            <a:schemeClr val="hlink"/>
                          </a:solidFill>
                          <a:latin typeface="Arial"/>
                          <a:ea typeface="Arial"/>
                          <a:cs typeface="Arial"/>
                          <a:sym typeface="Arial"/>
                        </a:rPr>
                        <a:t>2.3 </a:t>
                      </a:r>
                      <a:endParaRPr sz="1300"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50000"/>
                        </a:lnSpc>
                        <a:spcBef>
                          <a:spcPts val="0"/>
                        </a:spcBef>
                        <a:spcAft>
                          <a:spcPts val="0"/>
                        </a:spcAft>
                        <a:buNone/>
                      </a:pPr>
                      <a:endParaRPr sz="1300"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endParaRPr sz="1300"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 Demonstrate an</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ability to</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formulate </a:t>
                      </a:r>
                      <a:endParaRPr sz="1300" u="none" strike="noStrike" cap="none"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dirty="0">
                          <a:solidFill>
                            <a:srgbClr val="231F20"/>
                          </a:solidFill>
                          <a:latin typeface="Arial"/>
                          <a:ea typeface="Arial"/>
                          <a:cs typeface="Arial"/>
                          <a:sym typeface="Arial"/>
                        </a:rPr>
                        <a:t> </a:t>
                      </a:r>
                      <a:r>
                        <a:rPr lang="en" sz="1300" dirty="0">
                          <a:solidFill>
                            <a:schemeClr val="hlink"/>
                          </a:solidFill>
                          <a:latin typeface="Arial"/>
                          <a:ea typeface="Arial"/>
                          <a:cs typeface="Arial"/>
                          <a:sym typeface="Arial"/>
                        </a:rPr>
                        <a:t>and interpret a model</a:t>
                      </a:r>
                      <a:endParaRPr sz="1300" dirty="0">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 </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ctr" rtl="0">
                        <a:lnSpc>
                          <a:spcPct val="200000"/>
                        </a:lnSpc>
                        <a:spcBef>
                          <a:spcPts val="0"/>
                        </a:spcBef>
                        <a:spcAft>
                          <a:spcPts val="0"/>
                        </a:spcAft>
                        <a:buNone/>
                      </a:pPr>
                      <a:r>
                        <a:rPr lang="en" sz="1300" dirty="0">
                          <a:solidFill>
                            <a:schemeClr val="hlink"/>
                          </a:solidFill>
                          <a:latin typeface="Arial"/>
                          <a:ea typeface="Arial"/>
                          <a:cs typeface="Arial"/>
                          <a:sym typeface="Arial"/>
                        </a:rPr>
                        <a:t> 2.3.1</a:t>
                      </a:r>
                      <a:endParaRPr sz="1300" dirty="0">
                        <a:solidFill>
                          <a:schemeClr val="hlink"/>
                        </a:solidFill>
                        <a:latin typeface="Arial"/>
                        <a:ea typeface="Arial"/>
                        <a:cs typeface="Arial"/>
                        <a:sym typeface="Arial"/>
                      </a:endParaRPr>
                    </a:p>
                    <a:p>
                      <a:pPr marL="0" marR="25400" lvl="0" indent="0" algn="ctr" rtl="0">
                        <a:lnSpc>
                          <a:spcPct val="200000"/>
                        </a:lnSpc>
                        <a:spcBef>
                          <a:spcPts val="0"/>
                        </a:spcBef>
                        <a:spcAft>
                          <a:spcPts val="0"/>
                        </a:spcAft>
                        <a:buNone/>
                      </a:pPr>
                      <a:endParaRPr sz="1300" dirty="0">
                        <a:solidFill>
                          <a:schemeClr val="hlink"/>
                        </a:solidFill>
                        <a:latin typeface="Arial"/>
                        <a:ea typeface="Arial"/>
                        <a:cs typeface="Arial"/>
                        <a:sym typeface="Arial"/>
                      </a:endParaRPr>
                    </a:p>
                    <a:p>
                      <a:pPr marL="0" marR="25400" lvl="0" indent="0" algn="ctr" rtl="0">
                        <a:lnSpc>
                          <a:spcPct val="200000"/>
                        </a:lnSpc>
                        <a:spcBef>
                          <a:spcPts val="0"/>
                        </a:spcBef>
                        <a:spcAft>
                          <a:spcPts val="0"/>
                        </a:spcAft>
                        <a:buNone/>
                      </a:pPr>
                      <a:endParaRPr sz="1300" dirty="0">
                        <a:solidFill>
                          <a:schemeClr val="hlink"/>
                        </a:solidFill>
                        <a:latin typeface="Arial"/>
                        <a:ea typeface="Arial"/>
                        <a:cs typeface="Arial"/>
                        <a:sym typeface="Arial"/>
                      </a:endParaRPr>
                    </a:p>
                    <a:p>
                      <a:pPr marL="0" marR="25400" lvl="0" indent="0" algn="ctr" rtl="0">
                        <a:lnSpc>
                          <a:spcPct val="200000"/>
                        </a:lnSpc>
                        <a:spcBef>
                          <a:spcPts val="100"/>
                        </a:spcBef>
                        <a:spcAft>
                          <a:spcPts val="0"/>
                        </a:spcAft>
                        <a:buNone/>
                      </a:pPr>
                      <a:r>
                        <a:rPr lang="en" sz="1300" dirty="0">
                          <a:solidFill>
                            <a:schemeClr val="hlink"/>
                          </a:solidFill>
                          <a:latin typeface="Arial"/>
                          <a:ea typeface="Arial"/>
                          <a:cs typeface="Arial"/>
                          <a:sym typeface="Arial"/>
                        </a:rPr>
                        <a:t> 2.3.2</a:t>
                      </a:r>
                      <a:endParaRPr sz="13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just"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Combine scientific principles and engineering concepts to formulate</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model/s</a:t>
                      </a:r>
                      <a:endParaRPr sz="1300" u="none" strike="noStrike" cap="none" dirty="0">
                        <a:solidFill>
                          <a:srgbClr val="231F20"/>
                        </a:solidFill>
                        <a:latin typeface="Arial"/>
                        <a:ea typeface="Arial"/>
                        <a:cs typeface="Arial"/>
                        <a:sym typeface="Arial"/>
                      </a:endParaRPr>
                    </a:p>
                    <a:p>
                      <a:pPr marL="0" marR="25400" lvl="0" indent="0" algn="just"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(mathematical or otherwise)</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of a system or process that is appropriate in terms of</a:t>
                      </a:r>
                      <a:endParaRPr sz="1300" u="none" strike="noStrike" cap="none" dirty="0">
                        <a:solidFill>
                          <a:srgbClr val="231F20"/>
                        </a:solidFill>
                        <a:latin typeface="Arial"/>
                        <a:ea typeface="Arial"/>
                        <a:cs typeface="Arial"/>
                        <a:sym typeface="Arial"/>
                      </a:endParaRPr>
                    </a:p>
                    <a:p>
                      <a:pPr marL="0" marR="25400" lvl="0" indent="0" algn="just" rtl="0">
                        <a:lnSpc>
                          <a:spcPct val="200000"/>
                        </a:lnSpc>
                        <a:spcBef>
                          <a:spcPts val="0"/>
                        </a:spcBef>
                        <a:spcAft>
                          <a:spcPts val="0"/>
                        </a:spcAft>
                        <a:buNone/>
                      </a:pPr>
                      <a:r>
                        <a:rPr lang="en" sz="1300" u="none" strike="noStrike" cap="none" dirty="0">
                          <a:solidFill>
                            <a:srgbClr val="231F20"/>
                          </a:solidFill>
                          <a:latin typeface="Arial"/>
                          <a:ea typeface="Arial"/>
                          <a:cs typeface="Arial"/>
                          <a:sym typeface="Arial"/>
                        </a:rPr>
                        <a:t>  applicability</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and required accuracy.</a:t>
                      </a:r>
                      <a:endParaRPr sz="1300" u="none" strike="noStrike" cap="none" dirty="0">
                        <a:latin typeface="Arial"/>
                        <a:ea typeface="Arial"/>
                        <a:cs typeface="Arial"/>
                        <a:sym typeface="Arial"/>
                      </a:endParaRPr>
                    </a:p>
                    <a:p>
                      <a:pPr marL="0" marR="25400" lvl="0" indent="0" algn="just"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Identify assumptions (mathematical and physical) necessary to allow modeling of  a</a:t>
                      </a:r>
                      <a:endParaRPr sz="1300" u="none" strike="noStrike" cap="none" dirty="0">
                        <a:solidFill>
                          <a:srgbClr val="231F20"/>
                        </a:solidFill>
                        <a:latin typeface="Arial"/>
                        <a:ea typeface="Arial"/>
                        <a:cs typeface="Arial"/>
                        <a:sym typeface="Arial"/>
                      </a:endParaRPr>
                    </a:p>
                    <a:p>
                      <a:pPr marL="0" marR="25400" lvl="0" indent="0" algn="just" rtl="0">
                        <a:lnSpc>
                          <a:spcPct val="200000"/>
                        </a:lnSpc>
                        <a:spcBef>
                          <a:spcPts val="100"/>
                        </a:spcBef>
                        <a:spcAft>
                          <a:spcPts val="0"/>
                        </a:spcAft>
                        <a:buNone/>
                      </a:pPr>
                      <a:r>
                        <a:rPr lang="en" sz="1300" u="none" strike="noStrike" cap="none" dirty="0">
                          <a:solidFill>
                            <a:srgbClr val="231F20"/>
                          </a:solidFill>
                          <a:latin typeface="Arial"/>
                          <a:ea typeface="Arial"/>
                          <a:cs typeface="Arial"/>
                          <a:sym typeface="Arial"/>
                        </a:rPr>
                        <a:t> system at the level</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of accuracy required.</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0"/>
                  </a:ext>
                </a:extLst>
              </a:tr>
            </a:tbl>
          </a:graphicData>
        </a:graphic>
      </p:graphicFrame>
      <p:graphicFrame>
        <p:nvGraphicFramePr>
          <p:cNvPr id="401" name="Google Shape;401;p44"/>
          <p:cNvGraphicFramePr/>
          <p:nvPr/>
        </p:nvGraphicFramePr>
        <p:xfrm>
          <a:off x="716235" y="2774101"/>
          <a:ext cx="10739400" cy="2486457"/>
        </p:xfrm>
        <a:graphic>
          <a:graphicData uri="http://schemas.openxmlformats.org/drawingml/2006/table">
            <a:tbl>
              <a:tblPr firstRow="1" bandRow="1">
                <a:noFill/>
              </a:tblPr>
              <a:tblGrid>
                <a:gridCol w="532700">
                  <a:extLst>
                    <a:ext uri="{9D8B030D-6E8A-4147-A177-3AD203B41FA5}">
                      <a16:colId xmlns:a16="http://schemas.microsoft.com/office/drawing/2014/main" val="20000"/>
                    </a:ext>
                  </a:extLst>
                </a:gridCol>
                <a:gridCol w="3000967">
                  <a:extLst>
                    <a:ext uri="{9D8B030D-6E8A-4147-A177-3AD203B41FA5}">
                      <a16:colId xmlns:a16="http://schemas.microsoft.com/office/drawing/2014/main" val="20001"/>
                    </a:ext>
                  </a:extLst>
                </a:gridCol>
                <a:gridCol w="655333">
                  <a:extLst>
                    <a:ext uri="{9D8B030D-6E8A-4147-A177-3AD203B41FA5}">
                      <a16:colId xmlns:a16="http://schemas.microsoft.com/office/drawing/2014/main" val="20002"/>
                    </a:ext>
                  </a:extLst>
                </a:gridCol>
                <a:gridCol w="6550400">
                  <a:extLst>
                    <a:ext uri="{9D8B030D-6E8A-4147-A177-3AD203B41FA5}">
                      <a16:colId xmlns:a16="http://schemas.microsoft.com/office/drawing/2014/main" val="20003"/>
                    </a:ext>
                  </a:extLst>
                </a:gridCol>
              </a:tblGrid>
              <a:tr h="2486457">
                <a:tc>
                  <a:txBody>
                    <a:bodyPr/>
                    <a:lstStyle/>
                    <a:p>
                      <a:pPr marL="203200" marR="25400" lvl="0" indent="-177800" algn="just" rtl="0">
                        <a:lnSpc>
                          <a:spcPct val="150000"/>
                        </a:lnSpc>
                        <a:spcBef>
                          <a:spcPts val="0"/>
                        </a:spcBef>
                        <a:spcAft>
                          <a:spcPts val="0"/>
                        </a:spcAft>
                        <a:buNone/>
                      </a:pPr>
                      <a:endParaRPr sz="1300" dirty="0">
                        <a:solidFill>
                          <a:schemeClr val="hlink"/>
                        </a:solidFill>
                        <a:latin typeface="Arial"/>
                        <a:ea typeface="Arial"/>
                        <a:cs typeface="Arial"/>
                        <a:sym typeface="Arial"/>
                      </a:endParaRPr>
                    </a:p>
                    <a:p>
                      <a:pPr marL="203200" marR="25400" lvl="0" indent="-177800" algn="ctr" rtl="0">
                        <a:lnSpc>
                          <a:spcPct val="150000"/>
                        </a:lnSpc>
                        <a:spcBef>
                          <a:spcPts val="0"/>
                        </a:spcBef>
                        <a:spcAft>
                          <a:spcPts val="0"/>
                        </a:spcAft>
                        <a:buNone/>
                      </a:pPr>
                      <a:r>
                        <a:rPr lang="en" sz="1300" dirty="0">
                          <a:solidFill>
                            <a:schemeClr val="hlink"/>
                          </a:solidFill>
                          <a:latin typeface="Arial"/>
                          <a:ea typeface="Arial"/>
                          <a:cs typeface="Arial"/>
                          <a:sym typeface="Arial"/>
                        </a:rPr>
                        <a:t>2.4</a:t>
                      </a:r>
                      <a:endParaRPr sz="1300"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203200" marR="25400" lvl="0" indent="-177800" algn="just" rtl="0">
                        <a:lnSpc>
                          <a:spcPct val="150000"/>
                        </a:lnSpc>
                        <a:spcBef>
                          <a:spcPts val="0"/>
                        </a:spcBef>
                        <a:spcAft>
                          <a:spcPts val="0"/>
                        </a:spcAft>
                        <a:buNone/>
                      </a:pPr>
                      <a:endParaRPr sz="1300" dirty="0">
                        <a:solidFill>
                          <a:srgbClr val="231F20"/>
                        </a:solidFill>
                        <a:latin typeface="Arial"/>
                        <a:ea typeface="Arial"/>
                        <a:cs typeface="Arial"/>
                        <a:sym typeface="Arial"/>
                      </a:endParaRPr>
                    </a:p>
                    <a:p>
                      <a:pPr marL="203200" marR="25400" lvl="0" indent="-177800" algn="just" rtl="0">
                        <a:lnSpc>
                          <a:spcPct val="15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Demonstrate</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ability to</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execute</a:t>
                      </a:r>
                      <a:r>
                        <a:rPr lang="en" sz="1300" dirty="0">
                          <a:solidFill>
                            <a:srgbClr val="231F20"/>
                          </a:solidFill>
                          <a:latin typeface="Arial"/>
                          <a:ea typeface="Arial"/>
                          <a:cs typeface="Arial"/>
                          <a:sym typeface="Arial"/>
                        </a:rPr>
                        <a:t> a</a:t>
                      </a:r>
                      <a:endParaRPr sz="1300" dirty="0">
                        <a:solidFill>
                          <a:srgbClr val="231F20"/>
                        </a:solidFill>
                        <a:latin typeface="Arial"/>
                        <a:ea typeface="Arial"/>
                        <a:cs typeface="Arial"/>
                        <a:sym typeface="Arial"/>
                      </a:endParaRPr>
                    </a:p>
                    <a:p>
                      <a:pPr marL="203200" marR="25400" lvl="0" indent="-177800" algn="just" rtl="0">
                        <a:lnSpc>
                          <a:spcPct val="150000"/>
                        </a:lnSpc>
                        <a:spcBef>
                          <a:spcPts val="0"/>
                        </a:spcBef>
                        <a:spcAft>
                          <a:spcPts val="0"/>
                        </a:spcAft>
                        <a:buNone/>
                      </a:pPr>
                      <a:r>
                        <a:rPr lang="en" sz="1300" dirty="0">
                          <a:solidFill>
                            <a:srgbClr val="231F20"/>
                          </a:solidFill>
                          <a:latin typeface="Arial"/>
                          <a:ea typeface="Arial"/>
                          <a:cs typeface="Arial"/>
                          <a:sym typeface="Arial"/>
                        </a:rPr>
                        <a:t> s</a:t>
                      </a:r>
                      <a:r>
                        <a:rPr lang="en" sz="1300" u="none" strike="noStrike" cap="none" dirty="0">
                          <a:solidFill>
                            <a:srgbClr val="231F20"/>
                          </a:solidFill>
                          <a:latin typeface="Arial"/>
                          <a:ea typeface="Arial"/>
                          <a:cs typeface="Arial"/>
                          <a:sym typeface="Arial"/>
                        </a:rPr>
                        <a:t>olution</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process and analyze results</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0" lvl="0" indent="0" algn="ctr" rtl="0">
                        <a:lnSpc>
                          <a:spcPct val="200000"/>
                        </a:lnSpc>
                        <a:spcBef>
                          <a:spcPts val="0"/>
                        </a:spcBef>
                        <a:spcAft>
                          <a:spcPts val="0"/>
                        </a:spcAft>
                        <a:buNone/>
                      </a:pPr>
                      <a:r>
                        <a:rPr lang="en" sz="1300" dirty="0">
                          <a:solidFill>
                            <a:schemeClr val="hlink"/>
                          </a:solidFill>
                          <a:latin typeface="Arial"/>
                          <a:ea typeface="Arial"/>
                          <a:cs typeface="Arial"/>
                          <a:sym typeface="Arial"/>
                        </a:rPr>
                        <a:t> 2.4.1</a:t>
                      </a:r>
                      <a:endParaRPr sz="1300" dirty="0">
                        <a:solidFill>
                          <a:schemeClr val="hlink"/>
                        </a:solidFill>
                        <a:latin typeface="Arial"/>
                        <a:ea typeface="Arial"/>
                        <a:cs typeface="Arial"/>
                        <a:sym typeface="Arial"/>
                      </a:endParaRPr>
                    </a:p>
                    <a:p>
                      <a:pPr marL="0" marR="25400" lvl="0" indent="0" algn="ctr" rtl="0">
                        <a:lnSpc>
                          <a:spcPct val="200000"/>
                        </a:lnSpc>
                        <a:spcBef>
                          <a:spcPts val="100"/>
                        </a:spcBef>
                        <a:spcAft>
                          <a:spcPts val="0"/>
                        </a:spcAft>
                        <a:buNone/>
                      </a:pPr>
                      <a:r>
                        <a:rPr lang="en" sz="1300" dirty="0">
                          <a:solidFill>
                            <a:schemeClr val="hlink"/>
                          </a:solidFill>
                          <a:latin typeface="Arial"/>
                          <a:ea typeface="Arial"/>
                          <a:cs typeface="Arial"/>
                          <a:sym typeface="Arial"/>
                        </a:rPr>
                        <a:t> 2.4.2</a:t>
                      </a: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None/>
                      </a:pPr>
                      <a:r>
                        <a:rPr lang="en" sz="1300" dirty="0">
                          <a:solidFill>
                            <a:schemeClr val="hlink"/>
                          </a:solidFill>
                          <a:latin typeface="Arial"/>
                          <a:ea typeface="Arial"/>
                          <a:cs typeface="Arial"/>
                          <a:sym typeface="Arial"/>
                        </a:rPr>
                        <a:t> </a:t>
                      </a: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None/>
                      </a:pPr>
                      <a:r>
                        <a:rPr lang="en" sz="1300" dirty="0">
                          <a:solidFill>
                            <a:schemeClr val="hlink"/>
                          </a:solidFill>
                          <a:latin typeface="Arial"/>
                          <a:ea typeface="Arial"/>
                          <a:cs typeface="Arial"/>
                          <a:sym typeface="Arial"/>
                        </a:rPr>
                        <a:t> 2.4.3 </a:t>
                      </a:r>
                      <a:endParaRPr sz="1300" dirty="0">
                        <a:solidFill>
                          <a:schemeClr val="hlink"/>
                        </a:solidFill>
                        <a:latin typeface="Arial"/>
                        <a:ea typeface="Arial"/>
                        <a:cs typeface="Arial"/>
                        <a:sym typeface="Arial"/>
                      </a:endParaRPr>
                    </a:p>
                    <a:p>
                      <a:pPr marL="0" marR="25400" lvl="0" indent="0" algn="ctr" rtl="0">
                        <a:lnSpc>
                          <a:spcPct val="200000"/>
                        </a:lnSpc>
                        <a:spcBef>
                          <a:spcPts val="100"/>
                        </a:spcBef>
                        <a:spcAft>
                          <a:spcPts val="0"/>
                        </a:spcAft>
                        <a:buNone/>
                      </a:pPr>
                      <a:r>
                        <a:rPr lang="en" sz="1300" dirty="0">
                          <a:solidFill>
                            <a:schemeClr val="hlink"/>
                          </a:solidFill>
                          <a:latin typeface="Arial"/>
                          <a:ea typeface="Arial"/>
                          <a:cs typeface="Arial"/>
                          <a:sym typeface="Arial"/>
                        </a:rPr>
                        <a:t> 2.4.4</a:t>
                      </a:r>
                      <a:endParaRPr sz="13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0" marR="0" lvl="0" indent="0" algn="l"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Apply engineering mathematics and computations to solve mathematical models</a:t>
                      </a:r>
                      <a:endParaRPr sz="1300" u="none" strike="noStrike" cap="none" dirty="0">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Produce and validate results through skilful use of contemporary engineering tools  </a:t>
                      </a:r>
                      <a:endParaRPr sz="1300" u="none" strike="noStrike" cap="none" dirty="0">
                        <a:solidFill>
                          <a:srgbClr val="231F20"/>
                        </a:solidFill>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and models</a:t>
                      </a:r>
                      <a:endParaRPr sz="1300" u="none" strike="noStrike" cap="none" dirty="0">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Identify sources of error in the solution process, and limitations of the solution.</a:t>
                      </a:r>
                      <a:endParaRPr sz="1300" u="none" strike="noStrike" cap="none" dirty="0">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Extract desired understanding and conclusions consistent with objectives and  </a:t>
                      </a:r>
                      <a:endParaRPr sz="1300" u="none" strike="noStrike" cap="none" dirty="0">
                        <a:solidFill>
                          <a:srgbClr val="231F20"/>
                        </a:solidFill>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limitations of the analysis</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extLst>
                  <a:ext uri="{0D108BD9-81ED-4DB2-BD59-A6C34878D82A}">
                    <a16:rowId xmlns:a16="http://schemas.microsoft.com/office/drawing/2014/main" val="10000"/>
                  </a:ext>
                </a:extLst>
              </a:tr>
            </a:tbl>
          </a:graphicData>
        </a:graphic>
      </p:graphicFrame>
      <p:sp>
        <p:nvSpPr>
          <p:cNvPr id="2" name="Slide Number Placeholder 1">
            <a:extLst>
              <a:ext uri="{FF2B5EF4-FFF2-40B4-BE49-F238E27FC236}">
                <a16:creationId xmlns:a16="http://schemas.microsoft.com/office/drawing/2014/main" id="{80F2DBB6-F77D-44DE-A076-6DC9284AFCDC}"/>
              </a:ext>
            </a:extLst>
          </p:cNvPr>
          <p:cNvSpPr>
            <a:spLocks noGrp="1"/>
          </p:cNvSpPr>
          <p:nvPr>
            <p:ph type="sldNum" sz="quarter" idx="12"/>
          </p:nvPr>
        </p:nvSpPr>
        <p:spPr/>
        <p:txBody>
          <a:bodyPr/>
          <a:lstStyle/>
          <a:p>
            <a:fld id="{71EC9CE2-5AEF-428F-9B76-4FE97200EC74}" type="slidenum">
              <a:rPr lang="en-IN" smtClean="0"/>
              <a:t>77</a:t>
            </a:fld>
            <a:endParaRPr lang="en-IN" dirty="0"/>
          </a:p>
        </p:txBody>
      </p:sp>
    </p:spTree>
    <p:extLst>
      <p:ext uri="{BB962C8B-B14F-4D97-AF65-F5344CB8AC3E}">
        <p14:creationId xmlns:p14="http://schemas.microsoft.com/office/powerpoint/2010/main" val="234312253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Shape 472"/>
        <p:cNvGrpSpPr/>
        <p:nvPr/>
      </p:nvGrpSpPr>
      <p:grpSpPr>
        <a:xfrm>
          <a:off x="0" y="0"/>
          <a:ext cx="0" cy="0"/>
          <a:chOff x="0" y="0"/>
          <a:chExt cx="0" cy="0"/>
        </a:xfrm>
      </p:grpSpPr>
      <p:sp>
        <p:nvSpPr>
          <p:cNvPr id="473" name="Google Shape;473;p52"/>
          <p:cNvSpPr txBox="1"/>
          <p:nvPr/>
        </p:nvSpPr>
        <p:spPr>
          <a:xfrm>
            <a:off x="742789" y="6475100"/>
            <a:ext cx="753200" cy="107600"/>
          </a:xfrm>
          <a:prstGeom prst="rect">
            <a:avLst/>
          </a:prstGeom>
          <a:noFill/>
          <a:ln>
            <a:noFill/>
          </a:ln>
        </p:spPr>
        <p:txBody>
          <a:bodyPr spcFirstLastPara="1" wrap="square" lIns="0" tIns="0" rIns="0" bIns="0" anchor="t" anchorCtr="0">
            <a:noAutofit/>
          </a:bodyPr>
          <a:lstStyle/>
          <a:p>
            <a:pPr algn="ctr">
              <a:lnSpc>
                <a:spcPct val="109583"/>
              </a:lnSpc>
            </a:pPr>
            <a:endParaRPr sz="667" dirty="0">
              <a:latin typeface="Arial"/>
              <a:ea typeface="Arial"/>
              <a:cs typeface="Arial"/>
              <a:sym typeface="Arial"/>
            </a:endParaRPr>
          </a:p>
        </p:txBody>
      </p:sp>
      <p:graphicFrame>
        <p:nvGraphicFramePr>
          <p:cNvPr id="474" name="Google Shape;474;p52"/>
          <p:cNvGraphicFramePr/>
          <p:nvPr/>
        </p:nvGraphicFramePr>
        <p:xfrm>
          <a:off x="742801" y="817484"/>
          <a:ext cx="10752600" cy="4098047"/>
        </p:xfrm>
        <a:graphic>
          <a:graphicData uri="http://schemas.openxmlformats.org/drawingml/2006/table">
            <a:tbl>
              <a:tblPr firstRow="1" bandRow="1">
                <a:noFill/>
              </a:tblPr>
              <a:tblGrid>
                <a:gridCol w="400267">
                  <a:extLst>
                    <a:ext uri="{9D8B030D-6E8A-4147-A177-3AD203B41FA5}">
                      <a16:colId xmlns:a16="http://schemas.microsoft.com/office/drawing/2014/main" val="20000"/>
                    </a:ext>
                  </a:extLst>
                </a:gridCol>
                <a:gridCol w="4952933">
                  <a:extLst>
                    <a:ext uri="{9D8B030D-6E8A-4147-A177-3AD203B41FA5}">
                      <a16:colId xmlns:a16="http://schemas.microsoft.com/office/drawing/2014/main" val="20001"/>
                    </a:ext>
                  </a:extLst>
                </a:gridCol>
                <a:gridCol w="802467">
                  <a:extLst>
                    <a:ext uri="{9D8B030D-6E8A-4147-A177-3AD203B41FA5}">
                      <a16:colId xmlns:a16="http://schemas.microsoft.com/office/drawing/2014/main" val="20002"/>
                    </a:ext>
                  </a:extLst>
                </a:gridCol>
                <a:gridCol w="4596933">
                  <a:extLst>
                    <a:ext uri="{9D8B030D-6E8A-4147-A177-3AD203B41FA5}">
                      <a16:colId xmlns:a16="http://schemas.microsoft.com/office/drawing/2014/main" val="20003"/>
                    </a:ext>
                  </a:extLst>
                </a:gridCol>
              </a:tblGrid>
              <a:tr h="530100">
                <a:tc>
                  <a:txBody>
                    <a:bodyPr/>
                    <a:lstStyle/>
                    <a:p>
                      <a:pPr marL="25400" marR="25400" lvl="0" indent="0" algn="l" rtl="0">
                        <a:lnSpc>
                          <a:spcPct val="100000"/>
                        </a:lnSpc>
                        <a:spcBef>
                          <a:spcPts val="0"/>
                        </a:spcBef>
                        <a:spcAft>
                          <a:spcPts val="0"/>
                        </a:spcAft>
                        <a:buNone/>
                      </a:pPr>
                      <a:endParaRPr sz="1500" b="1" u="none" strike="noStrike" cap="none" dirty="0">
                        <a:solidFill>
                          <a:srgbClr val="231F20"/>
                        </a:solidFill>
                        <a:latin typeface="Arial"/>
                        <a:ea typeface="Arial"/>
                        <a:cs typeface="Arial"/>
                        <a:sym typeface="Arial"/>
                      </a:endParaRPr>
                    </a:p>
                  </a:txBody>
                  <a:tcPr marL="0" marR="0" marT="26467" marB="0">
                    <a:noFill/>
                  </a:tcPr>
                </a:tc>
                <a:tc gridSpan="3">
                  <a:txBody>
                    <a:bodyPr/>
                    <a:lstStyle/>
                    <a:p>
                      <a:pPr marL="25400" marR="25400" lvl="0" indent="0" algn="l" rtl="0">
                        <a:lnSpc>
                          <a:spcPct val="100000"/>
                        </a:lnSpc>
                        <a:spcBef>
                          <a:spcPts val="0"/>
                        </a:spcBef>
                        <a:spcAft>
                          <a:spcPts val="0"/>
                        </a:spcAft>
                        <a:buNone/>
                      </a:pPr>
                      <a:r>
                        <a:rPr lang="en" sz="1500" b="1" u="none" strike="noStrike" cap="none" dirty="0">
                          <a:solidFill>
                            <a:srgbClr val="231F20"/>
                          </a:solidFill>
                          <a:latin typeface="Arial"/>
                          <a:ea typeface="Arial"/>
                          <a:cs typeface="Arial"/>
                          <a:sym typeface="Arial"/>
                        </a:rPr>
                        <a:t>PO 8: Ethics: </a:t>
                      </a:r>
                      <a:r>
                        <a:rPr lang="en" sz="1500" u="none" strike="noStrike" cap="none" dirty="0">
                          <a:solidFill>
                            <a:srgbClr val="231F20"/>
                          </a:solidFill>
                          <a:latin typeface="Arial"/>
                          <a:ea typeface="Arial"/>
                          <a:cs typeface="Arial"/>
                          <a:sym typeface="Arial"/>
                        </a:rPr>
                        <a:t>Apply ethical principles and commit to professional ethics and responsibilities and norms of the engineering  practice.</a:t>
                      </a:r>
                      <a:endParaRPr sz="1500" u="none" strike="noStrike" cap="none" dirty="0">
                        <a:latin typeface="Arial"/>
                        <a:ea typeface="Arial"/>
                        <a:cs typeface="Arial"/>
                        <a:sym typeface="Arial"/>
                      </a:endParaRPr>
                    </a:p>
                  </a:txBody>
                  <a:tcPr marL="0" marR="0" marT="26467" marB="0">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85767">
                <a:tc>
                  <a:txBody>
                    <a:bodyPr/>
                    <a:lstStyle/>
                    <a:p>
                      <a:pPr marL="279400" marR="0" lvl="0" indent="0" algn="l" rtl="0">
                        <a:lnSpc>
                          <a:spcPct val="100000"/>
                        </a:lnSpc>
                        <a:spcBef>
                          <a:spcPts val="0"/>
                        </a:spcBef>
                        <a:spcAft>
                          <a:spcPts val="0"/>
                        </a:spcAft>
                        <a:buNone/>
                      </a:pPr>
                      <a:endParaRPr sz="1700" b="1"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79400" marR="0" lvl="0" indent="0" algn="l" rtl="0">
                        <a:lnSpc>
                          <a:spcPct val="100000"/>
                        </a:lnSpc>
                        <a:spcBef>
                          <a:spcPts val="0"/>
                        </a:spcBef>
                        <a:spcAft>
                          <a:spcPts val="0"/>
                        </a:spcAft>
                        <a:buNone/>
                      </a:pPr>
                      <a:r>
                        <a:rPr lang="en" sz="1700" b="1">
                          <a:solidFill>
                            <a:srgbClr val="231F20"/>
                          </a:solidFill>
                          <a:latin typeface="Arial"/>
                          <a:ea typeface="Arial"/>
                          <a:cs typeface="Arial"/>
                          <a:sym typeface="Arial"/>
                        </a:rPr>
                        <a:t>         </a:t>
                      </a:r>
                      <a:r>
                        <a:rPr lang="en" sz="1700" b="1" u="none" strike="noStrike" cap="none">
                          <a:solidFill>
                            <a:srgbClr val="231F20"/>
                          </a:solidFill>
                          <a:latin typeface="Arial"/>
                          <a:ea typeface="Arial"/>
                          <a:cs typeface="Arial"/>
                          <a:sym typeface="Arial"/>
                        </a:rPr>
                        <a:t>Competency</a:t>
                      </a:r>
                      <a:endParaRPr sz="17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None/>
                      </a:pPr>
                      <a:endParaRPr sz="1700" b="1" u="none" strike="noStrike" cap="none"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None/>
                      </a:pPr>
                      <a:r>
                        <a:rPr lang="en" sz="1700" b="1" u="none" strike="noStrike" cap="none" dirty="0">
                          <a:solidFill>
                            <a:srgbClr val="231F20"/>
                          </a:solidFill>
                          <a:latin typeface="Arial"/>
                          <a:ea typeface="Arial"/>
                          <a:cs typeface="Arial"/>
                          <a:sym typeface="Arial"/>
                        </a:rPr>
                        <a:t>Indicators</a:t>
                      </a:r>
                      <a:endParaRPr sz="17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229567">
                <a:tc>
                  <a:txBody>
                    <a:bodyPr/>
                    <a:lstStyle/>
                    <a:p>
                      <a:pPr marL="203200" marR="25400" lvl="0" indent="-177800" algn="ctr" rtl="0">
                        <a:lnSpc>
                          <a:spcPct val="115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8.1</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15000"/>
                        </a:lnSpc>
                        <a:spcBef>
                          <a:spcPts val="0"/>
                        </a:spcBef>
                        <a:spcAft>
                          <a:spcPts val="0"/>
                        </a:spcAft>
                        <a:buNone/>
                      </a:pPr>
                      <a:r>
                        <a:rPr lang="en" sz="1500" u="none" strike="noStrike" cap="none" dirty="0">
                          <a:solidFill>
                            <a:srgbClr val="231F20"/>
                          </a:solidFill>
                          <a:latin typeface="Arial"/>
                          <a:ea typeface="Arial"/>
                          <a:cs typeface="Arial"/>
                          <a:sym typeface="Arial"/>
                        </a:rPr>
                        <a:t>Demonstrate an ability to  recognize ethical</a:t>
                      </a: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dilemmas</a:t>
                      </a:r>
                      <a:endParaRPr sz="1500" u="none" strike="noStrike" cap="none" dirty="0">
                        <a:solidFill>
                          <a:srgbClr val="231F20"/>
                        </a:solidFill>
                        <a:latin typeface="Arial"/>
                        <a:ea typeface="Arial"/>
                        <a:cs typeface="Arial"/>
                        <a:sym typeface="Arial"/>
                      </a:endParaRPr>
                    </a:p>
                    <a:p>
                      <a:pPr marL="203200" marR="25400" lvl="0" indent="-177800" algn="l" rtl="0">
                        <a:lnSpc>
                          <a:spcPct val="115000"/>
                        </a:lnSpc>
                        <a:spcBef>
                          <a:spcPts val="0"/>
                        </a:spcBef>
                        <a:spcAft>
                          <a:spcPts val="0"/>
                        </a:spcAft>
                        <a:buNone/>
                      </a:pPr>
                      <a:endParaRPr sz="1500"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lvl="0" indent="0" algn="ctr" rtl="0">
                        <a:lnSpc>
                          <a:spcPct val="115000"/>
                        </a:lnSpc>
                        <a:spcBef>
                          <a:spcPts val="0"/>
                        </a:spcBef>
                        <a:spcAft>
                          <a:spcPts val="0"/>
                        </a:spcAft>
                        <a:buClr>
                          <a:schemeClr val="dk1"/>
                        </a:buClr>
                        <a:buFont typeface="Arial"/>
                        <a:buNone/>
                      </a:pPr>
                      <a:r>
                        <a:rPr lang="en" sz="1500">
                          <a:solidFill>
                            <a:schemeClr val="hlink"/>
                          </a:solidFill>
                          <a:latin typeface="Arial"/>
                          <a:ea typeface="Arial"/>
                          <a:cs typeface="Arial"/>
                          <a:sym typeface="Arial"/>
                        </a:rPr>
                        <a:t>8.1.1</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0" lvl="0" indent="0" algn="l" rtl="0">
                        <a:lnSpc>
                          <a:spcPct val="115000"/>
                        </a:lnSpc>
                        <a:spcBef>
                          <a:spcPts val="0"/>
                        </a:spcBef>
                        <a:spcAft>
                          <a:spcPts val="0"/>
                        </a:spcAft>
                        <a:buNone/>
                      </a:pPr>
                      <a:r>
                        <a:rPr lang="en" sz="1500" u="none" strike="noStrike" cap="none" dirty="0">
                          <a:solidFill>
                            <a:srgbClr val="231F20"/>
                          </a:solidFill>
                          <a:latin typeface="Arial"/>
                          <a:ea typeface="Arial"/>
                          <a:cs typeface="Arial"/>
                          <a:sym typeface="Arial"/>
                        </a:rPr>
                        <a:t>Identify situations of unethical professional conduct and propose ethical alternatives</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1136532">
                <a:tc>
                  <a:txBody>
                    <a:bodyPr/>
                    <a:lstStyle/>
                    <a:p>
                      <a:pPr marL="203200" marR="25400" lvl="0" indent="-177800" algn="ctr" rtl="0">
                        <a:lnSpc>
                          <a:spcPct val="115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8.2</a:t>
                      </a:r>
                      <a:endParaRPr sz="15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25400" marR="25400" lvl="0" indent="0" algn="l" rtl="0">
                        <a:lnSpc>
                          <a:spcPct val="115000"/>
                        </a:lnSpc>
                        <a:spcBef>
                          <a:spcPts val="0"/>
                        </a:spcBef>
                        <a:spcAft>
                          <a:spcPts val="0"/>
                        </a:spcAft>
                        <a:buNone/>
                      </a:pPr>
                      <a:r>
                        <a:rPr lang="en" sz="1500" u="none" strike="noStrike" cap="none" dirty="0">
                          <a:solidFill>
                            <a:srgbClr val="231F20"/>
                          </a:solidFill>
                          <a:latin typeface="Arial"/>
                          <a:ea typeface="Arial"/>
                          <a:cs typeface="Arial"/>
                          <a:sym typeface="Arial"/>
                        </a:rPr>
                        <a:t>Demonstrate an ability to  apply the Code of Ethics</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0" lvl="0" indent="0" algn="ctr" rtl="0">
                        <a:lnSpc>
                          <a:spcPct val="200000"/>
                        </a:lnSpc>
                        <a:spcBef>
                          <a:spcPts val="0"/>
                        </a:spcBef>
                        <a:spcAft>
                          <a:spcPts val="0"/>
                        </a:spcAft>
                        <a:buNone/>
                      </a:pPr>
                      <a:r>
                        <a:rPr lang="en" sz="1500">
                          <a:solidFill>
                            <a:schemeClr val="hlink"/>
                          </a:solidFill>
                          <a:latin typeface="Arial"/>
                          <a:ea typeface="Arial"/>
                          <a:cs typeface="Arial"/>
                          <a:sym typeface="Arial"/>
                        </a:rPr>
                        <a:t> 8.2.1</a:t>
                      </a:r>
                      <a:endParaRPr sz="1500" dirty="0">
                        <a:solidFill>
                          <a:schemeClr val="hlink"/>
                        </a:solidFill>
                        <a:latin typeface="Arial"/>
                        <a:ea typeface="Arial"/>
                        <a:cs typeface="Arial"/>
                        <a:sym typeface="Arial"/>
                      </a:endParaRPr>
                    </a:p>
                    <a:p>
                      <a:pPr marL="0" lvl="0" indent="0" algn="ctr" rtl="0">
                        <a:lnSpc>
                          <a:spcPct val="200000"/>
                        </a:lnSpc>
                        <a:spcBef>
                          <a:spcPts val="100"/>
                        </a:spcBef>
                        <a:spcAft>
                          <a:spcPts val="0"/>
                        </a:spcAft>
                        <a:buClr>
                          <a:schemeClr val="dk1"/>
                        </a:buClr>
                        <a:buSzPts val="1100"/>
                        <a:buFont typeface="Arial"/>
                        <a:buNone/>
                      </a:pPr>
                      <a:r>
                        <a:rPr lang="en" sz="1500">
                          <a:solidFill>
                            <a:schemeClr val="hlink"/>
                          </a:solidFill>
                          <a:latin typeface="Arial"/>
                          <a:ea typeface="Arial"/>
                          <a:cs typeface="Arial"/>
                          <a:sym typeface="Arial"/>
                        </a:rPr>
                        <a:t> 8.2.2</a:t>
                      </a:r>
                      <a:endParaRPr sz="15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tc>
                  <a:txBody>
                    <a:bodyPr/>
                    <a:lstStyle/>
                    <a:p>
                      <a:pPr marL="0" marR="0" lvl="0" indent="0" algn="l" rtl="0">
                        <a:lnSpc>
                          <a:spcPct val="200000"/>
                        </a:lnSpc>
                        <a:spcBef>
                          <a:spcPts val="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Identify tenets of the ASME professional code of ethics</a:t>
                      </a:r>
                      <a:endParaRPr sz="1500" u="none" strike="noStrike" cap="none" dirty="0">
                        <a:latin typeface="Arial"/>
                        <a:ea typeface="Arial"/>
                        <a:cs typeface="Arial"/>
                        <a:sym typeface="Arial"/>
                      </a:endParaRPr>
                    </a:p>
                    <a:p>
                      <a:pPr marL="0" marR="0" lvl="0" indent="0" algn="l" rtl="0">
                        <a:lnSpc>
                          <a:spcPct val="150000"/>
                        </a:lnSpc>
                        <a:spcBef>
                          <a:spcPts val="10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Examine and apply moral &amp; ethical principles to known</a:t>
                      </a:r>
                      <a:endParaRPr sz="1500" u="none" strike="noStrike" cap="none" dirty="0">
                        <a:solidFill>
                          <a:srgbClr val="231F20"/>
                        </a:solidFill>
                        <a:latin typeface="Arial"/>
                        <a:ea typeface="Arial"/>
                        <a:cs typeface="Arial"/>
                        <a:sym typeface="Arial"/>
                      </a:endParaRPr>
                    </a:p>
                    <a:p>
                      <a:pPr marL="0" marR="0" lvl="0" indent="0" algn="l" rtl="0">
                        <a:lnSpc>
                          <a:spcPct val="150000"/>
                        </a:lnSpc>
                        <a:spcBef>
                          <a:spcPts val="100"/>
                        </a:spcBef>
                        <a:spcAft>
                          <a:spcPts val="0"/>
                        </a:spcAft>
                        <a:buNone/>
                      </a:pPr>
                      <a:r>
                        <a:rPr lang="en" sz="1500" u="none" strike="noStrike" cap="none" dirty="0">
                          <a:solidFill>
                            <a:srgbClr val="231F20"/>
                          </a:solidFill>
                          <a:latin typeface="Arial"/>
                          <a:ea typeface="Arial"/>
                          <a:cs typeface="Arial"/>
                          <a:sym typeface="Arial"/>
                        </a:rPr>
                        <a:t> case studies</a:t>
                      </a:r>
                      <a:endParaRPr sz="15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noFill/>
                  </a:tcPr>
                </a:tc>
                <a:extLst>
                  <a:ext uri="{0D108BD9-81ED-4DB2-BD59-A6C34878D82A}">
                    <a16:rowId xmlns:a16="http://schemas.microsoft.com/office/drawing/2014/main" val="10003"/>
                  </a:ext>
                </a:extLst>
              </a:tr>
            </a:tbl>
          </a:graphicData>
        </a:graphic>
      </p:graphicFrame>
      <p:sp>
        <p:nvSpPr>
          <p:cNvPr id="2" name="Slide Number Placeholder 1">
            <a:extLst>
              <a:ext uri="{FF2B5EF4-FFF2-40B4-BE49-F238E27FC236}">
                <a16:creationId xmlns:a16="http://schemas.microsoft.com/office/drawing/2014/main" id="{65BBCB35-75DC-4CA0-A59A-0D7DB23AD365}"/>
              </a:ext>
            </a:extLst>
          </p:cNvPr>
          <p:cNvSpPr>
            <a:spLocks noGrp="1"/>
          </p:cNvSpPr>
          <p:nvPr>
            <p:ph type="sldNum" sz="quarter" idx="12"/>
          </p:nvPr>
        </p:nvSpPr>
        <p:spPr/>
        <p:txBody>
          <a:bodyPr/>
          <a:lstStyle/>
          <a:p>
            <a:fld id="{71EC9CE2-5AEF-428F-9B76-4FE97200EC74}" type="slidenum">
              <a:rPr lang="en-IN" smtClean="0"/>
              <a:t>78</a:t>
            </a:fld>
            <a:endParaRPr lang="en-IN" dirty="0"/>
          </a:p>
        </p:txBody>
      </p:sp>
    </p:spTree>
    <p:extLst>
      <p:ext uri="{BB962C8B-B14F-4D97-AF65-F5344CB8AC3E}">
        <p14:creationId xmlns:p14="http://schemas.microsoft.com/office/powerpoint/2010/main" val="340652972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show="0">
  <p:cSld>
    <p:spTree>
      <p:nvGrpSpPr>
        <p:cNvPr id="1" name="Shape 486"/>
        <p:cNvGrpSpPr/>
        <p:nvPr/>
      </p:nvGrpSpPr>
      <p:grpSpPr>
        <a:xfrm>
          <a:off x="0" y="0"/>
          <a:ext cx="0" cy="0"/>
          <a:chOff x="0" y="0"/>
          <a:chExt cx="0" cy="0"/>
        </a:xfrm>
      </p:grpSpPr>
      <p:graphicFrame>
        <p:nvGraphicFramePr>
          <p:cNvPr id="488" name="Google Shape;488;p54"/>
          <p:cNvGraphicFramePr/>
          <p:nvPr/>
        </p:nvGraphicFramePr>
        <p:xfrm>
          <a:off x="686508" y="275300"/>
          <a:ext cx="10724067" cy="2750224"/>
        </p:xfrm>
        <a:graphic>
          <a:graphicData uri="http://schemas.openxmlformats.org/drawingml/2006/table">
            <a:tbl>
              <a:tblPr firstRow="1" bandRow="1">
                <a:noFill/>
              </a:tblPr>
              <a:tblGrid>
                <a:gridCol w="437567">
                  <a:extLst>
                    <a:ext uri="{9D8B030D-6E8A-4147-A177-3AD203B41FA5}">
                      <a16:colId xmlns:a16="http://schemas.microsoft.com/office/drawing/2014/main" val="20000"/>
                    </a:ext>
                  </a:extLst>
                </a:gridCol>
                <a:gridCol w="2595167">
                  <a:extLst>
                    <a:ext uri="{9D8B030D-6E8A-4147-A177-3AD203B41FA5}">
                      <a16:colId xmlns:a16="http://schemas.microsoft.com/office/drawing/2014/main" val="20001"/>
                    </a:ext>
                  </a:extLst>
                </a:gridCol>
                <a:gridCol w="550333">
                  <a:extLst>
                    <a:ext uri="{9D8B030D-6E8A-4147-A177-3AD203B41FA5}">
                      <a16:colId xmlns:a16="http://schemas.microsoft.com/office/drawing/2014/main" val="20002"/>
                    </a:ext>
                  </a:extLst>
                </a:gridCol>
                <a:gridCol w="7141000">
                  <a:extLst>
                    <a:ext uri="{9D8B030D-6E8A-4147-A177-3AD203B41FA5}">
                      <a16:colId xmlns:a16="http://schemas.microsoft.com/office/drawing/2014/main" val="20003"/>
                    </a:ext>
                  </a:extLst>
                </a:gridCol>
              </a:tblGrid>
              <a:tr h="763933">
                <a:tc>
                  <a:txBody>
                    <a:bodyPr/>
                    <a:lstStyle/>
                    <a:p>
                      <a:pPr marL="25400" marR="25400" lvl="0" indent="0" algn="just" rtl="0">
                        <a:lnSpc>
                          <a:spcPct val="100000"/>
                        </a:lnSpc>
                        <a:spcBef>
                          <a:spcPts val="0"/>
                        </a:spcBef>
                        <a:spcAft>
                          <a:spcPts val="0"/>
                        </a:spcAft>
                        <a:buNone/>
                      </a:pPr>
                      <a:endParaRPr sz="1300" b="1" dirty="0">
                        <a:solidFill>
                          <a:srgbClr val="231F20"/>
                        </a:solidFill>
                        <a:latin typeface="Arial"/>
                        <a:ea typeface="Arial"/>
                        <a:cs typeface="Arial"/>
                        <a:sym typeface="Arial"/>
                      </a:endParaRPr>
                    </a:p>
                  </a:txBody>
                  <a:tcPr marL="0" marR="0" marT="26467" marB="0">
                    <a:noFill/>
                  </a:tcPr>
                </a:tc>
                <a:tc gridSpan="3">
                  <a:txBody>
                    <a:bodyPr/>
                    <a:lstStyle/>
                    <a:p>
                      <a:pPr marL="25400" marR="25400" lvl="0" indent="0" algn="l" rtl="0">
                        <a:lnSpc>
                          <a:spcPct val="100000"/>
                        </a:lnSpc>
                        <a:spcBef>
                          <a:spcPts val="0"/>
                        </a:spcBef>
                        <a:spcAft>
                          <a:spcPts val="0"/>
                        </a:spcAft>
                        <a:buNone/>
                      </a:pPr>
                      <a:r>
                        <a:rPr lang="en" sz="1300" b="1" dirty="0">
                          <a:solidFill>
                            <a:srgbClr val="231F20"/>
                          </a:solidFill>
                          <a:latin typeface="Arial"/>
                          <a:ea typeface="Arial"/>
                          <a:cs typeface="Arial"/>
                          <a:sym typeface="Arial"/>
                        </a:rPr>
                        <a:t> </a:t>
                      </a:r>
                      <a:r>
                        <a:rPr lang="en" sz="1300" b="1" u="none" strike="noStrike" cap="none" dirty="0">
                          <a:solidFill>
                            <a:srgbClr val="231F20"/>
                          </a:solidFill>
                          <a:latin typeface="Arial"/>
                          <a:ea typeface="Arial"/>
                          <a:cs typeface="Arial"/>
                          <a:sym typeface="Arial"/>
                        </a:rPr>
                        <a:t>PO 10: Communication: </a:t>
                      </a:r>
                      <a:r>
                        <a:rPr lang="en" sz="1300" u="none" strike="noStrike" cap="none" dirty="0">
                          <a:solidFill>
                            <a:srgbClr val="231F20"/>
                          </a:solidFill>
                          <a:latin typeface="Arial"/>
                          <a:ea typeface="Arial"/>
                          <a:cs typeface="Arial"/>
                          <a:sym typeface="Arial"/>
                        </a:rPr>
                        <a:t>Communicate effectively on complex engineering activities with the engineering community and with  the society</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at large, such as being able to comprehend and write effective reports and design documentation, make effective  presentations, and give</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and receive clear instructions</a:t>
                      </a:r>
                      <a:endParaRPr sz="1300" u="none" strike="noStrike" cap="none" dirty="0">
                        <a:latin typeface="Arial"/>
                        <a:ea typeface="Arial"/>
                        <a:cs typeface="Arial"/>
                        <a:sym typeface="Arial"/>
                      </a:endParaRPr>
                    </a:p>
                  </a:txBody>
                  <a:tcPr marL="0" marR="0" marT="26467" marB="0">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46500">
                <a:tc>
                  <a:txBody>
                    <a:bodyPr/>
                    <a:lstStyle/>
                    <a:p>
                      <a:pPr marL="279400" marR="0" lvl="0" indent="0" algn="l" rtl="0">
                        <a:lnSpc>
                          <a:spcPct val="100000"/>
                        </a:lnSpc>
                        <a:spcBef>
                          <a:spcPts val="0"/>
                        </a:spcBef>
                        <a:spcAft>
                          <a:spcPts val="0"/>
                        </a:spcAft>
                        <a:buNone/>
                      </a:pPr>
                      <a:endParaRPr sz="1600" b="1"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79400" marR="0" lvl="0" indent="0" algn="l" rtl="0">
                        <a:lnSpc>
                          <a:spcPct val="100000"/>
                        </a:lnSpc>
                        <a:spcBef>
                          <a:spcPts val="0"/>
                        </a:spcBef>
                        <a:spcAft>
                          <a:spcPts val="0"/>
                        </a:spcAft>
                        <a:buNone/>
                      </a:pPr>
                      <a:r>
                        <a:rPr lang="en" sz="1600" b="1">
                          <a:solidFill>
                            <a:srgbClr val="231F20"/>
                          </a:solidFill>
                          <a:latin typeface="Arial"/>
                          <a:ea typeface="Arial"/>
                          <a:cs typeface="Arial"/>
                          <a:sym typeface="Arial"/>
                        </a:rPr>
                        <a:t>       </a:t>
                      </a:r>
                      <a:r>
                        <a:rPr lang="en" sz="1600" b="1" u="none" strike="noStrike" cap="none">
                          <a:solidFill>
                            <a:srgbClr val="231F20"/>
                          </a:solidFill>
                          <a:latin typeface="Arial"/>
                          <a:ea typeface="Arial"/>
                          <a:cs typeface="Arial"/>
                          <a:sym typeface="Arial"/>
                        </a:rPr>
                        <a:t>Competency</a:t>
                      </a:r>
                      <a:endParaRPr sz="16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None/>
                      </a:pPr>
                      <a:endParaRPr sz="1600" b="1" u="none" strike="noStrike" cap="none"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None/>
                      </a:pPr>
                      <a:r>
                        <a:rPr lang="en" sz="1600" b="1" u="none" strike="noStrike" cap="none" dirty="0">
                          <a:solidFill>
                            <a:srgbClr val="231F20"/>
                          </a:solidFill>
                          <a:latin typeface="Arial"/>
                          <a:ea typeface="Arial"/>
                          <a:cs typeface="Arial"/>
                          <a:sym typeface="Arial"/>
                        </a:rPr>
                        <a:t>Indicators</a:t>
                      </a:r>
                      <a:endParaRPr sz="16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639791">
                <a:tc>
                  <a:txBody>
                    <a:bodyPr/>
                    <a:lstStyle/>
                    <a:p>
                      <a:pPr marL="203200" marR="25400" lvl="0" indent="-177800" algn="ctr" rtl="0">
                        <a:lnSpc>
                          <a:spcPct val="150000"/>
                        </a:lnSpc>
                        <a:spcBef>
                          <a:spcPts val="0"/>
                        </a:spcBef>
                        <a:spcAft>
                          <a:spcPts val="0"/>
                        </a:spcAft>
                        <a:buClr>
                          <a:schemeClr val="dk1"/>
                        </a:buClr>
                        <a:buFont typeface="Arial"/>
                        <a:buNone/>
                      </a:pPr>
                      <a:r>
                        <a:rPr lang="en" sz="1300" dirty="0">
                          <a:solidFill>
                            <a:schemeClr val="hlink"/>
                          </a:solidFill>
                          <a:latin typeface="Arial"/>
                          <a:ea typeface="Arial"/>
                          <a:cs typeface="Arial"/>
                          <a:sym typeface="Arial"/>
                        </a:rPr>
                        <a:t>10.1</a:t>
                      </a:r>
                      <a:endParaRPr sz="1300" u="none" strike="noStrike" cap="none"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Demonstrate</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ability</a:t>
                      </a: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to  </a:t>
                      </a:r>
                      <a:endParaRPr sz="1300" u="none" strike="noStrike" cap="none"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comprehend technical  literature</a:t>
                      </a:r>
                      <a:r>
                        <a:rPr lang="en" sz="1300" dirty="0">
                          <a:solidFill>
                            <a:srgbClr val="231F20"/>
                          </a:solidFill>
                          <a:latin typeface="Arial"/>
                          <a:ea typeface="Arial"/>
                          <a:cs typeface="Arial"/>
                          <a:sym typeface="Arial"/>
                        </a:rPr>
                        <a:t> </a:t>
                      </a:r>
                      <a:endParaRPr sz="1300"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and document  project work</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lvl="0" indent="0" algn="ctr" rtl="0">
                        <a:lnSpc>
                          <a:spcPct val="200000"/>
                        </a:lnSpc>
                        <a:spcBef>
                          <a:spcPts val="0"/>
                        </a:spcBef>
                        <a:spcAft>
                          <a:spcPts val="0"/>
                        </a:spcAft>
                        <a:buNone/>
                      </a:pPr>
                      <a:r>
                        <a:rPr lang="en" sz="1300">
                          <a:solidFill>
                            <a:schemeClr val="hlink"/>
                          </a:solidFill>
                          <a:latin typeface="Arial"/>
                          <a:ea typeface="Arial"/>
                          <a:cs typeface="Arial"/>
                          <a:sym typeface="Arial"/>
                        </a:rPr>
                        <a:t>10.1.1</a:t>
                      </a:r>
                      <a:endParaRPr sz="1300" dirty="0">
                        <a:solidFill>
                          <a:schemeClr val="hlink"/>
                        </a:solidFill>
                        <a:latin typeface="Arial"/>
                        <a:ea typeface="Arial"/>
                        <a:cs typeface="Arial"/>
                        <a:sym typeface="Arial"/>
                      </a:endParaRPr>
                    </a:p>
                    <a:p>
                      <a:pPr marL="0" marR="25400" lvl="0" indent="0" algn="ctr" rtl="0">
                        <a:lnSpc>
                          <a:spcPct val="200000"/>
                        </a:lnSpc>
                        <a:spcBef>
                          <a:spcPts val="100"/>
                        </a:spcBef>
                        <a:spcAft>
                          <a:spcPts val="0"/>
                        </a:spcAft>
                        <a:buNone/>
                      </a:pPr>
                      <a:r>
                        <a:rPr lang="en" sz="1300">
                          <a:solidFill>
                            <a:schemeClr val="hlink"/>
                          </a:solidFill>
                          <a:latin typeface="Arial"/>
                          <a:ea typeface="Arial"/>
                          <a:cs typeface="Arial"/>
                          <a:sym typeface="Arial"/>
                        </a:rPr>
                        <a:t>10.1.2</a:t>
                      </a: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Clr>
                          <a:schemeClr val="dk1"/>
                        </a:buClr>
                        <a:buSzPts val="1100"/>
                        <a:buFont typeface="Arial"/>
                        <a:buNone/>
                      </a:pPr>
                      <a:r>
                        <a:rPr lang="en" sz="1300">
                          <a:solidFill>
                            <a:schemeClr val="hlink"/>
                          </a:solidFill>
                          <a:latin typeface="Arial"/>
                          <a:ea typeface="Arial"/>
                          <a:cs typeface="Arial"/>
                          <a:sym typeface="Arial"/>
                        </a:rPr>
                        <a:t>10.1.3</a:t>
                      </a:r>
                      <a:endParaRPr sz="13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Read, understand and interpret technical and non-technical information</a:t>
                      </a:r>
                      <a:endParaRPr sz="1300" u="none" strike="noStrike" cap="none" dirty="0">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Produce clear, well-constructed, and well-supported written engineering documents</a:t>
                      </a:r>
                      <a:endParaRPr sz="1300" u="none" strike="noStrike" cap="none" dirty="0">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Create flow in a document or presentation - a logical progression of ideas so that</a:t>
                      </a:r>
                      <a:r>
                        <a:rPr lang="en" sz="1300" dirty="0">
                          <a:latin typeface="Arial"/>
                          <a:ea typeface="Arial"/>
                          <a:cs typeface="Arial"/>
                          <a:sym typeface="Arial"/>
                        </a:rPr>
                        <a:t> </a:t>
                      </a:r>
                      <a:r>
                        <a:rPr lang="en" sz="1300" u="none" strike="noStrike" cap="none" dirty="0">
                          <a:solidFill>
                            <a:srgbClr val="231F20"/>
                          </a:solidFill>
                          <a:latin typeface="Arial"/>
                          <a:ea typeface="Arial"/>
                          <a:cs typeface="Arial"/>
                          <a:sym typeface="Arial"/>
                        </a:rPr>
                        <a:t>the </a:t>
                      </a:r>
                      <a:endParaRPr sz="1300" u="none" strike="noStrike" cap="none" dirty="0">
                        <a:solidFill>
                          <a:srgbClr val="231F20"/>
                        </a:solidFill>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main point is clear</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bl>
          </a:graphicData>
        </a:graphic>
      </p:graphicFrame>
      <p:graphicFrame>
        <p:nvGraphicFramePr>
          <p:cNvPr id="490" name="Google Shape;490;p54"/>
          <p:cNvGraphicFramePr/>
          <p:nvPr/>
        </p:nvGraphicFramePr>
        <p:xfrm>
          <a:off x="742802" y="3174551"/>
          <a:ext cx="10724100" cy="2653933"/>
        </p:xfrm>
        <a:graphic>
          <a:graphicData uri="http://schemas.openxmlformats.org/drawingml/2006/table">
            <a:tbl>
              <a:tblPr firstRow="1" bandRow="1">
                <a:noFill/>
              </a:tblPr>
              <a:tblGrid>
                <a:gridCol w="437567">
                  <a:extLst>
                    <a:ext uri="{9D8B030D-6E8A-4147-A177-3AD203B41FA5}">
                      <a16:colId xmlns:a16="http://schemas.microsoft.com/office/drawing/2014/main" val="20000"/>
                    </a:ext>
                  </a:extLst>
                </a:gridCol>
                <a:gridCol w="2595200">
                  <a:extLst>
                    <a:ext uri="{9D8B030D-6E8A-4147-A177-3AD203B41FA5}">
                      <a16:colId xmlns:a16="http://schemas.microsoft.com/office/drawing/2014/main" val="20001"/>
                    </a:ext>
                  </a:extLst>
                </a:gridCol>
                <a:gridCol w="550300">
                  <a:extLst>
                    <a:ext uri="{9D8B030D-6E8A-4147-A177-3AD203B41FA5}">
                      <a16:colId xmlns:a16="http://schemas.microsoft.com/office/drawing/2014/main" val="20002"/>
                    </a:ext>
                  </a:extLst>
                </a:gridCol>
                <a:gridCol w="7141033">
                  <a:extLst>
                    <a:ext uri="{9D8B030D-6E8A-4147-A177-3AD203B41FA5}">
                      <a16:colId xmlns:a16="http://schemas.microsoft.com/office/drawing/2014/main" val="20003"/>
                    </a:ext>
                  </a:extLst>
                </a:gridCol>
              </a:tblGrid>
              <a:tr h="1248000">
                <a:tc>
                  <a:txBody>
                    <a:bodyPr/>
                    <a:lstStyle/>
                    <a:p>
                      <a:pPr marL="203200" marR="25400" lvl="0" indent="-177800" algn="ctr" rtl="0">
                        <a:lnSpc>
                          <a:spcPct val="150000"/>
                        </a:lnSpc>
                        <a:spcBef>
                          <a:spcPts val="0"/>
                        </a:spcBef>
                        <a:spcAft>
                          <a:spcPts val="0"/>
                        </a:spcAft>
                        <a:buClr>
                          <a:schemeClr val="dk1"/>
                        </a:buClr>
                        <a:buFont typeface="Arial"/>
                        <a:buNone/>
                      </a:pPr>
                      <a:r>
                        <a:rPr lang="en" sz="1300" dirty="0">
                          <a:solidFill>
                            <a:schemeClr val="hlink"/>
                          </a:solidFill>
                          <a:latin typeface="Arial"/>
                          <a:ea typeface="Arial"/>
                          <a:cs typeface="Arial"/>
                          <a:sym typeface="Arial"/>
                        </a:rPr>
                        <a:t>10.2</a:t>
                      </a:r>
                      <a:endParaRPr sz="1300" u="none" strike="noStrike" cap="none"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Demonstrate competence  in  </a:t>
                      </a:r>
                      <a:endParaRPr sz="1300" u="none" strike="noStrike" cap="none"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listening, speaking, and</a:t>
                      </a: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presentation</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lvl="0" indent="0" algn="ctr" rtl="0">
                        <a:lnSpc>
                          <a:spcPct val="200000"/>
                        </a:lnSpc>
                        <a:spcBef>
                          <a:spcPts val="0"/>
                        </a:spcBef>
                        <a:spcAft>
                          <a:spcPts val="0"/>
                        </a:spcAft>
                        <a:buNone/>
                      </a:pPr>
                      <a:r>
                        <a:rPr lang="en" sz="1300" dirty="0">
                          <a:solidFill>
                            <a:schemeClr val="hlink"/>
                          </a:solidFill>
                          <a:latin typeface="Arial"/>
                          <a:ea typeface="Arial"/>
                          <a:cs typeface="Arial"/>
                          <a:sym typeface="Arial"/>
                        </a:rPr>
                        <a:t>10.2.1</a:t>
                      </a:r>
                      <a:endParaRPr sz="1300" dirty="0">
                        <a:solidFill>
                          <a:schemeClr val="hlink"/>
                        </a:solidFill>
                        <a:latin typeface="Arial"/>
                        <a:ea typeface="Arial"/>
                        <a:cs typeface="Arial"/>
                        <a:sym typeface="Arial"/>
                      </a:endParaRPr>
                    </a:p>
                    <a:p>
                      <a:pPr marL="0" lvl="0" indent="0" algn="ctr" rtl="0">
                        <a:lnSpc>
                          <a:spcPct val="200000"/>
                        </a:lnSpc>
                        <a:spcBef>
                          <a:spcPts val="100"/>
                        </a:spcBef>
                        <a:spcAft>
                          <a:spcPts val="0"/>
                        </a:spcAft>
                        <a:buClr>
                          <a:schemeClr val="dk1"/>
                        </a:buClr>
                        <a:buSzPts val="1100"/>
                        <a:buFont typeface="Arial"/>
                        <a:buNone/>
                      </a:pPr>
                      <a:r>
                        <a:rPr lang="en" sz="1300" dirty="0">
                          <a:solidFill>
                            <a:schemeClr val="hlink"/>
                          </a:solidFill>
                          <a:latin typeface="Arial"/>
                          <a:ea typeface="Arial"/>
                          <a:cs typeface="Arial"/>
                          <a:sym typeface="Arial"/>
                        </a:rPr>
                        <a:t>10.2.2</a:t>
                      </a:r>
                      <a:endParaRPr sz="13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Listen to and comprehend information, instructions, and viewpoints of others</a:t>
                      </a:r>
                      <a:endParaRPr sz="1300" u="none" strike="noStrike" cap="none" dirty="0">
                        <a:latin typeface="Arial"/>
                        <a:ea typeface="Arial"/>
                        <a:cs typeface="Arial"/>
                        <a:sym typeface="Arial"/>
                      </a:endParaRPr>
                    </a:p>
                    <a:p>
                      <a:pPr marL="0" marR="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Deliver effective oral presentations to technical and non-technical audiences</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0"/>
                  </a:ext>
                </a:extLst>
              </a:tr>
              <a:tr h="1405933">
                <a:tc>
                  <a:txBody>
                    <a:bodyPr/>
                    <a:lstStyle/>
                    <a:p>
                      <a:pPr marL="203200" marR="25400" lvl="0" indent="-177800" algn="ctr" rtl="0">
                        <a:lnSpc>
                          <a:spcPct val="150000"/>
                        </a:lnSpc>
                        <a:spcBef>
                          <a:spcPts val="0"/>
                        </a:spcBef>
                        <a:spcAft>
                          <a:spcPts val="0"/>
                        </a:spcAft>
                        <a:buClr>
                          <a:schemeClr val="dk1"/>
                        </a:buClr>
                        <a:buFont typeface="Arial"/>
                        <a:buNone/>
                      </a:pPr>
                      <a:r>
                        <a:rPr lang="en" sz="1300" dirty="0">
                          <a:solidFill>
                            <a:schemeClr val="hlink"/>
                          </a:solidFill>
                          <a:latin typeface="Arial"/>
                          <a:ea typeface="Arial"/>
                          <a:cs typeface="Arial"/>
                          <a:sym typeface="Arial"/>
                        </a:rPr>
                        <a:t>10.3</a:t>
                      </a:r>
                      <a:endParaRPr sz="1300" u="none" strike="noStrike" cap="none"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Demonstrate the  ability to  </a:t>
                      </a:r>
                      <a:endParaRPr sz="1300" u="none" strike="noStrike" cap="none"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integrate different modes of</a:t>
                      </a:r>
                      <a:r>
                        <a:rPr lang="en" sz="1300" dirty="0">
                          <a:solidFill>
                            <a:srgbClr val="231F20"/>
                          </a:solidFill>
                          <a:latin typeface="Arial"/>
                          <a:ea typeface="Arial"/>
                          <a:cs typeface="Arial"/>
                          <a:sym typeface="Arial"/>
                        </a:rPr>
                        <a:t> </a:t>
                      </a:r>
                      <a:endParaRPr sz="1300"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communication</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lvl="0" indent="0" algn="ctr" rtl="0">
                        <a:lnSpc>
                          <a:spcPct val="200000"/>
                        </a:lnSpc>
                        <a:spcBef>
                          <a:spcPts val="0"/>
                        </a:spcBef>
                        <a:spcAft>
                          <a:spcPts val="0"/>
                        </a:spcAft>
                        <a:buNone/>
                      </a:pPr>
                      <a:r>
                        <a:rPr lang="en" sz="1300">
                          <a:solidFill>
                            <a:schemeClr val="hlink"/>
                          </a:solidFill>
                          <a:latin typeface="Arial"/>
                          <a:ea typeface="Arial"/>
                          <a:cs typeface="Arial"/>
                          <a:sym typeface="Arial"/>
                        </a:rPr>
                        <a:t>10.3.1</a:t>
                      </a:r>
                      <a:endParaRPr sz="1300" dirty="0">
                        <a:solidFill>
                          <a:schemeClr val="hlink"/>
                        </a:solidFill>
                        <a:latin typeface="Arial"/>
                        <a:ea typeface="Arial"/>
                        <a:cs typeface="Arial"/>
                        <a:sym typeface="Arial"/>
                      </a:endParaRPr>
                    </a:p>
                    <a:p>
                      <a:pPr marL="0" lvl="0" indent="0" algn="ctr" rtl="0">
                        <a:lnSpc>
                          <a:spcPct val="200000"/>
                        </a:lnSpc>
                        <a:spcBef>
                          <a:spcPts val="0"/>
                        </a:spcBef>
                        <a:spcAft>
                          <a:spcPts val="0"/>
                        </a:spcAft>
                        <a:buNone/>
                      </a:pPr>
                      <a:endParaRPr sz="1300" dirty="0">
                        <a:solidFill>
                          <a:schemeClr val="hlink"/>
                        </a:solidFill>
                        <a:latin typeface="Arial"/>
                        <a:ea typeface="Arial"/>
                        <a:cs typeface="Arial"/>
                        <a:sym typeface="Arial"/>
                      </a:endParaRPr>
                    </a:p>
                    <a:p>
                      <a:pPr marL="0" marR="25400" lvl="0" indent="0" algn="ctr" rtl="0">
                        <a:lnSpc>
                          <a:spcPct val="200000"/>
                        </a:lnSpc>
                        <a:spcBef>
                          <a:spcPts val="100"/>
                        </a:spcBef>
                        <a:spcAft>
                          <a:spcPts val="0"/>
                        </a:spcAft>
                        <a:buClr>
                          <a:schemeClr val="dk1"/>
                        </a:buClr>
                        <a:buSzPts val="1100"/>
                        <a:buFont typeface="Arial"/>
                        <a:buNone/>
                      </a:pPr>
                      <a:r>
                        <a:rPr lang="en" sz="1300">
                          <a:solidFill>
                            <a:schemeClr val="hlink"/>
                          </a:solidFill>
                          <a:latin typeface="Arial"/>
                          <a:ea typeface="Arial"/>
                          <a:cs typeface="Arial"/>
                          <a:sym typeface="Arial"/>
                        </a:rPr>
                        <a:t>10.3.2</a:t>
                      </a:r>
                      <a:endParaRPr sz="13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Create engineering-standard figures, reports and drawings to complement writing</a:t>
                      </a:r>
                      <a:r>
                        <a:rPr lang="en" sz="1300" dirty="0">
                          <a:latin typeface="Arial"/>
                          <a:ea typeface="Arial"/>
                          <a:cs typeface="Arial"/>
                          <a:sym typeface="Arial"/>
                        </a:rPr>
                        <a:t> </a:t>
                      </a:r>
                      <a:endParaRPr sz="1300" dirty="0">
                        <a:latin typeface="Arial"/>
                        <a:ea typeface="Arial"/>
                        <a:cs typeface="Arial"/>
                        <a:sym typeface="Arial"/>
                      </a:endParaRPr>
                    </a:p>
                    <a:p>
                      <a:pPr marL="0" marR="0" lvl="0" indent="0" algn="l"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and presentations</a:t>
                      </a:r>
                      <a:endParaRPr sz="1300" u="none" strike="noStrike" cap="none" dirty="0">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Use a variety of media effectively to convey a message in a document or a  presentation</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bl>
          </a:graphicData>
        </a:graphic>
      </p:graphicFrame>
      <p:sp>
        <p:nvSpPr>
          <p:cNvPr id="2" name="Slide Number Placeholder 1">
            <a:extLst>
              <a:ext uri="{FF2B5EF4-FFF2-40B4-BE49-F238E27FC236}">
                <a16:creationId xmlns:a16="http://schemas.microsoft.com/office/drawing/2014/main" id="{3E03DFEE-DA71-47C0-81D6-8973B553EAA1}"/>
              </a:ext>
            </a:extLst>
          </p:cNvPr>
          <p:cNvSpPr>
            <a:spLocks noGrp="1"/>
          </p:cNvSpPr>
          <p:nvPr>
            <p:ph type="sldNum" sz="quarter" idx="12"/>
          </p:nvPr>
        </p:nvSpPr>
        <p:spPr/>
        <p:txBody>
          <a:bodyPr/>
          <a:lstStyle/>
          <a:p>
            <a:fld id="{71EC9CE2-5AEF-428F-9B76-4FE97200EC74}" type="slidenum">
              <a:rPr lang="en-IN" smtClean="0"/>
              <a:t>79</a:t>
            </a:fld>
            <a:endParaRPr lang="en-IN" dirty="0"/>
          </a:p>
        </p:txBody>
      </p:sp>
    </p:spTree>
    <p:extLst>
      <p:ext uri="{BB962C8B-B14F-4D97-AF65-F5344CB8AC3E}">
        <p14:creationId xmlns:p14="http://schemas.microsoft.com/office/powerpoint/2010/main" val="155451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4">
            <a:extLst>
              <a:ext uri="{FF2B5EF4-FFF2-40B4-BE49-F238E27FC236}">
                <a16:creationId xmlns:a16="http://schemas.microsoft.com/office/drawing/2014/main" id="{8940A1C6-424B-0BFC-4577-7C12C1E49062}"/>
              </a:ext>
            </a:extLst>
          </p:cNvPr>
          <p:cNvSpPr txBox="1">
            <a:spLocks noGrp="1"/>
          </p:cNvSpPr>
          <p:nvPr/>
        </p:nvSpPr>
        <p:spPr bwMode="auto">
          <a:xfrm>
            <a:off x="8077200" y="624840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r" eaLnBrk="1" hangingPunct="1"/>
            <a:fld id="{BEE44B12-C1F1-4F31-B7DB-A18E43A6AE61}" type="slidenum">
              <a:rPr lang="en-US" altLang="en-US" sz="1200">
                <a:latin typeface="Arial" panose="020B0604020202020204" pitchFamily="34" charset="0"/>
              </a:rPr>
              <a:pPr algn="r" eaLnBrk="1" hangingPunct="1"/>
              <a:t>8</a:t>
            </a:fld>
            <a:endParaRPr lang="en-US" altLang="en-US" sz="1200" dirty="0">
              <a:latin typeface="Arial" panose="020B0604020202020204" pitchFamily="34" charset="0"/>
            </a:endParaRPr>
          </a:p>
        </p:txBody>
      </p:sp>
      <p:sp>
        <p:nvSpPr>
          <p:cNvPr id="8194" name="Rectangle 2">
            <a:extLst>
              <a:ext uri="{FF2B5EF4-FFF2-40B4-BE49-F238E27FC236}">
                <a16:creationId xmlns:a16="http://schemas.microsoft.com/office/drawing/2014/main" id="{54A1C034-0646-E0FE-3211-61977E6E1F8F}"/>
              </a:ext>
            </a:extLst>
          </p:cNvPr>
          <p:cNvSpPr>
            <a:spLocks noGrp="1" noRot="1" noChangeArrowheads="1"/>
          </p:cNvSpPr>
          <p:nvPr>
            <p:ph type="title" idx="4294967295"/>
          </p:nvPr>
        </p:nvSpPr>
        <p:spPr>
          <a:xfrm>
            <a:off x="1524000" y="274638"/>
            <a:ext cx="8229600" cy="1143000"/>
          </a:xfrm>
        </p:spPr>
        <p:txBody>
          <a:bodyPr>
            <a:normAutofit fontScale="90000"/>
          </a:bodyPr>
          <a:lstStyle/>
          <a:p>
            <a:pPr algn="ctr" eaLnBrk="1" hangingPunct="1">
              <a:defRPr/>
            </a:pPr>
            <a:r>
              <a:rPr lang="en-US" sz="4000" dirty="0"/>
              <a:t>Programme Educational Objectives (PEO):</a:t>
            </a:r>
            <a:br>
              <a:rPr lang="en-US" sz="4000" dirty="0"/>
            </a:br>
            <a:r>
              <a:rPr lang="en-US" sz="4000" dirty="0"/>
              <a:t>(Mechanical)</a:t>
            </a:r>
          </a:p>
        </p:txBody>
      </p:sp>
      <p:sp>
        <p:nvSpPr>
          <p:cNvPr id="8195" name="Rectangle 3">
            <a:extLst>
              <a:ext uri="{FF2B5EF4-FFF2-40B4-BE49-F238E27FC236}">
                <a16:creationId xmlns:a16="http://schemas.microsoft.com/office/drawing/2014/main" id="{FCBB3867-D1BC-6381-57B5-16D5A5EE30D7}"/>
              </a:ext>
            </a:extLst>
          </p:cNvPr>
          <p:cNvSpPr>
            <a:spLocks noGrp="1" noChangeArrowheads="1"/>
          </p:cNvSpPr>
          <p:nvPr>
            <p:ph type="body" idx="4294967295"/>
          </p:nvPr>
        </p:nvSpPr>
        <p:spPr>
          <a:xfrm>
            <a:off x="2438400" y="1773238"/>
            <a:ext cx="8229600" cy="4525962"/>
          </a:xfrm>
        </p:spPr>
        <p:txBody>
          <a:bodyPr/>
          <a:lstStyle/>
          <a:p>
            <a:pPr eaLnBrk="1" hangingPunct="1">
              <a:defRPr/>
            </a:pPr>
            <a:r>
              <a:rPr lang="en-US" dirty="0"/>
              <a:t>To develop technically competent mechanical engineers well-trained in basic principles so that they are able to adapt to technological advancement. </a:t>
            </a:r>
          </a:p>
          <a:p>
            <a:pPr eaLnBrk="1" hangingPunct="1">
              <a:defRPr/>
            </a:pPr>
            <a:r>
              <a:rPr lang="en-US" dirty="0"/>
              <a:t>To produce broad-minded mechanical engineers who are able to manage well in technology as well as in human relations.</a:t>
            </a:r>
          </a:p>
          <a:p>
            <a:pPr eaLnBrk="1" hangingPunct="1">
              <a:defRPr/>
            </a:pPr>
            <a:endParaRPr lang="en-US" dirty="0">
              <a:solidFill>
                <a:srgbClr val="66FFFF"/>
              </a:solidFill>
            </a:endParaRPr>
          </a:p>
        </p:txBody>
      </p:sp>
      <p:sp>
        <p:nvSpPr>
          <p:cNvPr id="2" name="Rectangle 1">
            <a:extLst>
              <a:ext uri="{FF2B5EF4-FFF2-40B4-BE49-F238E27FC236}">
                <a16:creationId xmlns:a16="http://schemas.microsoft.com/office/drawing/2014/main" id="{4AEE6470-22DC-407A-9A8F-765B17DDFAE3}"/>
              </a:ext>
            </a:extLst>
          </p:cNvPr>
          <p:cNvSpPr/>
          <p:nvPr/>
        </p:nvSpPr>
        <p:spPr>
          <a:xfrm>
            <a:off x="1233182" y="274638"/>
            <a:ext cx="9714451" cy="554831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show="0">
  <p:cSld>
    <p:spTree>
      <p:nvGrpSpPr>
        <p:cNvPr id="1" name="Shape 505"/>
        <p:cNvGrpSpPr/>
        <p:nvPr/>
      </p:nvGrpSpPr>
      <p:grpSpPr>
        <a:xfrm>
          <a:off x="0" y="0"/>
          <a:ext cx="0" cy="0"/>
          <a:chOff x="0" y="0"/>
          <a:chExt cx="0" cy="0"/>
        </a:xfrm>
      </p:grpSpPr>
      <p:sp>
        <p:nvSpPr>
          <p:cNvPr id="508" name="Google Shape;508;p56"/>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511" name="Google Shape;511;p56"/>
          <p:cNvGraphicFramePr/>
          <p:nvPr/>
        </p:nvGraphicFramePr>
        <p:xfrm>
          <a:off x="771484" y="607001"/>
          <a:ext cx="10702604" cy="4591075"/>
        </p:xfrm>
        <a:graphic>
          <a:graphicData uri="http://schemas.openxmlformats.org/drawingml/2006/table">
            <a:tbl>
              <a:tblPr firstRow="1" bandRow="1">
                <a:noFill/>
              </a:tblPr>
              <a:tblGrid>
                <a:gridCol w="452312">
                  <a:extLst>
                    <a:ext uri="{9D8B030D-6E8A-4147-A177-3AD203B41FA5}">
                      <a16:colId xmlns:a16="http://schemas.microsoft.com/office/drawing/2014/main" val="20000"/>
                    </a:ext>
                  </a:extLst>
                </a:gridCol>
                <a:gridCol w="3717003">
                  <a:extLst>
                    <a:ext uri="{9D8B030D-6E8A-4147-A177-3AD203B41FA5}">
                      <a16:colId xmlns:a16="http://schemas.microsoft.com/office/drawing/2014/main" val="20001"/>
                    </a:ext>
                  </a:extLst>
                </a:gridCol>
                <a:gridCol w="681055">
                  <a:extLst>
                    <a:ext uri="{9D8B030D-6E8A-4147-A177-3AD203B41FA5}">
                      <a16:colId xmlns:a16="http://schemas.microsoft.com/office/drawing/2014/main" val="20002"/>
                    </a:ext>
                  </a:extLst>
                </a:gridCol>
                <a:gridCol w="5852234">
                  <a:extLst>
                    <a:ext uri="{9D8B030D-6E8A-4147-A177-3AD203B41FA5}">
                      <a16:colId xmlns:a16="http://schemas.microsoft.com/office/drawing/2014/main" val="20003"/>
                    </a:ext>
                  </a:extLst>
                </a:gridCol>
              </a:tblGrid>
              <a:tr h="554492">
                <a:tc>
                  <a:txBody>
                    <a:bodyPr/>
                    <a:lstStyle/>
                    <a:p>
                      <a:pPr marL="25400" marR="25400" lvl="0" indent="0" algn="l" rtl="0">
                        <a:lnSpc>
                          <a:spcPct val="100000"/>
                        </a:lnSpc>
                        <a:spcBef>
                          <a:spcPts val="0"/>
                        </a:spcBef>
                        <a:spcAft>
                          <a:spcPts val="0"/>
                        </a:spcAft>
                        <a:buNone/>
                      </a:pPr>
                      <a:endParaRPr sz="1500" b="1" u="none" strike="noStrike" cap="none" dirty="0">
                        <a:solidFill>
                          <a:srgbClr val="231F20"/>
                        </a:solidFill>
                        <a:latin typeface="Arial"/>
                        <a:ea typeface="Arial"/>
                        <a:cs typeface="Arial"/>
                        <a:sym typeface="Arial"/>
                      </a:endParaRPr>
                    </a:p>
                  </a:txBody>
                  <a:tcPr marL="0" marR="0" marT="26467" marB="0">
                    <a:noFill/>
                  </a:tcPr>
                </a:tc>
                <a:tc gridSpan="3">
                  <a:txBody>
                    <a:bodyPr/>
                    <a:lstStyle/>
                    <a:p>
                      <a:pPr marL="25400" marR="25400" lvl="0" indent="0" algn="l" rtl="0">
                        <a:lnSpc>
                          <a:spcPct val="100000"/>
                        </a:lnSpc>
                        <a:spcBef>
                          <a:spcPts val="0"/>
                        </a:spcBef>
                        <a:spcAft>
                          <a:spcPts val="0"/>
                        </a:spcAft>
                        <a:buNone/>
                      </a:pPr>
                      <a:r>
                        <a:rPr lang="en" sz="1500" b="1" u="none" strike="noStrike" cap="none" dirty="0">
                          <a:solidFill>
                            <a:srgbClr val="231F20"/>
                          </a:solidFill>
                          <a:latin typeface="Arial"/>
                          <a:ea typeface="Arial"/>
                          <a:cs typeface="Arial"/>
                          <a:sym typeface="Arial"/>
                        </a:rPr>
                        <a:t>PO 12: Life-long learning: </a:t>
                      </a:r>
                      <a:r>
                        <a:rPr lang="en" sz="1500" u="none" strike="noStrike" cap="none" dirty="0">
                          <a:solidFill>
                            <a:srgbClr val="231F20"/>
                          </a:solidFill>
                          <a:latin typeface="Arial"/>
                          <a:ea typeface="Arial"/>
                          <a:cs typeface="Arial"/>
                          <a:sym typeface="Arial"/>
                        </a:rPr>
                        <a:t>Recognise the need for, and have the preparation and ability to engage in independent and life-long  learning in the broadest context of technological change.</a:t>
                      </a:r>
                      <a:endParaRPr sz="1500" u="none" strike="noStrike" cap="none" dirty="0">
                        <a:latin typeface="Arial"/>
                        <a:ea typeface="Arial"/>
                        <a:cs typeface="Arial"/>
                        <a:sym typeface="Arial"/>
                      </a:endParaRPr>
                    </a:p>
                  </a:txBody>
                  <a:tcPr marL="0" marR="0" marT="26467" marB="0">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44753">
                <a:tc>
                  <a:txBody>
                    <a:bodyPr/>
                    <a:lstStyle/>
                    <a:p>
                      <a:pPr marL="279400" marR="0" lvl="0" indent="0" algn="l" rtl="0">
                        <a:lnSpc>
                          <a:spcPct val="100000"/>
                        </a:lnSpc>
                        <a:spcBef>
                          <a:spcPts val="0"/>
                        </a:spcBef>
                        <a:spcAft>
                          <a:spcPts val="0"/>
                        </a:spcAft>
                        <a:buNone/>
                      </a:pPr>
                      <a:endParaRPr sz="1700" b="1"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79400" marR="0" lvl="0" indent="0" algn="l" rtl="0">
                        <a:lnSpc>
                          <a:spcPct val="100000"/>
                        </a:lnSpc>
                        <a:spcBef>
                          <a:spcPts val="0"/>
                        </a:spcBef>
                        <a:spcAft>
                          <a:spcPts val="0"/>
                        </a:spcAft>
                        <a:buNone/>
                      </a:pPr>
                      <a:r>
                        <a:rPr lang="en" sz="1700" b="1" dirty="0">
                          <a:solidFill>
                            <a:srgbClr val="231F20"/>
                          </a:solidFill>
                          <a:latin typeface="Arial"/>
                          <a:ea typeface="Arial"/>
                          <a:cs typeface="Arial"/>
                          <a:sym typeface="Arial"/>
                        </a:rPr>
                        <a:t>       </a:t>
                      </a:r>
                      <a:r>
                        <a:rPr lang="en" sz="1700" b="1" u="none" strike="noStrike" cap="none" dirty="0">
                          <a:solidFill>
                            <a:srgbClr val="231F20"/>
                          </a:solidFill>
                          <a:latin typeface="Arial"/>
                          <a:ea typeface="Arial"/>
                          <a:cs typeface="Arial"/>
                          <a:sym typeface="Arial"/>
                        </a:rPr>
                        <a:t>Competency</a:t>
                      </a:r>
                      <a:endParaRPr sz="17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l" rtl="0">
                        <a:lnSpc>
                          <a:spcPct val="100000"/>
                        </a:lnSpc>
                        <a:spcBef>
                          <a:spcPts val="0"/>
                        </a:spcBef>
                        <a:spcAft>
                          <a:spcPts val="0"/>
                        </a:spcAft>
                        <a:buNone/>
                      </a:pPr>
                      <a:endParaRPr sz="1700" b="1" dirty="0">
                        <a:solidFill>
                          <a:srgbClr val="231F20"/>
                        </a:solidFill>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l" rtl="0">
                        <a:lnSpc>
                          <a:spcPct val="100000"/>
                        </a:lnSpc>
                        <a:spcBef>
                          <a:spcPts val="0"/>
                        </a:spcBef>
                        <a:spcAft>
                          <a:spcPts val="0"/>
                        </a:spcAft>
                        <a:buNone/>
                      </a:pPr>
                      <a:r>
                        <a:rPr lang="en" sz="1700" b="1">
                          <a:solidFill>
                            <a:srgbClr val="231F20"/>
                          </a:solidFill>
                          <a:latin typeface="Arial"/>
                          <a:ea typeface="Arial"/>
                          <a:cs typeface="Arial"/>
                          <a:sym typeface="Arial"/>
                        </a:rPr>
                        <a:t>                                                       </a:t>
                      </a:r>
                      <a:r>
                        <a:rPr lang="en" sz="1700" b="1" u="none" strike="noStrike" cap="none">
                          <a:solidFill>
                            <a:srgbClr val="231F20"/>
                          </a:solidFill>
                          <a:latin typeface="Arial"/>
                          <a:ea typeface="Arial"/>
                          <a:cs typeface="Arial"/>
                          <a:sym typeface="Arial"/>
                        </a:rPr>
                        <a:t>Indicators</a:t>
                      </a:r>
                      <a:endParaRPr sz="1700" u="none" strike="noStrike" cap="none" dirty="0">
                        <a:latin typeface="Arial"/>
                        <a:ea typeface="Arial"/>
                        <a:cs typeface="Arial"/>
                        <a:sym typeface="Arial"/>
                      </a:endParaRPr>
                    </a:p>
                  </a:txBody>
                  <a:tcPr marL="0" marR="0" marT="244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839091">
                <a:tc>
                  <a:txBody>
                    <a:bodyPr/>
                    <a:lstStyle/>
                    <a:p>
                      <a:pPr marL="203200" marR="25400" lvl="0" indent="-177800" algn="ctr" rtl="0">
                        <a:lnSpc>
                          <a:spcPct val="150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12.1</a:t>
                      </a:r>
                      <a:endParaRPr sz="1500" u="none" strike="noStrike" cap="none"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Demonstrate an ability to  identify gaps i</a:t>
                      </a:r>
                      <a:r>
                        <a:rPr lang="en" sz="1500" dirty="0">
                          <a:solidFill>
                            <a:srgbClr val="231F20"/>
                          </a:solidFill>
                          <a:latin typeface="Arial"/>
                          <a:ea typeface="Arial"/>
                          <a:cs typeface="Arial"/>
                          <a:sym typeface="Arial"/>
                        </a:rPr>
                        <a:t>n </a:t>
                      </a:r>
                      <a:endParaRPr sz="1500"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knowledge  and a strategy to close these </a:t>
                      </a:r>
                      <a:endParaRPr sz="1500" u="none" strike="noStrike" cap="none"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gaps</a:t>
                      </a:r>
                      <a:endParaRPr sz="15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lvl="0" indent="0" algn="ctr" rtl="0">
                        <a:lnSpc>
                          <a:spcPct val="150000"/>
                        </a:lnSpc>
                        <a:spcBef>
                          <a:spcPts val="0"/>
                        </a:spcBef>
                        <a:spcAft>
                          <a:spcPts val="0"/>
                        </a:spcAft>
                        <a:buNone/>
                      </a:pPr>
                      <a:r>
                        <a:rPr lang="en" sz="1500">
                          <a:solidFill>
                            <a:schemeClr val="hlink"/>
                          </a:solidFill>
                          <a:latin typeface="Arial"/>
                          <a:ea typeface="Arial"/>
                          <a:cs typeface="Arial"/>
                          <a:sym typeface="Arial"/>
                        </a:rPr>
                        <a:t> 12.1.1</a:t>
                      </a:r>
                      <a:endParaRPr sz="1500" dirty="0">
                        <a:solidFill>
                          <a:schemeClr val="hlink"/>
                        </a:solidFill>
                        <a:latin typeface="Arial"/>
                        <a:ea typeface="Arial"/>
                        <a:cs typeface="Arial"/>
                        <a:sym typeface="Arial"/>
                      </a:endParaRPr>
                    </a:p>
                    <a:p>
                      <a:pPr marL="0" lvl="0" indent="0" algn="ctr" rtl="0">
                        <a:lnSpc>
                          <a:spcPct val="150000"/>
                        </a:lnSpc>
                        <a:spcBef>
                          <a:spcPts val="0"/>
                        </a:spcBef>
                        <a:spcAft>
                          <a:spcPts val="0"/>
                        </a:spcAft>
                        <a:buNone/>
                      </a:pPr>
                      <a:endParaRPr sz="1500" dirty="0">
                        <a:solidFill>
                          <a:schemeClr val="hlink"/>
                        </a:solidFill>
                        <a:latin typeface="Arial"/>
                        <a:ea typeface="Arial"/>
                        <a:cs typeface="Arial"/>
                        <a:sym typeface="Arial"/>
                      </a:endParaRPr>
                    </a:p>
                    <a:p>
                      <a:pPr marL="0" lvl="0" indent="0" algn="ctr" rtl="0">
                        <a:lnSpc>
                          <a:spcPct val="150000"/>
                        </a:lnSpc>
                        <a:spcBef>
                          <a:spcPts val="100"/>
                        </a:spcBef>
                        <a:spcAft>
                          <a:spcPts val="0"/>
                        </a:spcAft>
                        <a:buNone/>
                      </a:pPr>
                      <a:r>
                        <a:rPr lang="en" sz="1500">
                          <a:solidFill>
                            <a:schemeClr val="hlink"/>
                          </a:solidFill>
                          <a:latin typeface="Arial"/>
                          <a:ea typeface="Arial"/>
                          <a:cs typeface="Arial"/>
                          <a:sym typeface="Arial"/>
                        </a:rPr>
                        <a:t> </a:t>
                      </a:r>
                      <a:endParaRPr sz="1500" dirty="0">
                        <a:solidFill>
                          <a:schemeClr val="hlink"/>
                        </a:solidFill>
                        <a:latin typeface="Arial"/>
                        <a:ea typeface="Arial"/>
                        <a:cs typeface="Arial"/>
                        <a:sym typeface="Arial"/>
                      </a:endParaRPr>
                    </a:p>
                    <a:p>
                      <a:pPr marL="0" lvl="0" indent="0" algn="ctr" rtl="0">
                        <a:lnSpc>
                          <a:spcPct val="150000"/>
                        </a:lnSpc>
                        <a:spcBef>
                          <a:spcPts val="100"/>
                        </a:spcBef>
                        <a:spcAft>
                          <a:spcPts val="0"/>
                        </a:spcAft>
                        <a:buClr>
                          <a:schemeClr val="dk1"/>
                        </a:buClr>
                        <a:buSzPts val="1100"/>
                        <a:buFont typeface="Arial"/>
                        <a:buNone/>
                      </a:pPr>
                      <a:r>
                        <a:rPr lang="en" sz="1500">
                          <a:solidFill>
                            <a:schemeClr val="hlink"/>
                          </a:solidFill>
                          <a:latin typeface="Arial"/>
                          <a:ea typeface="Arial"/>
                          <a:cs typeface="Arial"/>
                          <a:sym typeface="Arial"/>
                        </a:rPr>
                        <a:t> 12.1.2</a:t>
                      </a:r>
                      <a:endParaRPr sz="15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l" rtl="0">
                        <a:lnSpc>
                          <a:spcPct val="150000"/>
                        </a:lnSpc>
                        <a:spcBef>
                          <a:spcPts val="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Describe the rationale for the requirement for continuing professional </a:t>
                      </a:r>
                      <a:r>
                        <a:rPr lang="en" sz="1500" dirty="0">
                          <a:solidFill>
                            <a:srgbClr val="231F20"/>
                          </a:solidFill>
                          <a:latin typeface="Arial"/>
                          <a:ea typeface="Arial"/>
                          <a:cs typeface="Arial"/>
                          <a:sym typeface="Arial"/>
                        </a:rPr>
                        <a:t>D</a:t>
                      </a:r>
                      <a:r>
                        <a:rPr lang="en" sz="1500" u="none" strike="noStrike" cap="none" dirty="0">
                          <a:solidFill>
                            <a:srgbClr val="231F20"/>
                          </a:solidFill>
                          <a:latin typeface="Arial"/>
                          <a:ea typeface="Arial"/>
                          <a:cs typeface="Arial"/>
                          <a:sym typeface="Arial"/>
                        </a:rPr>
                        <a:t>evelopment.</a:t>
                      </a:r>
                      <a:endParaRPr sz="1500" u="none" strike="noStrike" cap="none" dirty="0">
                        <a:solidFill>
                          <a:srgbClr val="231F20"/>
                        </a:solidFill>
                        <a:latin typeface="Arial"/>
                        <a:ea typeface="Arial"/>
                        <a:cs typeface="Arial"/>
                        <a:sym typeface="Arial"/>
                      </a:endParaRPr>
                    </a:p>
                    <a:p>
                      <a:pPr marL="0" marR="0" lvl="0" indent="0" algn="l" rtl="0">
                        <a:lnSpc>
                          <a:spcPct val="150000"/>
                        </a:lnSpc>
                        <a:spcBef>
                          <a:spcPts val="0"/>
                        </a:spcBef>
                        <a:spcAft>
                          <a:spcPts val="0"/>
                        </a:spcAft>
                        <a:buNone/>
                      </a:pPr>
                      <a:endParaRPr sz="1500" dirty="0">
                        <a:solidFill>
                          <a:srgbClr val="231F20"/>
                        </a:solidFill>
                        <a:latin typeface="Arial"/>
                        <a:ea typeface="Arial"/>
                        <a:cs typeface="Arial"/>
                        <a:sym typeface="Arial"/>
                      </a:endParaRPr>
                    </a:p>
                    <a:p>
                      <a:pPr marL="0" marR="0" lvl="0" indent="0" algn="l" rtl="0">
                        <a:lnSpc>
                          <a:spcPct val="150000"/>
                        </a:lnSpc>
                        <a:spcBef>
                          <a:spcPts val="10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Identify deficiencies or gaps in knowledge and demonstrate an ability </a:t>
                      </a: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to sourc</a:t>
                      </a:r>
                      <a:r>
                        <a:rPr lang="en" sz="1500" dirty="0">
                          <a:solidFill>
                            <a:srgbClr val="231F20"/>
                          </a:solidFill>
                          <a:latin typeface="Arial"/>
                          <a:ea typeface="Arial"/>
                          <a:cs typeface="Arial"/>
                          <a:sym typeface="Arial"/>
                        </a:rPr>
                        <a:t>e </a:t>
                      </a:r>
                      <a:r>
                        <a:rPr lang="en" sz="1500" u="none" strike="noStrike" cap="none" dirty="0">
                          <a:solidFill>
                            <a:srgbClr val="231F20"/>
                          </a:solidFill>
                          <a:latin typeface="Arial"/>
                          <a:ea typeface="Arial"/>
                          <a:cs typeface="Arial"/>
                          <a:sym typeface="Arial"/>
                        </a:rPr>
                        <a:t>information to close this gap.</a:t>
                      </a:r>
                      <a:endParaRPr sz="15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1852739">
                <a:tc>
                  <a:txBody>
                    <a:bodyPr/>
                    <a:lstStyle/>
                    <a:p>
                      <a:pPr marL="203200" marR="25400" lvl="0" indent="-177800" algn="ctr" rtl="0">
                        <a:lnSpc>
                          <a:spcPct val="150000"/>
                        </a:lnSpc>
                        <a:spcBef>
                          <a:spcPts val="0"/>
                        </a:spcBef>
                        <a:spcAft>
                          <a:spcPts val="0"/>
                        </a:spcAft>
                        <a:buClr>
                          <a:schemeClr val="dk1"/>
                        </a:buClr>
                        <a:buFont typeface="Arial"/>
                        <a:buNone/>
                      </a:pPr>
                      <a:r>
                        <a:rPr lang="en" sz="1500" dirty="0">
                          <a:solidFill>
                            <a:schemeClr val="hlink"/>
                          </a:solidFill>
                          <a:latin typeface="Arial"/>
                          <a:ea typeface="Arial"/>
                          <a:cs typeface="Arial"/>
                          <a:sym typeface="Arial"/>
                        </a:rPr>
                        <a:t>12.2</a:t>
                      </a:r>
                      <a:endParaRPr sz="1500" u="none" strike="noStrike" cap="none" dirty="0">
                        <a:solidFill>
                          <a:srgbClr val="231F20"/>
                        </a:solidFill>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Demonstrate an ability to  identify changing </a:t>
                      </a:r>
                      <a:endParaRPr sz="1500" u="none" strike="noStrike" cap="none"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trends in  engineering knowledge and  </a:t>
                      </a:r>
                      <a:endParaRPr sz="1500" u="none" strike="noStrike" cap="none"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500" u="none" strike="noStrike" cap="none">
                          <a:solidFill>
                            <a:srgbClr val="231F20"/>
                          </a:solidFill>
                          <a:latin typeface="Arial"/>
                          <a:ea typeface="Arial"/>
                          <a:cs typeface="Arial"/>
                          <a:sym typeface="Arial"/>
                        </a:rPr>
                        <a:t>practice</a:t>
                      </a:r>
                      <a:endParaRPr sz="15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ctr" rtl="0">
                        <a:lnSpc>
                          <a:spcPct val="150000"/>
                        </a:lnSpc>
                        <a:spcBef>
                          <a:spcPts val="0"/>
                        </a:spcBef>
                        <a:spcAft>
                          <a:spcPts val="0"/>
                        </a:spcAft>
                        <a:buNone/>
                      </a:pPr>
                      <a:r>
                        <a:rPr lang="en" sz="1500">
                          <a:solidFill>
                            <a:schemeClr val="hlink"/>
                          </a:solidFill>
                          <a:latin typeface="Arial"/>
                          <a:ea typeface="Arial"/>
                          <a:cs typeface="Arial"/>
                          <a:sym typeface="Arial"/>
                        </a:rPr>
                        <a:t> 12.2.1</a:t>
                      </a:r>
                      <a:endParaRPr sz="1500" dirty="0">
                        <a:solidFill>
                          <a:schemeClr val="hlink"/>
                        </a:solidFill>
                        <a:latin typeface="Arial"/>
                        <a:ea typeface="Arial"/>
                        <a:cs typeface="Arial"/>
                        <a:sym typeface="Arial"/>
                      </a:endParaRPr>
                    </a:p>
                    <a:p>
                      <a:pPr marL="0" marR="25400" lvl="0" indent="0" algn="ctr" rtl="0">
                        <a:lnSpc>
                          <a:spcPct val="150000"/>
                        </a:lnSpc>
                        <a:spcBef>
                          <a:spcPts val="0"/>
                        </a:spcBef>
                        <a:spcAft>
                          <a:spcPts val="0"/>
                        </a:spcAft>
                        <a:buNone/>
                      </a:pPr>
                      <a:endParaRPr sz="1500" dirty="0">
                        <a:solidFill>
                          <a:schemeClr val="hlink"/>
                        </a:solidFill>
                        <a:latin typeface="Arial"/>
                        <a:ea typeface="Arial"/>
                        <a:cs typeface="Arial"/>
                        <a:sym typeface="Arial"/>
                      </a:endParaRPr>
                    </a:p>
                    <a:p>
                      <a:pPr marL="0" marR="25400" lvl="0" indent="0" algn="ctr" rtl="0">
                        <a:lnSpc>
                          <a:spcPct val="150000"/>
                        </a:lnSpc>
                        <a:spcBef>
                          <a:spcPts val="0"/>
                        </a:spcBef>
                        <a:spcAft>
                          <a:spcPts val="0"/>
                        </a:spcAft>
                        <a:buNone/>
                      </a:pPr>
                      <a:endParaRPr sz="1500" dirty="0">
                        <a:solidFill>
                          <a:schemeClr val="hlink"/>
                        </a:solidFill>
                        <a:latin typeface="Arial"/>
                        <a:ea typeface="Arial"/>
                        <a:cs typeface="Arial"/>
                        <a:sym typeface="Arial"/>
                      </a:endParaRPr>
                    </a:p>
                    <a:p>
                      <a:pPr marL="0" lvl="0" indent="0" algn="ctr" rtl="0">
                        <a:lnSpc>
                          <a:spcPct val="150000"/>
                        </a:lnSpc>
                        <a:spcBef>
                          <a:spcPts val="100"/>
                        </a:spcBef>
                        <a:spcAft>
                          <a:spcPts val="0"/>
                        </a:spcAft>
                        <a:buClr>
                          <a:schemeClr val="dk1"/>
                        </a:buClr>
                        <a:buSzPts val="1100"/>
                        <a:buFont typeface="Arial"/>
                        <a:buNone/>
                      </a:pPr>
                      <a:r>
                        <a:rPr lang="en" sz="1500">
                          <a:solidFill>
                            <a:schemeClr val="hlink"/>
                          </a:solidFill>
                          <a:latin typeface="Arial"/>
                          <a:ea typeface="Arial"/>
                          <a:cs typeface="Arial"/>
                          <a:sym typeface="Arial"/>
                        </a:rPr>
                        <a:t> 12.2.2</a:t>
                      </a:r>
                      <a:endParaRPr sz="15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150000"/>
                        </a:lnSpc>
                        <a:spcBef>
                          <a:spcPts val="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Identify historic points of technological advance in engineering that</a:t>
                      </a:r>
                      <a:endParaRPr sz="1500"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r>
                        <a:rPr lang="en" sz="1500" u="none" strike="noStrike" cap="none" dirty="0">
                          <a:solidFill>
                            <a:srgbClr val="231F20"/>
                          </a:solidFill>
                          <a:latin typeface="Arial"/>
                          <a:ea typeface="Arial"/>
                          <a:cs typeface="Arial"/>
                          <a:sym typeface="Arial"/>
                        </a:rPr>
                        <a:t> required  practitioners to</a:t>
                      </a: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seek education in order to stay current.</a:t>
                      </a:r>
                      <a:endParaRPr sz="1500" u="none" strike="noStrike" cap="none" dirty="0">
                        <a:solidFill>
                          <a:srgbClr val="231F20"/>
                        </a:solidFill>
                        <a:latin typeface="Arial"/>
                        <a:ea typeface="Arial"/>
                        <a:cs typeface="Arial"/>
                        <a:sym typeface="Arial"/>
                      </a:endParaRPr>
                    </a:p>
                    <a:p>
                      <a:pPr marL="0" marR="25400" lvl="0" indent="0" algn="l" rtl="0">
                        <a:lnSpc>
                          <a:spcPct val="150000"/>
                        </a:lnSpc>
                        <a:spcBef>
                          <a:spcPts val="0"/>
                        </a:spcBef>
                        <a:spcAft>
                          <a:spcPts val="0"/>
                        </a:spcAft>
                        <a:buNone/>
                      </a:pPr>
                      <a:endParaRPr sz="1500" dirty="0">
                        <a:solidFill>
                          <a:srgbClr val="231F20"/>
                        </a:solidFill>
                        <a:latin typeface="Arial"/>
                        <a:ea typeface="Arial"/>
                        <a:cs typeface="Arial"/>
                        <a:sym typeface="Arial"/>
                      </a:endParaRPr>
                    </a:p>
                    <a:p>
                      <a:pPr marL="0" marR="0" lvl="0" indent="0" algn="l" rtl="0">
                        <a:lnSpc>
                          <a:spcPct val="150000"/>
                        </a:lnSpc>
                        <a:spcBef>
                          <a:spcPts val="100"/>
                        </a:spcBef>
                        <a:spcAft>
                          <a:spcPts val="0"/>
                        </a:spcAft>
                        <a:buNone/>
                      </a:pPr>
                      <a:r>
                        <a:rPr lang="en" sz="1500" dirty="0">
                          <a:solidFill>
                            <a:srgbClr val="231F20"/>
                          </a:solidFill>
                          <a:latin typeface="Arial"/>
                          <a:ea typeface="Arial"/>
                          <a:cs typeface="Arial"/>
                          <a:sym typeface="Arial"/>
                        </a:rPr>
                        <a:t> </a:t>
                      </a:r>
                      <a:r>
                        <a:rPr lang="en" sz="1500" u="none" strike="noStrike" cap="none" dirty="0">
                          <a:solidFill>
                            <a:srgbClr val="231F20"/>
                          </a:solidFill>
                          <a:latin typeface="Arial"/>
                          <a:ea typeface="Arial"/>
                          <a:cs typeface="Arial"/>
                          <a:sym typeface="Arial"/>
                        </a:rPr>
                        <a:t>Recognize the need and be able to clearly explain why it is vitally</a:t>
                      </a:r>
                      <a:endParaRPr sz="1500" u="none" strike="noStrike" cap="none" dirty="0">
                        <a:solidFill>
                          <a:srgbClr val="231F20"/>
                        </a:solidFill>
                        <a:latin typeface="Arial"/>
                        <a:ea typeface="Arial"/>
                        <a:cs typeface="Arial"/>
                        <a:sym typeface="Arial"/>
                      </a:endParaRPr>
                    </a:p>
                    <a:p>
                      <a:pPr marL="0" marR="0" lvl="0" indent="0" algn="l" rtl="0">
                        <a:lnSpc>
                          <a:spcPct val="150000"/>
                        </a:lnSpc>
                        <a:spcBef>
                          <a:spcPts val="100"/>
                        </a:spcBef>
                        <a:spcAft>
                          <a:spcPts val="0"/>
                        </a:spcAft>
                        <a:buNone/>
                      </a:pPr>
                      <a:r>
                        <a:rPr lang="en" sz="1500" u="none" strike="noStrike" cap="none" dirty="0">
                          <a:solidFill>
                            <a:srgbClr val="231F20"/>
                          </a:solidFill>
                          <a:latin typeface="Arial"/>
                          <a:ea typeface="Arial"/>
                          <a:cs typeface="Arial"/>
                          <a:sym typeface="Arial"/>
                        </a:rPr>
                        <a:t> important to kee</a:t>
                      </a:r>
                      <a:r>
                        <a:rPr lang="en" sz="1500" dirty="0">
                          <a:solidFill>
                            <a:srgbClr val="231F20"/>
                          </a:solidFill>
                          <a:latin typeface="Arial"/>
                          <a:ea typeface="Arial"/>
                          <a:cs typeface="Arial"/>
                          <a:sym typeface="Arial"/>
                        </a:rPr>
                        <a:t>p </a:t>
                      </a:r>
                      <a:r>
                        <a:rPr lang="en" sz="1500" u="none" strike="noStrike" cap="none" dirty="0">
                          <a:solidFill>
                            <a:srgbClr val="231F20"/>
                          </a:solidFill>
                          <a:latin typeface="Arial"/>
                          <a:ea typeface="Arial"/>
                          <a:cs typeface="Arial"/>
                          <a:sym typeface="Arial"/>
                        </a:rPr>
                        <a:t>current regarding new developments in your field.</a:t>
                      </a:r>
                      <a:endParaRPr sz="15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3"/>
                  </a:ext>
                </a:extLst>
              </a:tr>
            </a:tbl>
          </a:graphicData>
        </a:graphic>
      </p:graphicFrame>
      <p:sp>
        <p:nvSpPr>
          <p:cNvPr id="512" name="Google Shape;512;p56"/>
          <p:cNvSpPr txBox="1"/>
          <p:nvPr/>
        </p:nvSpPr>
        <p:spPr>
          <a:xfrm>
            <a:off x="8513713" y="6469448"/>
            <a:ext cx="2126800" cy="114000"/>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Examination Reform Policy</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8FB1C2D0-256C-45E9-A381-F74CA3A5B4CD}"/>
              </a:ext>
            </a:extLst>
          </p:cNvPr>
          <p:cNvSpPr>
            <a:spLocks noGrp="1"/>
          </p:cNvSpPr>
          <p:nvPr>
            <p:ph type="sldNum" sz="quarter" idx="12"/>
          </p:nvPr>
        </p:nvSpPr>
        <p:spPr/>
        <p:txBody>
          <a:bodyPr/>
          <a:lstStyle/>
          <a:p>
            <a:fld id="{71EC9CE2-5AEF-428F-9B76-4FE97200EC74}" type="slidenum">
              <a:rPr lang="en-IN" smtClean="0"/>
              <a:t>80</a:t>
            </a:fld>
            <a:endParaRPr lang="en-IN" dirty="0"/>
          </a:p>
        </p:txBody>
      </p:sp>
    </p:spTree>
    <p:extLst>
      <p:ext uri="{BB962C8B-B14F-4D97-AF65-F5344CB8AC3E}">
        <p14:creationId xmlns:p14="http://schemas.microsoft.com/office/powerpoint/2010/main" val="185253705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show="0">
  <p:cSld>
    <p:spTree>
      <p:nvGrpSpPr>
        <p:cNvPr id="1" name="Shape 516"/>
        <p:cNvGrpSpPr/>
        <p:nvPr/>
      </p:nvGrpSpPr>
      <p:grpSpPr>
        <a:xfrm>
          <a:off x="0" y="0"/>
          <a:ext cx="0" cy="0"/>
          <a:chOff x="0" y="0"/>
          <a:chExt cx="0" cy="0"/>
        </a:xfrm>
      </p:grpSpPr>
      <p:sp>
        <p:nvSpPr>
          <p:cNvPr id="519" name="Google Shape;519;p57"/>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522" name="Google Shape;522;p57"/>
          <p:cNvGraphicFramePr/>
          <p:nvPr/>
        </p:nvGraphicFramePr>
        <p:xfrm>
          <a:off x="771483" y="515101"/>
          <a:ext cx="10649034" cy="1622857"/>
        </p:xfrm>
        <a:graphic>
          <a:graphicData uri="http://schemas.openxmlformats.org/drawingml/2006/table">
            <a:tbl>
              <a:tblPr firstRow="1" bandRow="1">
                <a:noFill/>
              </a:tblPr>
              <a:tblGrid>
                <a:gridCol w="444367">
                  <a:extLst>
                    <a:ext uri="{9D8B030D-6E8A-4147-A177-3AD203B41FA5}">
                      <a16:colId xmlns:a16="http://schemas.microsoft.com/office/drawing/2014/main" val="20000"/>
                    </a:ext>
                  </a:extLst>
                </a:gridCol>
                <a:gridCol w="3581867">
                  <a:extLst>
                    <a:ext uri="{9D8B030D-6E8A-4147-A177-3AD203B41FA5}">
                      <a16:colId xmlns:a16="http://schemas.microsoft.com/office/drawing/2014/main" val="20001"/>
                    </a:ext>
                  </a:extLst>
                </a:gridCol>
                <a:gridCol w="790967">
                  <a:extLst>
                    <a:ext uri="{9D8B030D-6E8A-4147-A177-3AD203B41FA5}">
                      <a16:colId xmlns:a16="http://schemas.microsoft.com/office/drawing/2014/main" val="20002"/>
                    </a:ext>
                  </a:extLst>
                </a:gridCol>
                <a:gridCol w="5831833">
                  <a:extLst>
                    <a:ext uri="{9D8B030D-6E8A-4147-A177-3AD203B41FA5}">
                      <a16:colId xmlns:a16="http://schemas.microsoft.com/office/drawing/2014/main" val="20003"/>
                    </a:ext>
                  </a:extLst>
                </a:gridCol>
              </a:tblGrid>
              <a:tr h="1622857">
                <a:tc>
                  <a:txBody>
                    <a:bodyPr/>
                    <a:lstStyle/>
                    <a:p>
                      <a:pPr marL="0" marR="25400" lvl="0" indent="0" algn="ctr" rtl="0">
                        <a:lnSpc>
                          <a:spcPct val="150000"/>
                        </a:lnSpc>
                        <a:spcBef>
                          <a:spcPts val="0"/>
                        </a:spcBef>
                        <a:spcAft>
                          <a:spcPts val="0"/>
                        </a:spcAft>
                        <a:buClr>
                          <a:schemeClr val="dk1"/>
                        </a:buClr>
                        <a:buFont typeface="Arial"/>
                        <a:buNone/>
                      </a:pPr>
                      <a:r>
                        <a:rPr lang="en" sz="1300" dirty="0">
                          <a:solidFill>
                            <a:schemeClr val="hlink"/>
                          </a:solidFill>
                          <a:latin typeface="Arial"/>
                          <a:ea typeface="Arial"/>
                          <a:cs typeface="Arial"/>
                          <a:sym typeface="Arial"/>
                        </a:rPr>
                        <a:t>12.3</a:t>
                      </a:r>
                      <a:endParaRPr sz="1300" u="none" strike="noStrike" cap="none" dirty="0">
                        <a:solidFill>
                          <a:srgbClr val="231F20"/>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Demonstrate an ability to  identify and access</a:t>
                      </a:r>
                      <a:endParaRPr sz="1300" u="none" strike="noStrike" cap="none" dirty="0">
                        <a:solidFill>
                          <a:srgbClr val="231F20"/>
                        </a:solidFill>
                        <a:latin typeface="Arial"/>
                        <a:ea typeface="Arial"/>
                        <a:cs typeface="Arial"/>
                        <a:sym typeface="Arial"/>
                      </a:endParaRPr>
                    </a:p>
                    <a:p>
                      <a:pPr marL="203200" marR="25400" lvl="0" indent="-17780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sources  for new information</a:t>
                      </a:r>
                      <a:endParaRPr sz="1300" u="none" strike="noStrike" cap="none" dirty="0">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ctr" rtl="0">
                        <a:lnSpc>
                          <a:spcPct val="200000"/>
                        </a:lnSpc>
                        <a:spcBef>
                          <a:spcPts val="0"/>
                        </a:spcBef>
                        <a:spcAft>
                          <a:spcPts val="0"/>
                        </a:spcAft>
                        <a:buNone/>
                      </a:pPr>
                      <a:r>
                        <a:rPr lang="en" sz="1300" dirty="0">
                          <a:solidFill>
                            <a:schemeClr val="hlink"/>
                          </a:solidFill>
                          <a:latin typeface="Arial"/>
                          <a:ea typeface="Arial"/>
                          <a:cs typeface="Arial"/>
                          <a:sym typeface="Arial"/>
                        </a:rPr>
                        <a:t> 12.3.1</a:t>
                      </a:r>
                      <a:endParaRPr sz="1300" dirty="0">
                        <a:solidFill>
                          <a:schemeClr val="hlink"/>
                        </a:solidFill>
                        <a:latin typeface="Arial"/>
                        <a:ea typeface="Arial"/>
                        <a:cs typeface="Arial"/>
                        <a:sym typeface="Arial"/>
                      </a:endParaRPr>
                    </a:p>
                    <a:p>
                      <a:pPr marL="0" marR="25400" lvl="0" indent="0" algn="ctr" rtl="0">
                        <a:lnSpc>
                          <a:spcPct val="200000"/>
                        </a:lnSpc>
                        <a:spcBef>
                          <a:spcPts val="0"/>
                        </a:spcBef>
                        <a:spcAft>
                          <a:spcPts val="0"/>
                        </a:spcAft>
                        <a:buNone/>
                      </a:pPr>
                      <a:endParaRPr sz="1300" dirty="0">
                        <a:solidFill>
                          <a:schemeClr val="hlink"/>
                        </a:solidFill>
                        <a:latin typeface="Arial"/>
                        <a:ea typeface="Arial"/>
                        <a:cs typeface="Arial"/>
                        <a:sym typeface="Arial"/>
                      </a:endParaRPr>
                    </a:p>
                    <a:p>
                      <a:pPr marL="0" marR="25400" lvl="0" indent="0" algn="ctr" rtl="0">
                        <a:lnSpc>
                          <a:spcPct val="200000"/>
                        </a:lnSpc>
                        <a:spcBef>
                          <a:spcPts val="100"/>
                        </a:spcBef>
                        <a:spcAft>
                          <a:spcPts val="0"/>
                        </a:spcAft>
                        <a:buClr>
                          <a:schemeClr val="dk1"/>
                        </a:buClr>
                        <a:buSzPts val="1100"/>
                        <a:buFont typeface="Arial"/>
                        <a:buNone/>
                      </a:pPr>
                      <a:r>
                        <a:rPr lang="en" sz="1300" dirty="0">
                          <a:solidFill>
                            <a:schemeClr val="hlink"/>
                          </a:solidFill>
                          <a:latin typeface="Arial"/>
                          <a:ea typeface="Arial"/>
                          <a:cs typeface="Arial"/>
                          <a:sym typeface="Arial"/>
                        </a:rPr>
                        <a:t> 12.3.2</a:t>
                      </a:r>
                      <a:endParaRPr sz="1300" dirty="0">
                        <a:solidFill>
                          <a:schemeClr val="hlink"/>
                        </a:solidFill>
                        <a:latin typeface="Arial"/>
                        <a:ea typeface="Arial"/>
                        <a:cs typeface="Arial"/>
                        <a:sym typeface="Arial"/>
                      </a:endParaRPr>
                    </a:p>
                  </a:txBody>
                  <a:tcPr marL="0" marR="0" marT="26467"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25400" lvl="0" indent="0" algn="l" rtl="0">
                        <a:lnSpc>
                          <a:spcPct val="200000"/>
                        </a:lnSpc>
                        <a:spcBef>
                          <a:spcPts val="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Source and comprehend  technical literature and other credible sources of </a:t>
                      </a:r>
                      <a:endParaRPr sz="1300" u="none" strike="noStrike" cap="none" dirty="0">
                        <a:solidFill>
                          <a:srgbClr val="231F20"/>
                        </a:solidFill>
                        <a:latin typeface="Arial"/>
                        <a:ea typeface="Arial"/>
                        <a:cs typeface="Arial"/>
                        <a:sym typeface="Arial"/>
                      </a:endParaRPr>
                    </a:p>
                    <a:p>
                      <a:pPr marL="0" marR="25400" lvl="0" indent="0" algn="l" rtl="0">
                        <a:lnSpc>
                          <a:spcPct val="200000"/>
                        </a:lnSpc>
                        <a:spcBef>
                          <a:spcPts val="0"/>
                        </a:spcBef>
                        <a:spcAft>
                          <a:spcPts val="0"/>
                        </a:spcAft>
                        <a:buNone/>
                      </a:pPr>
                      <a:r>
                        <a:rPr lang="en" sz="1300" u="none" strike="noStrike" cap="none" dirty="0">
                          <a:solidFill>
                            <a:srgbClr val="231F20"/>
                          </a:solidFill>
                          <a:latin typeface="Arial"/>
                          <a:ea typeface="Arial"/>
                          <a:cs typeface="Arial"/>
                          <a:sym typeface="Arial"/>
                        </a:rPr>
                        <a:t> information.</a:t>
                      </a:r>
                      <a:endParaRPr sz="1300" u="none" strike="noStrike" cap="none" dirty="0">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Analyze sourced technical and popular information for feasibility, viability,  </a:t>
                      </a:r>
                      <a:endParaRPr sz="1300" u="none" strike="noStrike" cap="none" dirty="0">
                        <a:solidFill>
                          <a:srgbClr val="231F20"/>
                        </a:solidFill>
                        <a:latin typeface="Arial"/>
                        <a:ea typeface="Arial"/>
                        <a:cs typeface="Arial"/>
                        <a:sym typeface="Arial"/>
                      </a:endParaRPr>
                    </a:p>
                    <a:p>
                      <a:pPr marL="0" marR="25400" lvl="0" indent="0" algn="l" rtl="0">
                        <a:lnSpc>
                          <a:spcPct val="200000"/>
                        </a:lnSpc>
                        <a:spcBef>
                          <a:spcPts val="100"/>
                        </a:spcBef>
                        <a:spcAft>
                          <a:spcPts val="0"/>
                        </a:spcAft>
                        <a:buNone/>
                      </a:pPr>
                      <a:r>
                        <a:rPr lang="en" sz="1300" dirty="0">
                          <a:solidFill>
                            <a:srgbClr val="231F20"/>
                          </a:solidFill>
                          <a:latin typeface="Arial"/>
                          <a:ea typeface="Arial"/>
                          <a:cs typeface="Arial"/>
                          <a:sym typeface="Arial"/>
                        </a:rPr>
                        <a:t> </a:t>
                      </a:r>
                      <a:r>
                        <a:rPr lang="en" sz="1300" u="none" strike="noStrike" cap="none" dirty="0">
                          <a:solidFill>
                            <a:srgbClr val="231F20"/>
                          </a:solidFill>
                          <a:latin typeface="Arial"/>
                          <a:ea typeface="Arial"/>
                          <a:cs typeface="Arial"/>
                          <a:sym typeface="Arial"/>
                        </a:rPr>
                        <a:t>sustainability, etc.</a:t>
                      </a:r>
                      <a:endParaRPr sz="1300" u="none" strike="noStrike" cap="none" dirty="0">
                        <a:latin typeface="Arial"/>
                        <a:ea typeface="Arial"/>
                        <a:cs typeface="Arial"/>
                        <a:sym typeface="Arial"/>
                      </a:endParaRPr>
                    </a:p>
                  </a:txBody>
                  <a:tcPr marL="0" marR="0" marT="26467" marB="0" anchor="ctr">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0"/>
                  </a:ext>
                </a:extLst>
              </a:tr>
            </a:tbl>
          </a:graphicData>
        </a:graphic>
      </p:graphicFrame>
      <p:sp>
        <p:nvSpPr>
          <p:cNvPr id="523" name="Google Shape;523;p57"/>
          <p:cNvSpPr txBox="1"/>
          <p:nvPr/>
        </p:nvSpPr>
        <p:spPr>
          <a:xfrm>
            <a:off x="1025400" y="3264232"/>
            <a:ext cx="10141200" cy="1981535"/>
          </a:xfrm>
          <a:prstGeom prst="rect">
            <a:avLst/>
          </a:prstGeom>
          <a:noFill/>
          <a:ln>
            <a:noFill/>
          </a:ln>
        </p:spPr>
        <p:txBody>
          <a:bodyPr spcFirstLastPara="1" wrap="square" lIns="0" tIns="16933" rIns="0" bIns="0" anchor="t" anchorCtr="0">
            <a:noAutofit/>
          </a:bodyPr>
          <a:lstStyle/>
          <a:p>
            <a:pPr marL="609585" indent="-397923">
              <a:lnSpc>
                <a:spcPct val="200000"/>
              </a:lnSpc>
              <a:buClr>
                <a:srgbClr val="231F20"/>
              </a:buClr>
              <a:buSzPts val="1100"/>
              <a:buFont typeface="Arial"/>
              <a:buChar char="●"/>
            </a:pPr>
            <a:r>
              <a:rPr lang="en" sz="1467" i="1" dirty="0">
                <a:solidFill>
                  <a:srgbClr val="231F20"/>
                </a:solidFill>
                <a:latin typeface="Arial"/>
                <a:ea typeface="Arial"/>
                <a:cs typeface="Arial"/>
                <a:sym typeface="Arial"/>
              </a:rPr>
              <a:t>The above table can be used for most of the engineering programs. However, for Computer Science &amp;</a:t>
            </a:r>
            <a:endParaRPr sz="1467" i="1" dirty="0">
              <a:latin typeface="Arial"/>
              <a:ea typeface="Arial"/>
              <a:cs typeface="Arial"/>
              <a:sym typeface="Arial"/>
            </a:endParaRPr>
          </a:p>
          <a:p>
            <a:pPr marL="609585" indent="-397923">
              <a:lnSpc>
                <a:spcPct val="200000"/>
              </a:lnSpc>
              <a:buClr>
                <a:srgbClr val="231F20"/>
              </a:buClr>
              <a:buSzPts val="1100"/>
              <a:buFont typeface="Arial"/>
              <a:buChar char="●"/>
            </a:pPr>
            <a:r>
              <a:rPr lang="en" sz="1467" i="1" dirty="0">
                <a:solidFill>
                  <a:srgbClr val="231F20"/>
                </a:solidFill>
                <a:latin typeface="Arial"/>
                <a:ea typeface="Arial"/>
                <a:cs typeface="Arial"/>
                <a:sym typeface="Arial"/>
              </a:rPr>
              <a:t>Engineering/ Information Technology programs it requires some modifications.</a:t>
            </a:r>
            <a:endParaRPr sz="1467" i="1" dirty="0">
              <a:latin typeface="Arial"/>
              <a:ea typeface="Arial"/>
              <a:cs typeface="Arial"/>
              <a:sym typeface="Arial"/>
            </a:endParaRPr>
          </a:p>
          <a:p>
            <a:pPr marL="609585" marR="6773" indent="-397923">
              <a:lnSpc>
                <a:spcPct val="200000"/>
              </a:lnSpc>
              <a:buClr>
                <a:srgbClr val="231F20"/>
              </a:buClr>
              <a:buSzPts val="1100"/>
              <a:buFont typeface="Arial"/>
              <a:buChar char="●"/>
            </a:pPr>
            <a:r>
              <a:rPr lang="en" sz="1467" b="1" dirty="0">
                <a:solidFill>
                  <a:srgbClr val="231F20"/>
                </a:solidFill>
                <a:latin typeface="Arial"/>
                <a:ea typeface="Arial"/>
                <a:cs typeface="Arial"/>
                <a:sym typeface="Arial"/>
              </a:rPr>
              <a:t>A suggestive list of competencies and associated performance indicators for </a:t>
            </a:r>
            <a:r>
              <a:rPr lang="en" sz="1467" dirty="0">
                <a:solidFill>
                  <a:srgbClr val="231F20"/>
                </a:solidFill>
                <a:latin typeface="Arial"/>
                <a:ea typeface="Arial"/>
                <a:cs typeface="Arial"/>
                <a:sym typeface="Arial"/>
              </a:rPr>
              <a:t>Computer Science &amp;  Engineering/ Information Technology </a:t>
            </a:r>
            <a:r>
              <a:rPr lang="en" sz="1467" b="1" dirty="0">
                <a:solidFill>
                  <a:srgbClr val="231F20"/>
                </a:solidFill>
                <a:latin typeface="Arial"/>
                <a:ea typeface="Arial"/>
                <a:cs typeface="Arial"/>
                <a:sym typeface="Arial"/>
              </a:rPr>
              <a:t>Programs is given in Appendix- A.</a:t>
            </a:r>
            <a:endParaRPr sz="1467" dirty="0">
              <a:latin typeface="Arial"/>
              <a:ea typeface="Arial"/>
              <a:cs typeface="Arial"/>
              <a:sym typeface="Arial"/>
            </a:endParaRPr>
          </a:p>
        </p:txBody>
      </p:sp>
      <p:sp>
        <p:nvSpPr>
          <p:cNvPr id="524" name="Google Shape;524;p57"/>
          <p:cNvSpPr txBox="1"/>
          <p:nvPr/>
        </p:nvSpPr>
        <p:spPr>
          <a:xfrm>
            <a:off x="8513713" y="6469448"/>
            <a:ext cx="2126800" cy="114000"/>
          </a:xfrm>
          <a:prstGeom prst="rect">
            <a:avLst/>
          </a:prstGeom>
          <a:noFill/>
          <a:ln>
            <a:noFill/>
          </a:ln>
        </p:spPr>
        <p:txBody>
          <a:bodyPr spcFirstLastPara="1" wrap="square" lIns="0" tIns="16933" rIns="0" bIns="0" anchor="t" anchorCtr="0">
            <a:noAutofit/>
          </a:bodyPr>
          <a:lstStyle/>
          <a:p>
            <a:pPr marL="16933" algn="r"/>
            <a:r>
              <a:rPr lang="en" sz="667">
                <a:solidFill>
                  <a:srgbClr val="FFFFFF"/>
                </a:solidFill>
                <a:latin typeface="Arial"/>
                <a:ea typeface="Arial"/>
                <a:cs typeface="Arial"/>
                <a:sym typeface="Arial"/>
              </a:rPr>
              <a:t>Examination Reform Policy</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56B44240-C03E-4526-ADD3-807D58859280}"/>
              </a:ext>
            </a:extLst>
          </p:cNvPr>
          <p:cNvSpPr>
            <a:spLocks noGrp="1"/>
          </p:cNvSpPr>
          <p:nvPr>
            <p:ph type="sldNum" sz="quarter" idx="12"/>
          </p:nvPr>
        </p:nvSpPr>
        <p:spPr/>
        <p:txBody>
          <a:bodyPr/>
          <a:lstStyle/>
          <a:p>
            <a:fld id="{71EC9CE2-5AEF-428F-9B76-4FE97200EC74}" type="slidenum">
              <a:rPr lang="en-IN" smtClean="0"/>
              <a:t>81</a:t>
            </a:fld>
            <a:endParaRPr lang="en-IN" dirty="0"/>
          </a:p>
        </p:txBody>
      </p:sp>
    </p:spTree>
    <p:extLst>
      <p:ext uri="{BB962C8B-B14F-4D97-AF65-F5344CB8AC3E}">
        <p14:creationId xmlns:p14="http://schemas.microsoft.com/office/powerpoint/2010/main" val="92997942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Shape 1201"/>
        <p:cNvGrpSpPr/>
        <p:nvPr/>
      </p:nvGrpSpPr>
      <p:grpSpPr>
        <a:xfrm>
          <a:off x="0" y="0"/>
          <a:ext cx="0" cy="0"/>
          <a:chOff x="0" y="0"/>
          <a:chExt cx="0" cy="0"/>
        </a:xfrm>
      </p:grpSpPr>
      <p:sp>
        <p:nvSpPr>
          <p:cNvPr id="1204" name="Google Shape;1204;p124"/>
          <p:cNvSpPr/>
          <p:nvPr/>
        </p:nvSpPr>
        <p:spPr>
          <a:xfrm>
            <a:off x="0" y="6475100"/>
            <a:ext cx="0" cy="107512"/>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1207" name="Google Shape;1207;p124"/>
          <p:cNvSpPr/>
          <p:nvPr/>
        </p:nvSpPr>
        <p:spPr>
          <a:xfrm>
            <a:off x="-2650" y="207383"/>
            <a:ext cx="12197299" cy="940088"/>
          </a:xfrm>
          <a:custGeom>
            <a:avLst/>
            <a:gdLst/>
            <a:ahLst/>
            <a:cxnLst/>
            <a:rect l="l" t="t" r="r" b="b"/>
            <a:pathLst>
              <a:path w="7560309" h="684530" extrusionOk="0">
                <a:moveTo>
                  <a:pt x="7559992" y="0"/>
                </a:moveTo>
                <a:lnTo>
                  <a:pt x="0" y="0"/>
                </a:lnTo>
                <a:lnTo>
                  <a:pt x="0" y="683996"/>
                </a:lnTo>
                <a:lnTo>
                  <a:pt x="7559992" y="683996"/>
                </a:lnTo>
                <a:lnTo>
                  <a:pt x="7559992" y="0"/>
                </a:lnTo>
                <a:close/>
              </a:path>
            </a:pathLst>
          </a:custGeom>
          <a:noFill/>
          <a:ln>
            <a:noFill/>
          </a:ln>
        </p:spPr>
        <p:txBody>
          <a:bodyPr spcFirstLastPara="1" wrap="square" lIns="0" tIns="0" rIns="0" bIns="0" anchor="t" anchorCtr="0">
            <a:noAutofit/>
          </a:bodyPr>
          <a:lstStyle/>
          <a:p>
            <a:endParaRPr sz="2400" dirty="0"/>
          </a:p>
        </p:txBody>
      </p:sp>
      <p:sp>
        <p:nvSpPr>
          <p:cNvPr id="1208" name="Google Shape;1208;p124"/>
          <p:cNvSpPr txBox="1">
            <a:spLocks noGrp="1"/>
          </p:cNvSpPr>
          <p:nvPr>
            <p:ph type="title"/>
          </p:nvPr>
        </p:nvSpPr>
        <p:spPr>
          <a:xfrm>
            <a:off x="759100" y="375433"/>
            <a:ext cx="4124400" cy="604000"/>
          </a:xfrm>
          <a:prstGeom prst="rect">
            <a:avLst/>
          </a:prstGeom>
          <a:noFill/>
          <a:ln>
            <a:noFill/>
          </a:ln>
        </p:spPr>
        <p:txBody>
          <a:bodyPr spcFirstLastPara="1" vert="horz" wrap="square" lIns="0" tIns="16933" rIns="0" bIns="0" rtlCol="0" anchor="t" anchorCtr="0">
            <a:noAutofit/>
          </a:bodyPr>
          <a:lstStyle/>
          <a:p>
            <a:pPr marL="16933">
              <a:lnSpc>
                <a:spcPct val="115000"/>
              </a:lnSpc>
              <a:spcBef>
                <a:spcPts val="0"/>
              </a:spcBef>
            </a:pPr>
            <a:r>
              <a:rPr lang="en" sz="1867" b="1" dirty="0"/>
              <a:t>APPENDIX-D</a:t>
            </a:r>
            <a:endParaRPr sz="1867" b="1" dirty="0"/>
          </a:p>
          <a:p>
            <a:pPr marL="16933">
              <a:lnSpc>
                <a:spcPct val="110000"/>
              </a:lnSpc>
              <a:spcBef>
                <a:spcPts val="0"/>
              </a:spcBef>
            </a:pPr>
            <a:r>
              <a:rPr lang="en" sz="1867" b="1" dirty="0"/>
              <a:t>Sample Scoring Rubrics</a:t>
            </a:r>
            <a:endParaRPr sz="1867" b="1" dirty="0"/>
          </a:p>
        </p:txBody>
      </p:sp>
      <p:sp>
        <p:nvSpPr>
          <p:cNvPr id="1211" name="Google Shape;1211;p124"/>
          <p:cNvSpPr txBox="1"/>
          <p:nvPr/>
        </p:nvSpPr>
        <p:spPr>
          <a:xfrm>
            <a:off x="695267" y="1518100"/>
            <a:ext cx="7195200" cy="230400"/>
          </a:xfrm>
          <a:prstGeom prst="rect">
            <a:avLst/>
          </a:prstGeom>
          <a:noFill/>
          <a:ln>
            <a:noFill/>
          </a:ln>
        </p:spPr>
        <p:txBody>
          <a:bodyPr spcFirstLastPara="1" wrap="square" lIns="0" tIns="16933" rIns="0" bIns="0" anchor="t" anchorCtr="0">
            <a:noAutofit/>
          </a:bodyPr>
          <a:lstStyle/>
          <a:p>
            <a:r>
              <a:rPr lang="en" sz="1733" b="1" dirty="0"/>
              <a:t>RUBRICS FOR COMMUNICATION (WRITTEN &amp; ORAL)</a:t>
            </a:r>
            <a:endParaRPr sz="1733" b="1" dirty="0"/>
          </a:p>
        </p:txBody>
      </p:sp>
      <p:graphicFrame>
        <p:nvGraphicFramePr>
          <p:cNvPr id="1212" name="Google Shape;1212;p124"/>
          <p:cNvGraphicFramePr/>
          <p:nvPr>
            <p:extLst>
              <p:ext uri="{D42A27DB-BD31-4B8C-83A1-F6EECF244321}">
                <p14:modId xmlns:p14="http://schemas.microsoft.com/office/powerpoint/2010/main" val="878545061"/>
              </p:ext>
            </p:extLst>
          </p:nvPr>
        </p:nvGraphicFramePr>
        <p:xfrm>
          <a:off x="790169" y="1932981"/>
          <a:ext cx="10665301" cy="4080942"/>
        </p:xfrm>
        <a:graphic>
          <a:graphicData uri="http://schemas.openxmlformats.org/drawingml/2006/table">
            <a:tbl>
              <a:tblPr firstRow="1" bandRow="1">
                <a:noFill/>
              </a:tblPr>
              <a:tblGrid>
                <a:gridCol w="1549900">
                  <a:extLst>
                    <a:ext uri="{9D8B030D-6E8A-4147-A177-3AD203B41FA5}">
                      <a16:colId xmlns:a16="http://schemas.microsoft.com/office/drawing/2014/main" val="20000"/>
                    </a:ext>
                  </a:extLst>
                </a:gridCol>
                <a:gridCol w="3038467">
                  <a:extLst>
                    <a:ext uri="{9D8B030D-6E8A-4147-A177-3AD203B41FA5}">
                      <a16:colId xmlns:a16="http://schemas.microsoft.com/office/drawing/2014/main" val="20001"/>
                    </a:ext>
                  </a:extLst>
                </a:gridCol>
                <a:gridCol w="3038467">
                  <a:extLst>
                    <a:ext uri="{9D8B030D-6E8A-4147-A177-3AD203B41FA5}">
                      <a16:colId xmlns:a16="http://schemas.microsoft.com/office/drawing/2014/main" val="20002"/>
                    </a:ext>
                  </a:extLst>
                </a:gridCol>
                <a:gridCol w="3038467">
                  <a:extLst>
                    <a:ext uri="{9D8B030D-6E8A-4147-A177-3AD203B41FA5}">
                      <a16:colId xmlns:a16="http://schemas.microsoft.com/office/drawing/2014/main" val="20003"/>
                    </a:ext>
                  </a:extLst>
                </a:gridCol>
              </a:tblGrid>
              <a:tr h="282191">
                <a:tc>
                  <a:txBody>
                    <a:bodyPr/>
                    <a:lstStyle/>
                    <a:p>
                      <a:pPr marL="76200" marR="0" lvl="0" indent="0" algn="ctr" rtl="0">
                        <a:lnSpc>
                          <a:spcPct val="150000"/>
                        </a:lnSpc>
                        <a:spcBef>
                          <a:spcPts val="0"/>
                        </a:spcBef>
                        <a:spcAft>
                          <a:spcPts val="0"/>
                        </a:spcAft>
                        <a:buNone/>
                      </a:pPr>
                      <a:r>
                        <a:rPr lang="en" sz="1300" b="1" u="none" strike="noStrike" cap="none" dirty="0">
                          <a:solidFill>
                            <a:srgbClr val="231F20"/>
                          </a:solidFill>
                          <a:latin typeface="Arial"/>
                          <a:ea typeface="Arial"/>
                          <a:cs typeface="Arial"/>
                          <a:sym typeface="Arial"/>
                        </a:rPr>
                        <a:t>Component</a:t>
                      </a:r>
                      <a:endParaRPr sz="13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50000"/>
                        </a:lnSpc>
                        <a:spcBef>
                          <a:spcPts val="0"/>
                        </a:spcBef>
                        <a:spcAft>
                          <a:spcPts val="0"/>
                        </a:spcAft>
                        <a:buNone/>
                      </a:pPr>
                      <a:r>
                        <a:rPr lang="en" sz="1300" b="1" u="none" strike="noStrike" cap="none">
                          <a:solidFill>
                            <a:srgbClr val="231F20"/>
                          </a:solidFill>
                          <a:latin typeface="Arial"/>
                          <a:ea typeface="Arial"/>
                          <a:cs typeface="Arial"/>
                          <a:sym typeface="Arial"/>
                        </a:rPr>
                        <a:t>Proficient</a:t>
                      </a:r>
                      <a:endParaRPr sz="13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50000"/>
                        </a:lnSpc>
                        <a:spcBef>
                          <a:spcPts val="0"/>
                        </a:spcBef>
                        <a:spcAft>
                          <a:spcPts val="0"/>
                        </a:spcAft>
                        <a:buNone/>
                      </a:pPr>
                      <a:r>
                        <a:rPr lang="en" sz="1300" b="1" u="none" strike="noStrike" cap="none">
                          <a:solidFill>
                            <a:srgbClr val="231F20"/>
                          </a:solidFill>
                          <a:latin typeface="Arial"/>
                          <a:ea typeface="Arial"/>
                          <a:cs typeface="Arial"/>
                          <a:sym typeface="Arial"/>
                        </a:rPr>
                        <a:t>Acceptable</a:t>
                      </a:r>
                      <a:endParaRPr sz="1300" u="none" strike="noStrike" cap="none" dirty="0">
                        <a:latin typeface="Arial"/>
                        <a:ea typeface="Arial"/>
                        <a:cs typeface="Arial"/>
                        <a:sym typeface="Arial"/>
                      </a:endParaRPr>
                    </a:p>
                  </a:txBody>
                  <a:tcPr marL="0" marR="0" marT="15067" marB="0" anchor="ctr">
                    <a:noFill/>
                  </a:tcPr>
                </a:tc>
                <a:tc>
                  <a:txBody>
                    <a:bodyPr/>
                    <a:lstStyle/>
                    <a:p>
                      <a:pPr marL="25400" marR="0" lvl="0" indent="0" algn="ctr" rtl="0">
                        <a:lnSpc>
                          <a:spcPct val="150000"/>
                        </a:lnSpc>
                        <a:spcBef>
                          <a:spcPts val="0"/>
                        </a:spcBef>
                        <a:spcAft>
                          <a:spcPts val="0"/>
                        </a:spcAft>
                        <a:buNone/>
                      </a:pPr>
                      <a:r>
                        <a:rPr lang="en" sz="1300" b="1" u="none" strike="noStrike" cap="none">
                          <a:solidFill>
                            <a:srgbClr val="231F20"/>
                          </a:solidFill>
                          <a:latin typeface="Arial"/>
                          <a:ea typeface="Arial"/>
                          <a:cs typeface="Arial"/>
                          <a:sym typeface="Arial"/>
                        </a:rPr>
                        <a:t>Needs Improvements</a:t>
                      </a:r>
                      <a:endParaRPr sz="13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2447963">
                <a:tc>
                  <a:txBody>
                    <a:bodyPr/>
                    <a:lstStyle/>
                    <a:p>
                      <a:pPr marL="25400" marR="381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Written  Communication</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Report is well organized and  clearly written. The underlying</a:t>
                      </a:r>
                      <a:r>
                        <a:rPr lang="en" sz="1200" dirty="0">
                          <a:solidFill>
                            <a:srgbClr val="231F20"/>
                          </a:solidFill>
                          <a:latin typeface="Arial"/>
                          <a:ea typeface="Arial"/>
                          <a:cs typeface="Arial"/>
                          <a:sym typeface="Arial"/>
                        </a:rPr>
                        <a:t> </a:t>
                      </a:r>
                      <a:r>
                        <a:rPr lang="en" sz="1200" u="none" strike="noStrike" cap="none" dirty="0">
                          <a:solidFill>
                            <a:srgbClr val="231F20"/>
                          </a:solidFill>
                          <a:latin typeface="Arial"/>
                          <a:ea typeface="Arial"/>
                          <a:cs typeface="Arial"/>
                          <a:sym typeface="Arial"/>
                        </a:rPr>
                        <a:t>logic is clearly articulated and  easy to follow. Words are chosen  that precisely express the intended  meaning and support reader  comprehension. Diagrams or  analyses enhance and clarify  presentation of ideas. Sentences  are grammatical and free from  spelling errors.</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Report is organized and clearly  written for the most part. In  some areas the logic or flow of  ideas is difficult to follow. Words  are well chosen with some  minor exceptions. Diagrams are  consistent with the text. Sentences  are mostly grammatical and only a  few spelling errors are present but  they do not hinder the reader.</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Report lacks an overall  organization. Reader has to make  considerable effort to understand  the underlying logic and flow  of ideas. Diagrams are absent  or inconsistent with the text.  Grammatical and spelling errors  make it difficult for the reader to  interpret the text in places.</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350683">
                <a:tc>
                  <a:txBody>
                    <a:bodyPr/>
                    <a:lstStyle/>
                    <a:p>
                      <a:pPr marL="25400" marR="1143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Presentation  Visual Aids</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Slides are error-free and logically  present the main components of  the process and recommendations.  Material is readable and the  graphics highlight and support the  main ideas.</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Slides are error-free and logically  present the main components of  the process and recommendations.  Material is mostly readable and  graphics reiterate the main ideas.</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Slides contain errors and lack  a logical progression. Major  aspects of the analysis or  recommendations are absent.  Diagrams or graphics are absent  or confuse the audience.</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bl>
          </a:graphicData>
        </a:graphic>
      </p:graphicFrame>
      <p:sp>
        <p:nvSpPr>
          <p:cNvPr id="1213" name="Google Shape;1213;p124"/>
          <p:cNvSpPr txBox="1"/>
          <p:nvPr/>
        </p:nvSpPr>
        <p:spPr>
          <a:xfrm>
            <a:off x="9884935" y="6469449"/>
            <a:ext cx="757133" cy="114028"/>
          </a:xfrm>
          <a:prstGeom prst="rect">
            <a:avLst/>
          </a:prstGeom>
          <a:noFill/>
          <a:ln>
            <a:noFill/>
          </a:ln>
        </p:spPr>
        <p:txBody>
          <a:bodyPr spcFirstLastPara="1" wrap="square" lIns="0" tIns="16933" rIns="0" bIns="0" anchor="ctr"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1214" name="Google Shape;1214;p124"/>
          <p:cNvSpPr txBox="1"/>
          <p:nvPr/>
        </p:nvSpPr>
        <p:spPr>
          <a:xfrm>
            <a:off x="4343500" y="1241404"/>
            <a:ext cx="1752500" cy="274658"/>
          </a:xfrm>
          <a:prstGeom prst="rect">
            <a:avLst/>
          </a:prstGeom>
          <a:noFill/>
          <a:ln>
            <a:noFill/>
          </a:ln>
        </p:spPr>
        <p:txBody>
          <a:bodyPr spcFirstLastPara="1" wrap="square" lIns="121900" tIns="121900" rIns="121900" bIns="121900" anchor="ctr" anchorCtr="0">
            <a:noAutofit/>
          </a:bodyPr>
          <a:lstStyle/>
          <a:p>
            <a:endParaRPr sz="1400" dirty="0"/>
          </a:p>
        </p:txBody>
      </p:sp>
      <p:sp>
        <p:nvSpPr>
          <p:cNvPr id="2" name="Slide Number Placeholder 1">
            <a:extLst>
              <a:ext uri="{FF2B5EF4-FFF2-40B4-BE49-F238E27FC236}">
                <a16:creationId xmlns:a16="http://schemas.microsoft.com/office/drawing/2014/main" id="{D919E46B-B26D-4B08-8EC6-B77D18690123}"/>
              </a:ext>
            </a:extLst>
          </p:cNvPr>
          <p:cNvSpPr>
            <a:spLocks noGrp="1"/>
          </p:cNvSpPr>
          <p:nvPr>
            <p:ph type="sldNum" sz="quarter" idx="12"/>
          </p:nvPr>
        </p:nvSpPr>
        <p:spPr/>
        <p:txBody>
          <a:bodyPr/>
          <a:lstStyle/>
          <a:p>
            <a:fld id="{71EC9CE2-5AEF-428F-9B76-4FE97200EC74}" type="slidenum">
              <a:rPr lang="en-IN" smtClean="0"/>
              <a:t>82</a:t>
            </a:fld>
            <a:endParaRPr lang="en-IN"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Shape 1218"/>
        <p:cNvGrpSpPr/>
        <p:nvPr/>
      </p:nvGrpSpPr>
      <p:grpSpPr>
        <a:xfrm>
          <a:off x="0" y="0"/>
          <a:ext cx="0" cy="0"/>
          <a:chOff x="0" y="0"/>
          <a:chExt cx="0" cy="0"/>
        </a:xfrm>
      </p:grpSpPr>
      <p:sp>
        <p:nvSpPr>
          <p:cNvPr id="1221" name="Google Shape;1221;p125"/>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graphicFrame>
        <p:nvGraphicFramePr>
          <p:cNvPr id="1224" name="Google Shape;1224;p125"/>
          <p:cNvGraphicFramePr/>
          <p:nvPr>
            <p:extLst>
              <p:ext uri="{D42A27DB-BD31-4B8C-83A1-F6EECF244321}">
                <p14:modId xmlns:p14="http://schemas.microsoft.com/office/powerpoint/2010/main" val="1757246501"/>
              </p:ext>
            </p:extLst>
          </p:nvPr>
        </p:nvGraphicFramePr>
        <p:xfrm>
          <a:off x="763351" y="1122447"/>
          <a:ext cx="10665301" cy="4500105"/>
        </p:xfrm>
        <a:graphic>
          <a:graphicData uri="http://schemas.openxmlformats.org/drawingml/2006/table">
            <a:tbl>
              <a:tblPr firstRow="1" bandRow="1">
                <a:noFill/>
              </a:tblPr>
              <a:tblGrid>
                <a:gridCol w="1549900">
                  <a:extLst>
                    <a:ext uri="{9D8B030D-6E8A-4147-A177-3AD203B41FA5}">
                      <a16:colId xmlns:a16="http://schemas.microsoft.com/office/drawing/2014/main" val="20000"/>
                    </a:ext>
                  </a:extLst>
                </a:gridCol>
                <a:gridCol w="3038467">
                  <a:extLst>
                    <a:ext uri="{9D8B030D-6E8A-4147-A177-3AD203B41FA5}">
                      <a16:colId xmlns:a16="http://schemas.microsoft.com/office/drawing/2014/main" val="20001"/>
                    </a:ext>
                  </a:extLst>
                </a:gridCol>
                <a:gridCol w="3038467">
                  <a:extLst>
                    <a:ext uri="{9D8B030D-6E8A-4147-A177-3AD203B41FA5}">
                      <a16:colId xmlns:a16="http://schemas.microsoft.com/office/drawing/2014/main" val="20002"/>
                    </a:ext>
                  </a:extLst>
                </a:gridCol>
                <a:gridCol w="3038467">
                  <a:extLst>
                    <a:ext uri="{9D8B030D-6E8A-4147-A177-3AD203B41FA5}">
                      <a16:colId xmlns:a16="http://schemas.microsoft.com/office/drawing/2014/main" val="20003"/>
                    </a:ext>
                  </a:extLst>
                </a:gridCol>
              </a:tblGrid>
              <a:tr h="282191">
                <a:tc>
                  <a:txBody>
                    <a:bodyPr/>
                    <a:lstStyle/>
                    <a:p>
                      <a:pPr marL="76200" marR="0" lvl="0" indent="0" algn="ctr" rtl="0">
                        <a:lnSpc>
                          <a:spcPct val="150000"/>
                        </a:lnSpc>
                        <a:spcBef>
                          <a:spcPts val="0"/>
                        </a:spcBef>
                        <a:spcAft>
                          <a:spcPts val="0"/>
                        </a:spcAft>
                        <a:buNone/>
                      </a:pPr>
                      <a:r>
                        <a:rPr lang="en" sz="1300" b="1" dirty="0">
                          <a:solidFill>
                            <a:srgbClr val="231F20"/>
                          </a:solidFill>
                          <a:latin typeface="Arial"/>
                          <a:ea typeface="Arial"/>
                          <a:cs typeface="Arial"/>
                          <a:sym typeface="Arial"/>
                        </a:rPr>
                        <a:t>Component</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dirty="0">
                          <a:solidFill>
                            <a:srgbClr val="231F20"/>
                          </a:solidFill>
                          <a:latin typeface="Arial"/>
                          <a:ea typeface="Arial"/>
                          <a:cs typeface="Arial"/>
                          <a:sym typeface="Arial"/>
                        </a:rPr>
                        <a:t>Proficient</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a:solidFill>
                            <a:srgbClr val="231F20"/>
                          </a:solidFill>
                          <a:latin typeface="Arial"/>
                          <a:ea typeface="Arial"/>
                          <a:cs typeface="Arial"/>
                          <a:sym typeface="Arial"/>
                        </a:rPr>
                        <a:t>Acceptable</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a:solidFill>
                            <a:srgbClr val="231F20"/>
                          </a:solidFill>
                          <a:latin typeface="Arial"/>
                          <a:ea typeface="Arial"/>
                          <a:cs typeface="Arial"/>
                          <a:sym typeface="Arial"/>
                        </a:rPr>
                        <a:t>Needs Improvements</a:t>
                      </a:r>
                      <a:endParaRPr sz="1300" b="1" dirty="0">
                        <a:solidFill>
                          <a:srgbClr val="231F20"/>
                        </a:solidFill>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1804157">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Oral  Presentation</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Speakers are audible and fluent  on their topic, and do not rely  on notes to present or respond.  Speakers respond accurately  and appropriately to audience  questions and comments.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Speakers are mostly audible and  fluent on their topic, and require  minimal referral to notes. Speakers  respond to most questions  accurately and appropriately.</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Speakers are often inaudible  or hesitant, often speaking in  incomplete sentences. Speakers  rely heavily on notes. Speakers  have difficulty responding clearly  and accurately to audience  questions.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2413757">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Body  Language</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Body language, as indicated  by appropriate and meaningful  gestures (e.g., drawing hands  inward to convey contraction,  moving arms up to convey lift, etc.)  eye contact with audience, and  movement, demonstrates a high  level of comfort and connection  with the audience.</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Body language,  as  indicated by  a slight tendency to repetitive  and distracting gestures (e.g.,  tapping a pen,  wringing hands,  waving arms, clenching fists, etc.)  and breaking eye contact with  audience, demonstrates a slight  discomfort with the audience.</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Body language,  as  indicated by  frequent, repetitive and distracting  gestures, little or no audience eye-  contact, and /or stiff posture and  movement, indicate a high degree  of discomfort interacting with  audience.</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bl>
          </a:graphicData>
        </a:graphic>
      </p:graphicFrame>
      <p:sp>
        <p:nvSpPr>
          <p:cNvPr id="1225" name="Google Shape;1225;p125"/>
          <p:cNvSpPr txBox="1"/>
          <p:nvPr/>
        </p:nvSpPr>
        <p:spPr>
          <a:xfrm>
            <a:off x="9884935" y="6469448"/>
            <a:ext cx="757200" cy="114000"/>
          </a:xfrm>
          <a:prstGeom prst="rect">
            <a:avLst/>
          </a:prstGeom>
          <a:noFill/>
          <a:ln>
            <a:noFill/>
          </a:ln>
        </p:spPr>
        <p:txBody>
          <a:bodyPr spcFirstLastPara="1" wrap="square" lIns="0" tIns="16933" rIns="0" bIns="0" anchor="ctr"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43CC08D7-396D-4C50-8024-D0A959A38801}"/>
              </a:ext>
            </a:extLst>
          </p:cNvPr>
          <p:cNvSpPr>
            <a:spLocks noGrp="1"/>
          </p:cNvSpPr>
          <p:nvPr>
            <p:ph type="sldNum" sz="quarter" idx="12"/>
          </p:nvPr>
        </p:nvSpPr>
        <p:spPr/>
        <p:txBody>
          <a:bodyPr/>
          <a:lstStyle/>
          <a:p>
            <a:fld id="{71EC9CE2-5AEF-428F-9B76-4FE97200EC74}" type="slidenum">
              <a:rPr lang="en-IN" smtClean="0"/>
              <a:t>83</a:t>
            </a:fld>
            <a:endParaRPr lang="en-IN"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Shape 1229"/>
        <p:cNvGrpSpPr/>
        <p:nvPr/>
      </p:nvGrpSpPr>
      <p:grpSpPr>
        <a:xfrm>
          <a:off x="0" y="0"/>
          <a:ext cx="0" cy="0"/>
          <a:chOff x="0" y="0"/>
          <a:chExt cx="0" cy="0"/>
        </a:xfrm>
      </p:grpSpPr>
      <p:sp>
        <p:nvSpPr>
          <p:cNvPr id="1231" name="Google Shape;1231;p126"/>
          <p:cNvSpPr txBox="1"/>
          <p:nvPr/>
        </p:nvSpPr>
        <p:spPr>
          <a:xfrm>
            <a:off x="742800" y="382467"/>
            <a:ext cx="8330400" cy="286000"/>
          </a:xfrm>
          <a:prstGeom prst="rect">
            <a:avLst/>
          </a:prstGeom>
          <a:noFill/>
          <a:ln>
            <a:noFill/>
          </a:ln>
        </p:spPr>
        <p:txBody>
          <a:bodyPr spcFirstLastPara="1" wrap="square" lIns="0" tIns="16933" rIns="0" bIns="0" anchor="t" anchorCtr="0">
            <a:noAutofit/>
          </a:bodyPr>
          <a:lstStyle/>
          <a:p>
            <a:r>
              <a:rPr lang="en" sz="1733" b="1" dirty="0"/>
              <a:t>RUBRICS FOR ASSESSMENT OF DESIGN PROJECTS</a:t>
            </a:r>
            <a:endParaRPr sz="1733" b="1" dirty="0"/>
          </a:p>
        </p:txBody>
      </p:sp>
      <p:graphicFrame>
        <p:nvGraphicFramePr>
          <p:cNvPr id="1232" name="Google Shape;1232;p126"/>
          <p:cNvGraphicFramePr/>
          <p:nvPr>
            <p:extLst>
              <p:ext uri="{D42A27DB-BD31-4B8C-83A1-F6EECF244321}">
                <p14:modId xmlns:p14="http://schemas.microsoft.com/office/powerpoint/2010/main" val="1994776135"/>
              </p:ext>
            </p:extLst>
          </p:nvPr>
        </p:nvGraphicFramePr>
        <p:xfrm>
          <a:off x="658768" y="1105966"/>
          <a:ext cx="10874468" cy="4780262"/>
        </p:xfrm>
        <a:graphic>
          <a:graphicData uri="http://schemas.openxmlformats.org/drawingml/2006/table">
            <a:tbl>
              <a:tblPr firstRow="1" bandRow="1">
                <a:noFill/>
              </a:tblPr>
              <a:tblGrid>
                <a:gridCol w="1580267">
                  <a:extLst>
                    <a:ext uri="{9D8B030D-6E8A-4147-A177-3AD203B41FA5}">
                      <a16:colId xmlns:a16="http://schemas.microsoft.com/office/drawing/2014/main" val="20000"/>
                    </a:ext>
                  </a:extLst>
                </a:gridCol>
                <a:gridCol w="3098067">
                  <a:extLst>
                    <a:ext uri="{9D8B030D-6E8A-4147-A177-3AD203B41FA5}">
                      <a16:colId xmlns:a16="http://schemas.microsoft.com/office/drawing/2014/main" val="20001"/>
                    </a:ext>
                  </a:extLst>
                </a:gridCol>
                <a:gridCol w="3098067">
                  <a:extLst>
                    <a:ext uri="{9D8B030D-6E8A-4147-A177-3AD203B41FA5}">
                      <a16:colId xmlns:a16="http://schemas.microsoft.com/office/drawing/2014/main" val="20002"/>
                    </a:ext>
                  </a:extLst>
                </a:gridCol>
                <a:gridCol w="3098067">
                  <a:extLst>
                    <a:ext uri="{9D8B030D-6E8A-4147-A177-3AD203B41FA5}">
                      <a16:colId xmlns:a16="http://schemas.microsoft.com/office/drawing/2014/main" val="20003"/>
                    </a:ext>
                  </a:extLst>
                </a:gridCol>
              </a:tblGrid>
              <a:tr h="282191">
                <a:tc>
                  <a:txBody>
                    <a:bodyPr/>
                    <a:lstStyle/>
                    <a:p>
                      <a:pPr marL="76200" marR="0" lvl="0" indent="0" algn="ctr" rtl="0">
                        <a:lnSpc>
                          <a:spcPct val="150000"/>
                        </a:lnSpc>
                        <a:spcBef>
                          <a:spcPts val="0"/>
                        </a:spcBef>
                        <a:spcAft>
                          <a:spcPts val="0"/>
                        </a:spcAft>
                        <a:buNone/>
                      </a:pPr>
                      <a:r>
                        <a:rPr lang="en" sz="1300" b="1" dirty="0">
                          <a:solidFill>
                            <a:srgbClr val="231F20"/>
                          </a:solidFill>
                          <a:latin typeface="Arial"/>
                          <a:ea typeface="Arial"/>
                          <a:cs typeface="Arial"/>
                          <a:sym typeface="Arial"/>
                        </a:rPr>
                        <a:t>Category</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dirty="0">
                          <a:solidFill>
                            <a:srgbClr val="231F20"/>
                          </a:solidFill>
                          <a:latin typeface="Arial"/>
                          <a:ea typeface="Arial"/>
                          <a:cs typeface="Arial"/>
                          <a:sym typeface="Arial"/>
                        </a:rPr>
                        <a:t>Needs Improvements</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a:solidFill>
                            <a:srgbClr val="231F20"/>
                          </a:solidFill>
                          <a:latin typeface="Arial"/>
                          <a:ea typeface="Arial"/>
                          <a:cs typeface="Arial"/>
                          <a:sym typeface="Arial"/>
                        </a:rPr>
                        <a:t>Acceptable</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a:solidFill>
                            <a:srgbClr val="231F20"/>
                          </a:solidFill>
                          <a:latin typeface="Arial"/>
                          <a:ea typeface="Arial"/>
                          <a:cs typeface="Arial"/>
                          <a:sym typeface="Arial"/>
                        </a:rPr>
                        <a:t>Proficient</a:t>
                      </a:r>
                      <a:endParaRPr sz="1300" b="1" dirty="0">
                        <a:solidFill>
                          <a:srgbClr val="231F20"/>
                        </a:solidFill>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2108957">
                <a:tc>
                  <a:txBody>
                    <a:bodyPr/>
                    <a:lstStyle/>
                    <a:p>
                      <a:pPr marL="25400" marR="15240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Purpose of  the Project</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Does not clearly explain the  intended outcome of the  project  or provides little information about  the problem that was being solved,  the need being met, or why the  project was selected</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Provides a description of the  intended outcome of the  project  which includes information about  the problem that was being solved  or the need being met, and why the  project was selected</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Provides a detailed intended  outcome of the project which  includes information about the  problem that was being solved or  the need being met, and clearly  articulates the reasons and  decision-making process used to  select the project</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194557">
                <a:tc>
                  <a:txBody>
                    <a:bodyPr/>
                    <a:lstStyle/>
                    <a:p>
                      <a:pPr marL="25400" marR="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Research</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Lacks awareness of similar work  done by others in an unacceptable  literary form</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Reflects awareness of similar work  done by others and presents it in  an acceptable literary format</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•Reflects thorough understanding  of similar work done by others and  presents it in an acceptable literary  format</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1194557">
                <a:tc>
                  <a:txBody>
                    <a:bodyPr/>
                    <a:lstStyle/>
                    <a:p>
                      <a:pPr marL="25400" marR="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Choices</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Lacks justification of choices with  little or no references to functional,  aesthetic, social, economic, or  environmental considerations</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a:solidFill>
                            <a:srgbClr val="231F20"/>
                          </a:solidFill>
                          <a:latin typeface="Arial"/>
                          <a:ea typeface="Arial"/>
                          <a:cs typeface="Arial"/>
                          <a:sym typeface="Arial"/>
                        </a:rPr>
                        <a:t>Justifies choices made with  reference to functional, aesthetic,  social, economic, or environmental  considerations</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u="none" strike="noStrike" cap="none" dirty="0">
                          <a:solidFill>
                            <a:srgbClr val="231F20"/>
                          </a:solidFill>
                          <a:latin typeface="Arial"/>
                          <a:ea typeface="Arial"/>
                          <a:cs typeface="Arial"/>
                          <a:sym typeface="Arial"/>
                        </a:rPr>
                        <a:t>Demonstrates sophisticated  justification of choices with  reference to functional, aesthetic,  social, economic, or environmental  consideration</a:t>
                      </a:r>
                      <a:endParaRPr sz="13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3"/>
                  </a:ext>
                </a:extLst>
              </a:tr>
            </a:tbl>
          </a:graphicData>
        </a:graphic>
      </p:graphicFrame>
      <p:sp>
        <p:nvSpPr>
          <p:cNvPr id="2" name="Slide Number Placeholder 1">
            <a:extLst>
              <a:ext uri="{FF2B5EF4-FFF2-40B4-BE49-F238E27FC236}">
                <a16:creationId xmlns:a16="http://schemas.microsoft.com/office/drawing/2014/main" id="{CCFF65BD-6EC9-4CD8-9B61-A0F73A4E055F}"/>
              </a:ext>
            </a:extLst>
          </p:cNvPr>
          <p:cNvSpPr>
            <a:spLocks noGrp="1"/>
          </p:cNvSpPr>
          <p:nvPr>
            <p:ph type="sldNum" sz="quarter" idx="12"/>
          </p:nvPr>
        </p:nvSpPr>
        <p:spPr/>
        <p:txBody>
          <a:bodyPr/>
          <a:lstStyle/>
          <a:p>
            <a:fld id="{71EC9CE2-5AEF-428F-9B76-4FE97200EC74}" type="slidenum">
              <a:rPr lang="en-IN" smtClean="0"/>
              <a:t>84</a:t>
            </a:fld>
            <a:endParaRPr lang="en-IN"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Shape 1237"/>
        <p:cNvGrpSpPr/>
        <p:nvPr/>
      </p:nvGrpSpPr>
      <p:grpSpPr>
        <a:xfrm>
          <a:off x="0" y="0"/>
          <a:ext cx="0" cy="0"/>
          <a:chOff x="0" y="0"/>
          <a:chExt cx="0" cy="0"/>
        </a:xfrm>
      </p:grpSpPr>
      <p:graphicFrame>
        <p:nvGraphicFramePr>
          <p:cNvPr id="1239" name="Google Shape;1239;p127"/>
          <p:cNvGraphicFramePr/>
          <p:nvPr>
            <p:extLst>
              <p:ext uri="{D42A27DB-BD31-4B8C-83A1-F6EECF244321}">
                <p14:modId xmlns:p14="http://schemas.microsoft.com/office/powerpoint/2010/main" val="536149063"/>
              </p:ext>
            </p:extLst>
          </p:nvPr>
        </p:nvGraphicFramePr>
        <p:xfrm>
          <a:off x="744401" y="956999"/>
          <a:ext cx="10703201" cy="4450819"/>
        </p:xfrm>
        <a:graphic>
          <a:graphicData uri="http://schemas.openxmlformats.org/drawingml/2006/table">
            <a:tbl>
              <a:tblPr firstRow="1" bandRow="1">
                <a:noFill/>
              </a:tblPr>
              <a:tblGrid>
                <a:gridCol w="1555400">
                  <a:extLst>
                    <a:ext uri="{9D8B030D-6E8A-4147-A177-3AD203B41FA5}">
                      <a16:colId xmlns:a16="http://schemas.microsoft.com/office/drawing/2014/main" val="20000"/>
                    </a:ext>
                  </a:extLst>
                </a:gridCol>
                <a:gridCol w="3049267">
                  <a:extLst>
                    <a:ext uri="{9D8B030D-6E8A-4147-A177-3AD203B41FA5}">
                      <a16:colId xmlns:a16="http://schemas.microsoft.com/office/drawing/2014/main" val="20001"/>
                    </a:ext>
                  </a:extLst>
                </a:gridCol>
                <a:gridCol w="3049267">
                  <a:extLst>
                    <a:ext uri="{9D8B030D-6E8A-4147-A177-3AD203B41FA5}">
                      <a16:colId xmlns:a16="http://schemas.microsoft.com/office/drawing/2014/main" val="20002"/>
                    </a:ext>
                  </a:extLst>
                </a:gridCol>
                <a:gridCol w="3049267">
                  <a:extLst>
                    <a:ext uri="{9D8B030D-6E8A-4147-A177-3AD203B41FA5}">
                      <a16:colId xmlns:a16="http://schemas.microsoft.com/office/drawing/2014/main" val="20003"/>
                    </a:ext>
                  </a:extLst>
                </a:gridCol>
              </a:tblGrid>
              <a:tr h="282191">
                <a:tc>
                  <a:txBody>
                    <a:bodyPr/>
                    <a:lstStyle/>
                    <a:p>
                      <a:pPr marL="76200" marR="0" lvl="0" indent="0" algn="ctr" rtl="0">
                        <a:lnSpc>
                          <a:spcPct val="150000"/>
                        </a:lnSpc>
                        <a:spcBef>
                          <a:spcPts val="0"/>
                        </a:spcBef>
                        <a:spcAft>
                          <a:spcPts val="0"/>
                        </a:spcAft>
                        <a:buNone/>
                      </a:pPr>
                      <a:r>
                        <a:rPr lang="en" sz="1300" b="1" dirty="0">
                          <a:solidFill>
                            <a:srgbClr val="231F20"/>
                          </a:solidFill>
                          <a:latin typeface="Arial"/>
                          <a:ea typeface="Arial"/>
                          <a:cs typeface="Arial"/>
                          <a:sym typeface="Arial"/>
                        </a:rPr>
                        <a:t>Category</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dirty="0">
                          <a:solidFill>
                            <a:srgbClr val="231F20"/>
                          </a:solidFill>
                          <a:latin typeface="Arial"/>
                          <a:ea typeface="Arial"/>
                          <a:cs typeface="Arial"/>
                          <a:sym typeface="Arial"/>
                        </a:rPr>
                        <a:t>Needs Improvements</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dirty="0">
                          <a:solidFill>
                            <a:srgbClr val="231F20"/>
                          </a:solidFill>
                          <a:latin typeface="Arial"/>
                          <a:ea typeface="Arial"/>
                          <a:cs typeface="Arial"/>
                          <a:sym typeface="Arial"/>
                        </a:rPr>
                        <a:t>Acceptable</a:t>
                      </a:r>
                      <a:endParaRPr sz="1300" b="1" dirty="0">
                        <a:solidFill>
                          <a:srgbClr val="231F20"/>
                        </a:solidFill>
                        <a:latin typeface="Arial"/>
                        <a:ea typeface="Arial"/>
                        <a:cs typeface="Arial"/>
                        <a:sym typeface="Arial"/>
                      </a:endParaRPr>
                    </a:p>
                  </a:txBody>
                  <a:tcPr marL="0" marR="0" marT="15067" marB="0" anchor="ctr">
                    <a:noFill/>
                  </a:tcPr>
                </a:tc>
                <a:tc>
                  <a:txBody>
                    <a:bodyPr/>
                    <a:lstStyle/>
                    <a:p>
                      <a:pPr marL="76200" marR="0" lvl="0" indent="0" algn="ctr" rtl="0">
                        <a:lnSpc>
                          <a:spcPct val="150000"/>
                        </a:lnSpc>
                        <a:spcBef>
                          <a:spcPts val="0"/>
                        </a:spcBef>
                        <a:spcAft>
                          <a:spcPts val="0"/>
                        </a:spcAft>
                        <a:buNone/>
                      </a:pPr>
                      <a:r>
                        <a:rPr lang="en" sz="1300" b="1">
                          <a:solidFill>
                            <a:srgbClr val="231F20"/>
                          </a:solidFill>
                          <a:latin typeface="Arial"/>
                          <a:ea typeface="Arial"/>
                          <a:cs typeface="Arial"/>
                          <a:sym typeface="Arial"/>
                        </a:rPr>
                        <a:t>Proficient</a:t>
                      </a:r>
                      <a:endParaRPr sz="1300" b="1" dirty="0">
                        <a:solidFill>
                          <a:srgbClr val="231F20"/>
                        </a:solidFill>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1194557">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Alternative  Designs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Only one design presented or  clearly infeasible alternative given.  Serious deficiencies in exploring  and identifying alternative designs.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Alternative approaches identified to some degree.</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Final design achieved after review  of reasonable alternatives.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499357">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Application of  Engineering  Principles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No or erroneous application of  engineering principles yielding  unreasonable solution.</a:t>
                      </a:r>
                      <a:endParaRPr sz="1300" dirty="0">
                        <a:solidFill>
                          <a:srgbClr val="231F20"/>
                        </a:solidFill>
                        <a:latin typeface="Arial"/>
                        <a:ea typeface="Arial"/>
                        <a:cs typeface="Arial"/>
                        <a:sym typeface="Arial"/>
                      </a:endParaRPr>
                    </a:p>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Serious deficiencies in proper  selection and use of engineering  principles.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Effective application of engineering  principles resulting in reasonable  solution.</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Critical selection and application  of engineering principles ensuring  reasonable results.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r h="584957">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Final Design</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Not capable of achieving desired  objectives.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Design meets desired objectives.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Design meets or exceeds desired  objectives.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3"/>
                  </a:ext>
                </a:extLst>
              </a:tr>
              <a:tr h="889757">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Interpretation of  Results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No or erroneous conclusions  based on achieved results. Serious  deficiencies in support for stated  conclusions.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a:solidFill>
                            <a:srgbClr val="231F20"/>
                          </a:solidFill>
                          <a:latin typeface="Arial"/>
                          <a:ea typeface="Arial"/>
                          <a:cs typeface="Arial"/>
                          <a:sym typeface="Arial"/>
                        </a:rPr>
                        <a:t>Sound conclusions reached based  on achieved results.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300" dirty="0">
                          <a:solidFill>
                            <a:srgbClr val="231F20"/>
                          </a:solidFill>
                          <a:latin typeface="Arial"/>
                          <a:ea typeface="Arial"/>
                          <a:cs typeface="Arial"/>
                          <a:sym typeface="Arial"/>
                        </a:rPr>
                        <a:t>Insightful, supported conclusions  and recommendations.</a:t>
                      </a:r>
                      <a:endParaRPr sz="1300" dirty="0">
                        <a:solidFill>
                          <a:srgbClr val="231F20"/>
                        </a:solidFill>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4"/>
                  </a:ext>
                </a:extLst>
              </a:tr>
            </a:tbl>
          </a:graphicData>
        </a:graphic>
      </p:graphicFrame>
      <p:sp>
        <p:nvSpPr>
          <p:cNvPr id="2" name="Slide Number Placeholder 1">
            <a:extLst>
              <a:ext uri="{FF2B5EF4-FFF2-40B4-BE49-F238E27FC236}">
                <a16:creationId xmlns:a16="http://schemas.microsoft.com/office/drawing/2014/main" id="{A2EBCFF2-216D-45C4-8A56-0E749C11D51D}"/>
              </a:ext>
            </a:extLst>
          </p:cNvPr>
          <p:cNvSpPr>
            <a:spLocks noGrp="1"/>
          </p:cNvSpPr>
          <p:nvPr>
            <p:ph type="sldNum" sz="quarter" idx="12"/>
          </p:nvPr>
        </p:nvSpPr>
        <p:spPr/>
        <p:txBody>
          <a:bodyPr/>
          <a:lstStyle/>
          <a:p>
            <a:fld id="{71EC9CE2-5AEF-428F-9B76-4FE97200EC74}" type="slidenum">
              <a:rPr lang="en-IN" smtClean="0"/>
              <a:t>85</a:t>
            </a:fld>
            <a:endParaRPr lang="en-IN"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Shape 1306"/>
        <p:cNvGrpSpPr/>
        <p:nvPr/>
      </p:nvGrpSpPr>
      <p:grpSpPr>
        <a:xfrm>
          <a:off x="0" y="0"/>
          <a:ext cx="0" cy="0"/>
          <a:chOff x="0" y="0"/>
          <a:chExt cx="0" cy="0"/>
        </a:xfrm>
      </p:grpSpPr>
      <p:sp>
        <p:nvSpPr>
          <p:cNvPr id="1309" name="Google Shape;1309;p133"/>
          <p:cNvSpPr/>
          <p:nvPr/>
        </p:nvSpPr>
        <p:spPr>
          <a:xfrm>
            <a:off x="0" y="6475101"/>
            <a:ext cx="0" cy="107289"/>
          </a:xfrm>
          <a:custGeom>
            <a:avLst/>
            <a:gdLst/>
            <a:ahLst/>
            <a:cxnLst/>
            <a:rect l="l" t="t" r="r" b="b"/>
            <a:pathLst>
              <a:path w="120000" h="167640" extrusionOk="0">
                <a:moveTo>
                  <a:pt x="0" y="0"/>
                </a:moveTo>
                <a:lnTo>
                  <a:pt x="0" y="167297"/>
                </a:lnTo>
                <a:lnTo>
                  <a:pt x="0" y="0"/>
                </a:lnTo>
                <a:close/>
              </a:path>
            </a:pathLst>
          </a:custGeom>
          <a:solidFill>
            <a:srgbClr val="939598"/>
          </a:solidFill>
          <a:ln>
            <a:noFill/>
          </a:ln>
        </p:spPr>
        <p:txBody>
          <a:bodyPr spcFirstLastPara="1" wrap="square" lIns="0" tIns="0" rIns="0" bIns="0" anchor="t" anchorCtr="0">
            <a:noAutofit/>
          </a:bodyPr>
          <a:lstStyle/>
          <a:p>
            <a:endParaRPr sz="2400" dirty="0"/>
          </a:p>
        </p:txBody>
      </p:sp>
      <p:sp>
        <p:nvSpPr>
          <p:cNvPr id="1312" name="Google Shape;1312;p133"/>
          <p:cNvSpPr txBox="1"/>
          <p:nvPr/>
        </p:nvSpPr>
        <p:spPr>
          <a:xfrm>
            <a:off x="717167" y="445533"/>
            <a:ext cx="5202400" cy="674800"/>
          </a:xfrm>
          <a:prstGeom prst="rect">
            <a:avLst/>
          </a:prstGeom>
          <a:noFill/>
          <a:ln>
            <a:noFill/>
          </a:ln>
        </p:spPr>
        <p:txBody>
          <a:bodyPr spcFirstLastPara="1" wrap="square" lIns="0" tIns="112600" rIns="0" bIns="0" anchor="t" anchorCtr="0">
            <a:noAutofit/>
          </a:bodyPr>
          <a:lstStyle/>
          <a:p>
            <a:pPr marL="16933"/>
            <a:endParaRPr sz="1333" dirty="0">
              <a:latin typeface="Arial"/>
              <a:ea typeface="Arial"/>
              <a:cs typeface="Arial"/>
              <a:sym typeface="Arial"/>
            </a:endParaRPr>
          </a:p>
          <a:p>
            <a:pPr marL="16933">
              <a:spcBef>
                <a:spcPts val="753"/>
              </a:spcBef>
            </a:pPr>
            <a:r>
              <a:rPr lang="en" sz="1600" b="1" dirty="0">
                <a:latin typeface="Arial"/>
                <a:ea typeface="Arial"/>
                <a:cs typeface="Arial"/>
                <a:sym typeface="Arial"/>
              </a:rPr>
              <a:t>RUBRICS FOR REVIEW</a:t>
            </a:r>
            <a:r>
              <a:rPr lang="en" sz="1600" b="1" dirty="0"/>
              <a:t> </a:t>
            </a:r>
            <a:r>
              <a:rPr lang="en" sz="1600" b="1" dirty="0">
                <a:latin typeface="Arial"/>
                <a:ea typeface="Arial"/>
                <a:cs typeface="Arial"/>
                <a:sym typeface="Arial"/>
              </a:rPr>
              <a:t>– III</a:t>
            </a:r>
            <a:endParaRPr sz="1600" b="1" dirty="0"/>
          </a:p>
        </p:txBody>
      </p:sp>
      <p:graphicFrame>
        <p:nvGraphicFramePr>
          <p:cNvPr id="1313" name="Google Shape;1313;p133"/>
          <p:cNvGraphicFramePr/>
          <p:nvPr>
            <p:extLst>
              <p:ext uri="{D42A27DB-BD31-4B8C-83A1-F6EECF244321}">
                <p14:modId xmlns:p14="http://schemas.microsoft.com/office/powerpoint/2010/main" val="613571506"/>
              </p:ext>
            </p:extLst>
          </p:nvPr>
        </p:nvGraphicFramePr>
        <p:xfrm>
          <a:off x="717167" y="1377358"/>
          <a:ext cx="10738301" cy="3505758"/>
        </p:xfrm>
        <a:graphic>
          <a:graphicData uri="http://schemas.openxmlformats.org/drawingml/2006/table">
            <a:tbl>
              <a:tblPr firstRow="1" bandRow="1">
                <a:noFill/>
              </a:tblPr>
              <a:tblGrid>
                <a:gridCol w="758767">
                  <a:extLst>
                    <a:ext uri="{9D8B030D-6E8A-4147-A177-3AD203B41FA5}">
                      <a16:colId xmlns:a16="http://schemas.microsoft.com/office/drawing/2014/main" val="20000"/>
                    </a:ext>
                  </a:extLst>
                </a:gridCol>
                <a:gridCol w="1926267">
                  <a:extLst>
                    <a:ext uri="{9D8B030D-6E8A-4147-A177-3AD203B41FA5}">
                      <a16:colId xmlns:a16="http://schemas.microsoft.com/office/drawing/2014/main" val="20001"/>
                    </a:ext>
                  </a:extLst>
                </a:gridCol>
                <a:gridCol w="700100">
                  <a:extLst>
                    <a:ext uri="{9D8B030D-6E8A-4147-A177-3AD203B41FA5}">
                      <a16:colId xmlns:a16="http://schemas.microsoft.com/office/drawing/2014/main" val="20002"/>
                    </a:ext>
                  </a:extLst>
                </a:gridCol>
                <a:gridCol w="1458900">
                  <a:extLst>
                    <a:ext uri="{9D8B030D-6E8A-4147-A177-3AD203B41FA5}">
                      <a16:colId xmlns:a16="http://schemas.microsoft.com/office/drawing/2014/main" val="20003"/>
                    </a:ext>
                  </a:extLst>
                </a:gridCol>
                <a:gridCol w="1458900">
                  <a:extLst>
                    <a:ext uri="{9D8B030D-6E8A-4147-A177-3AD203B41FA5}">
                      <a16:colId xmlns:a16="http://schemas.microsoft.com/office/drawing/2014/main" val="20004"/>
                    </a:ext>
                  </a:extLst>
                </a:gridCol>
                <a:gridCol w="1517567">
                  <a:extLst>
                    <a:ext uri="{9D8B030D-6E8A-4147-A177-3AD203B41FA5}">
                      <a16:colId xmlns:a16="http://schemas.microsoft.com/office/drawing/2014/main" val="20005"/>
                    </a:ext>
                  </a:extLst>
                </a:gridCol>
                <a:gridCol w="1458900">
                  <a:extLst>
                    <a:ext uri="{9D8B030D-6E8A-4147-A177-3AD203B41FA5}">
                      <a16:colId xmlns:a16="http://schemas.microsoft.com/office/drawing/2014/main" val="20006"/>
                    </a:ext>
                  </a:extLst>
                </a:gridCol>
                <a:gridCol w="1458900">
                  <a:extLst>
                    <a:ext uri="{9D8B030D-6E8A-4147-A177-3AD203B41FA5}">
                      <a16:colId xmlns:a16="http://schemas.microsoft.com/office/drawing/2014/main" val="20007"/>
                    </a:ext>
                  </a:extLst>
                </a:gridCol>
              </a:tblGrid>
              <a:tr h="529756">
                <a:tc>
                  <a:txBody>
                    <a:bodyPr/>
                    <a:lstStyle/>
                    <a:p>
                      <a:pPr marL="0" marR="0" lvl="0" indent="0" algn="ctr" rtl="0">
                        <a:lnSpc>
                          <a:spcPct val="150000"/>
                        </a:lnSpc>
                        <a:spcBef>
                          <a:spcPts val="0"/>
                        </a:spcBef>
                        <a:spcAft>
                          <a:spcPts val="0"/>
                        </a:spcAft>
                        <a:buNone/>
                      </a:pPr>
                      <a:r>
                        <a:rPr lang="en" sz="1200" b="1" u="none" strike="noStrike" cap="none" dirty="0">
                          <a:solidFill>
                            <a:srgbClr val="231F20"/>
                          </a:solidFill>
                          <a:latin typeface="Arial"/>
                          <a:ea typeface="Arial"/>
                          <a:cs typeface="Arial"/>
                          <a:sym typeface="Arial"/>
                        </a:rPr>
                        <a:t>PI</a:t>
                      </a:r>
                      <a:endParaRPr sz="1200" u="none" strike="noStrike" cap="none" dirty="0">
                        <a:latin typeface="Arial"/>
                        <a:ea typeface="Arial"/>
                        <a:cs typeface="Arial"/>
                        <a:sym typeface="Arial"/>
                      </a:endParaRPr>
                    </a:p>
                    <a:p>
                      <a:pPr marL="0" marR="0" lvl="0" indent="0" algn="ctr" rtl="0">
                        <a:lnSpc>
                          <a:spcPct val="150000"/>
                        </a:lnSpc>
                        <a:spcBef>
                          <a:spcPts val="0"/>
                        </a:spcBef>
                        <a:spcAft>
                          <a:spcPts val="0"/>
                        </a:spcAft>
                        <a:buNone/>
                      </a:pPr>
                      <a:r>
                        <a:rPr lang="en" sz="1200" b="1" u="none" strike="noStrike" cap="none" dirty="0">
                          <a:solidFill>
                            <a:srgbClr val="231F20"/>
                          </a:solidFill>
                          <a:latin typeface="Arial"/>
                          <a:ea typeface="Arial"/>
                          <a:cs typeface="Arial"/>
                          <a:sym typeface="Arial"/>
                        </a:rPr>
                        <a:t>Code</a:t>
                      </a:r>
                      <a:endParaRPr sz="12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50000"/>
                        </a:lnSpc>
                        <a:spcBef>
                          <a:spcPts val="0"/>
                        </a:spcBef>
                        <a:spcAft>
                          <a:spcPts val="0"/>
                        </a:spcAft>
                        <a:buNone/>
                      </a:pPr>
                      <a:r>
                        <a:rPr lang="en" sz="1200" b="1" u="none" strike="noStrike" cap="none" dirty="0">
                          <a:solidFill>
                            <a:srgbClr val="231F20"/>
                          </a:solidFill>
                          <a:latin typeface="Arial"/>
                          <a:ea typeface="Arial"/>
                          <a:cs typeface="Arial"/>
                          <a:sym typeface="Arial"/>
                        </a:rPr>
                        <a:t>PI</a:t>
                      </a:r>
                      <a:endParaRPr sz="1200" u="none" strike="noStrike" cap="none" dirty="0">
                        <a:latin typeface="Arial"/>
                        <a:ea typeface="Arial"/>
                        <a:cs typeface="Arial"/>
                        <a:sym typeface="Arial"/>
                      </a:endParaRPr>
                    </a:p>
                  </a:txBody>
                  <a:tcPr marL="0" marR="0" marT="15067" marB="0" anchor="ctr">
                    <a:noFill/>
                  </a:tcPr>
                </a:tc>
                <a:tc>
                  <a:txBody>
                    <a:bodyPr/>
                    <a:lstStyle/>
                    <a:p>
                      <a:pPr marL="0" marR="0" lvl="0" indent="0" algn="ctr" rtl="0">
                        <a:lnSpc>
                          <a:spcPct val="150000"/>
                        </a:lnSpc>
                        <a:spcBef>
                          <a:spcPts val="0"/>
                        </a:spcBef>
                        <a:spcAft>
                          <a:spcPts val="0"/>
                        </a:spcAft>
                        <a:buNone/>
                      </a:pPr>
                      <a:r>
                        <a:rPr lang="en" sz="1200" b="1" u="none" strike="noStrike" cap="none" dirty="0">
                          <a:solidFill>
                            <a:srgbClr val="231F20"/>
                          </a:solidFill>
                          <a:latin typeface="Arial"/>
                          <a:ea typeface="Arial"/>
                          <a:cs typeface="Arial"/>
                          <a:sym typeface="Arial"/>
                        </a:rPr>
                        <a:t>Marks</a:t>
                      </a:r>
                      <a:endParaRPr sz="1200" u="none" strike="noStrike" cap="none" dirty="0">
                        <a:latin typeface="Arial"/>
                        <a:ea typeface="Arial"/>
                        <a:cs typeface="Arial"/>
                        <a:sym typeface="Arial"/>
                      </a:endParaRPr>
                    </a:p>
                  </a:txBody>
                  <a:tcPr marL="0" marR="0" marT="15067" marB="0" anchor="ctr">
                    <a:noFill/>
                  </a:tcPr>
                </a:tc>
                <a:tc>
                  <a:txBody>
                    <a:bodyPr/>
                    <a:lstStyle/>
                    <a:p>
                      <a:pPr marL="88900" marR="88900" lvl="0" indent="12700" algn="ctr" rtl="0">
                        <a:lnSpc>
                          <a:spcPct val="150000"/>
                        </a:lnSpc>
                        <a:spcBef>
                          <a:spcPts val="0"/>
                        </a:spcBef>
                        <a:spcAft>
                          <a:spcPts val="0"/>
                        </a:spcAft>
                        <a:buNone/>
                      </a:pPr>
                      <a:r>
                        <a:rPr lang="en" sz="1200" b="1" u="none" strike="noStrike" cap="none" dirty="0">
                          <a:solidFill>
                            <a:srgbClr val="231F20"/>
                          </a:solidFill>
                          <a:latin typeface="Arial"/>
                          <a:ea typeface="Arial"/>
                          <a:cs typeface="Arial"/>
                          <a:sym typeface="Arial"/>
                        </a:rPr>
                        <a:t>Very Poor  Up to 20%</a:t>
                      </a:r>
                      <a:endParaRPr sz="1200" u="none" strike="noStrike" cap="none" dirty="0">
                        <a:latin typeface="Arial"/>
                        <a:ea typeface="Arial"/>
                        <a:cs typeface="Arial"/>
                        <a:sym typeface="Arial"/>
                      </a:endParaRPr>
                    </a:p>
                  </a:txBody>
                  <a:tcPr marL="0" marR="0" marT="15067" marB="0" anchor="ctr">
                    <a:noFill/>
                  </a:tcPr>
                </a:tc>
                <a:tc>
                  <a:txBody>
                    <a:bodyPr/>
                    <a:lstStyle/>
                    <a:p>
                      <a:pPr marL="88900" marR="88900" lvl="0" indent="76200" algn="ctr" rtl="0">
                        <a:lnSpc>
                          <a:spcPct val="150000"/>
                        </a:lnSpc>
                        <a:spcBef>
                          <a:spcPts val="0"/>
                        </a:spcBef>
                        <a:spcAft>
                          <a:spcPts val="0"/>
                        </a:spcAft>
                        <a:buNone/>
                      </a:pPr>
                      <a:r>
                        <a:rPr lang="en" sz="1200" b="1" u="none" strike="noStrike" cap="none" dirty="0">
                          <a:solidFill>
                            <a:srgbClr val="231F20"/>
                          </a:solidFill>
                          <a:latin typeface="Arial"/>
                          <a:ea typeface="Arial"/>
                          <a:cs typeface="Arial"/>
                          <a:sym typeface="Arial"/>
                        </a:rPr>
                        <a:t>Poor  Up to 40%</a:t>
                      </a:r>
                      <a:endParaRPr sz="1200" u="none" strike="noStrike" cap="none" dirty="0">
                        <a:latin typeface="Arial"/>
                        <a:ea typeface="Arial"/>
                        <a:cs typeface="Arial"/>
                        <a:sym typeface="Arial"/>
                      </a:endParaRPr>
                    </a:p>
                  </a:txBody>
                  <a:tcPr marL="0" marR="0" marT="15067" marB="0" anchor="ctr">
                    <a:noFill/>
                  </a:tcPr>
                </a:tc>
                <a:tc>
                  <a:txBody>
                    <a:bodyPr/>
                    <a:lstStyle/>
                    <a:p>
                      <a:pPr marL="101600" marR="101600" lvl="0" indent="25400" algn="ctr" rtl="0">
                        <a:lnSpc>
                          <a:spcPct val="150000"/>
                        </a:lnSpc>
                        <a:spcBef>
                          <a:spcPts val="0"/>
                        </a:spcBef>
                        <a:spcAft>
                          <a:spcPts val="0"/>
                        </a:spcAft>
                        <a:buNone/>
                      </a:pPr>
                      <a:r>
                        <a:rPr lang="en" sz="1200" b="1" u="none" strike="noStrike" cap="none">
                          <a:solidFill>
                            <a:srgbClr val="231F20"/>
                          </a:solidFill>
                          <a:latin typeface="Arial"/>
                          <a:ea typeface="Arial"/>
                          <a:cs typeface="Arial"/>
                          <a:sym typeface="Arial"/>
                        </a:rPr>
                        <a:t>Average  Up to 60%</a:t>
                      </a:r>
                      <a:endParaRPr sz="1200" u="none" strike="noStrike" cap="none" dirty="0">
                        <a:latin typeface="Arial"/>
                        <a:ea typeface="Arial"/>
                        <a:cs typeface="Arial"/>
                        <a:sym typeface="Arial"/>
                      </a:endParaRPr>
                    </a:p>
                  </a:txBody>
                  <a:tcPr marL="0" marR="0" marT="15067" marB="0" anchor="ctr">
                    <a:noFill/>
                  </a:tcPr>
                </a:tc>
                <a:tc>
                  <a:txBody>
                    <a:bodyPr/>
                    <a:lstStyle/>
                    <a:p>
                      <a:pPr marL="88900" marR="88900" lvl="0" indent="63500" algn="ctr" rtl="0">
                        <a:lnSpc>
                          <a:spcPct val="150000"/>
                        </a:lnSpc>
                        <a:spcBef>
                          <a:spcPts val="0"/>
                        </a:spcBef>
                        <a:spcAft>
                          <a:spcPts val="0"/>
                        </a:spcAft>
                        <a:buNone/>
                      </a:pPr>
                      <a:r>
                        <a:rPr lang="en" sz="1200" b="1" u="none" strike="noStrike" cap="none">
                          <a:solidFill>
                            <a:srgbClr val="231F20"/>
                          </a:solidFill>
                          <a:latin typeface="Arial"/>
                          <a:ea typeface="Arial"/>
                          <a:cs typeface="Arial"/>
                          <a:sym typeface="Arial"/>
                        </a:rPr>
                        <a:t>Good  Up to 80%</a:t>
                      </a:r>
                      <a:endParaRPr sz="1200" u="none" strike="noStrike" cap="none" dirty="0">
                        <a:latin typeface="Arial"/>
                        <a:ea typeface="Arial"/>
                        <a:cs typeface="Arial"/>
                        <a:sym typeface="Arial"/>
                      </a:endParaRPr>
                    </a:p>
                  </a:txBody>
                  <a:tcPr marL="0" marR="0" marT="15067" marB="0" anchor="ctr">
                    <a:noFill/>
                  </a:tcPr>
                </a:tc>
                <a:tc>
                  <a:txBody>
                    <a:bodyPr/>
                    <a:lstStyle/>
                    <a:p>
                      <a:pPr marL="76200" marR="76200" lvl="0" indent="25400" algn="ctr" rtl="0">
                        <a:lnSpc>
                          <a:spcPct val="150000"/>
                        </a:lnSpc>
                        <a:spcBef>
                          <a:spcPts val="0"/>
                        </a:spcBef>
                        <a:spcAft>
                          <a:spcPts val="0"/>
                        </a:spcAft>
                        <a:buNone/>
                      </a:pPr>
                      <a:r>
                        <a:rPr lang="en" sz="1200" b="1" u="none" strike="noStrike" cap="none">
                          <a:solidFill>
                            <a:srgbClr val="231F20"/>
                          </a:solidFill>
                          <a:latin typeface="Arial"/>
                          <a:ea typeface="Arial"/>
                          <a:cs typeface="Arial"/>
                          <a:sym typeface="Arial"/>
                        </a:rPr>
                        <a:t>Very good  Up to 100%</a:t>
                      </a:r>
                      <a:endParaRPr sz="1200" u="none" strike="noStrike" cap="none" dirty="0">
                        <a:latin typeface="Arial"/>
                        <a:ea typeface="Arial"/>
                        <a:cs typeface="Arial"/>
                        <a:sym typeface="Arial"/>
                      </a:endParaRPr>
                    </a:p>
                  </a:txBody>
                  <a:tcPr marL="0" marR="0" marT="15067" marB="0" anchor="ctr">
                    <a:noFill/>
                  </a:tcPr>
                </a:tc>
                <a:extLst>
                  <a:ext uri="{0D108BD9-81ED-4DB2-BD59-A6C34878D82A}">
                    <a16:rowId xmlns:a16="http://schemas.microsoft.com/office/drawing/2014/main" val="10000"/>
                  </a:ext>
                </a:extLst>
              </a:tr>
              <a:tr h="1350683">
                <a:tc>
                  <a:txBody>
                    <a:bodyPr/>
                    <a:lstStyle/>
                    <a:p>
                      <a:pPr marL="0" marR="0" lvl="0" indent="0" algn="ctr"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10.2.2</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762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Deliver effective oral  presentations to  technical and non-  technical audiences - IA</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03</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508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Could not  deliver effective  presentations.</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381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Could not</a:t>
                      </a:r>
                      <a:r>
                        <a:rPr lang="en" sz="1200" dirty="0">
                          <a:solidFill>
                            <a:srgbClr val="231F20"/>
                          </a:solidFill>
                          <a:latin typeface="Arial"/>
                          <a:ea typeface="Arial"/>
                          <a:cs typeface="Arial"/>
                          <a:sym typeface="Arial"/>
                        </a:rPr>
                        <a:t> </a:t>
                      </a:r>
                      <a:r>
                        <a:rPr lang="en" sz="1200" u="none" strike="noStrike" cap="none" dirty="0">
                          <a:solidFill>
                            <a:srgbClr val="231F20"/>
                          </a:solidFill>
                          <a:latin typeface="Arial"/>
                          <a:ea typeface="Arial"/>
                          <a:cs typeface="Arial"/>
                          <a:sym typeface="Arial"/>
                        </a:rPr>
                        <a:t>deliver  presentation,  but presentation  was prepared  and attempted.</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508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Able to deliver  fair presentation  but not able to  answer to the  audiences</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381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Deliver effective  presentations  but able to  answer partially  to the audience  queries.</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Deliver effective  presentation and  able to answer  all queries of the  audience.</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1"/>
                  </a:ext>
                </a:extLst>
              </a:tr>
              <a:tr h="1625003">
                <a:tc>
                  <a:txBody>
                    <a:bodyPr/>
                    <a:lstStyle/>
                    <a:p>
                      <a:pPr marL="0" marR="0" lvl="0" indent="0" algn="ctr"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9.3.1</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Present results as a  team, with smooth  integration of  contributions from all  individual efforts – GA + IA</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0" marR="0" lvl="0" indent="0" algn="ctr"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03</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381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No Contribution  from an  individual to a  team</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38100" lvl="0" indent="0" algn="l" rtl="0">
                        <a:lnSpc>
                          <a:spcPct val="150000"/>
                        </a:lnSpc>
                        <a:spcBef>
                          <a:spcPts val="0"/>
                        </a:spcBef>
                        <a:spcAft>
                          <a:spcPts val="0"/>
                        </a:spcAft>
                        <a:buNone/>
                      </a:pPr>
                      <a:r>
                        <a:rPr lang="en" sz="1200" u="none" strike="noStrike" cap="none">
                          <a:solidFill>
                            <a:srgbClr val="231F20"/>
                          </a:solidFill>
                          <a:latin typeface="Arial"/>
                          <a:ea typeface="Arial"/>
                          <a:cs typeface="Arial"/>
                          <a:sym typeface="Arial"/>
                        </a:rPr>
                        <a:t>Contributions  from an  individual to a  team is minimal</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Contributions  from an  individual to a  team is moderate</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76200" lvl="0" indent="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A contribution  from an  individual to a  team is good  but not well groomed in  team.</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tc>
                  <a:txBody>
                    <a:bodyPr/>
                    <a:lstStyle/>
                    <a:p>
                      <a:pPr marL="25400" marR="25400" lvl="0" indent="12700" algn="l" rtl="0">
                        <a:lnSpc>
                          <a:spcPct val="150000"/>
                        </a:lnSpc>
                        <a:spcBef>
                          <a:spcPts val="0"/>
                        </a:spcBef>
                        <a:spcAft>
                          <a:spcPts val="0"/>
                        </a:spcAft>
                        <a:buNone/>
                      </a:pPr>
                      <a:r>
                        <a:rPr lang="en" sz="1200" u="none" strike="noStrike" cap="none" dirty="0">
                          <a:solidFill>
                            <a:srgbClr val="231F20"/>
                          </a:solidFill>
                          <a:latin typeface="Arial"/>
                          <a:ea typeface="Arial"/>
                          <a:cs typeface="Arial"/>
                          <a:sym typeface="Arial"/>
                        </a:rPr>
                        <a:t>Contribution  from an  individual to a  team is good  and results in an  integrated team  presentation.</a:t>
                      </a:r>
                      <a:endParaRPr sz="1200" u="none" strike="noStrike" cap="none" dirty="0">
                        <a:latin typeface="Arial"/>
                        <a:ea typeface="Arial"/>
                        <a:cs typeface="Arial"/>
                        <a:sym typeface="Arial"/>
                      </a:endParaRPr>
                    </a:p>
                  </a:txBody>
                  <a:tcPr marL="0" marR="0" marT="13033" marB="0">
                    <a:lnL w="9525" cap="flat" cmpd="sng">
                      <a:solidFill>
                        <a:srgbClr val="F68B1E"/>
                      </a:solidFill>
                      <a:prstDash val="solid"/>
                      <a:round/>
                      <a:headEnd type="none" w="sm" len="sm"/>
                      <a:tailEnd type="none" w="sm" len="sm"/>
                    </a:lnL>
                    <a:lnR w="9525" cap="flat" cmpd="sng">
                      <a:solidFill>
                        <a:srgbClr val="F68B1E"/>
                      </a:solidFill>
                      <a:prstDash val="solid"/>
                      <a:round/>
                      <a:headEnd type="none" w="sm" len="sm"/>
                      <a:tailEnd type="none" w="sm" len="sm"/>
                    </a:lnR>
                    <a:lnT w="9525" cap="flat" cmpd="sng">
                      <a:solidFill>
                        <a:srgbClr val="F68B1E"/>
                      </a:solidFill>
                      <a:prstDash val="solid"/>
                      <a:round/>
                      <a:headEnd type="none" w="sm" len="sm"/>
                      <a:tailEnd type="none" w="sm" len="sm"/>
                    </a:lnT>
                    <a:lnB w="9525" cap="flat" cmpd="sng">
                      <a:solidFill>
                        <a:srgbClr val="F68B1E"/>
                      </a:solidFill>
                      <a:prstDash val="solid"/>
                      <a:round/>
                      <a:headEnd type="none" w="sm" len="sm"/>
                      <a:tailEnd type="none" w="sm" len="sm"/>
                    </a:lnB>
                    <a:noFill/>
                  </a:tcPr>
                </a:tc>
                <a:extLst>
                  <a:ext uri="{0D108BD9-81ED-4DB2-BD59-A6C34878D82A}">
                    <a16:rowId xmlns:a16="http://schemas.microsoft.com/office/drawing/2014/main" val="10002"/>
                  </a:ext>
                </a:extLst>
              </a:tr>
            </a:tbl>
          </a:graphicData>
        </a:graphic>
      </p:graphicFrame>
      <p:sp>
        <p:nvSpPr>
          <p:cNvPr id="1314" name="Google Shape;1314;p133"/>
          <p:cNvSpPr txBox="1"/>
          <p:nvPr/>
        </p:nvSpPr>
        <p:spPr>
          <a:xfrm>
            <a:off x="9884935" y="6469448"/>
            <a:ext cx="757200" cy="114000"/>
          </a:xfrm>
          <a:prstGeom prst="rect">
            <a:avLst/>
          </a:prstGeom>
          <a:noFill/>
          <a:ln>
            <a:noFill/>
          </a:ln>
        </p:spPr>
        <p:txBody>
          <a:bodyPr spcFirstLastPara="1" wrap="square" lIns="0" tIns="16933" rIns="0" bIns="0" anchor="ctr" anchorCtr="0">
            <a:noAutofit/>
          </a:bodyPr>
          <a:lstStyle/>
          <a:p>
            <a:pPr marL="16933" algn="r"/>
            <a:r>
              <a:rPr lang="en" sz="667">
                <a:solidFill>
                  <a:srgbClr val="FFFFFF"/>
                </a:solidFill>
                <a:latin typeface="Arial"/>
                <a:ea typeface="Arial"/>
                <a:cs typeface="Arial"/>
                <a:sym typeface="Arial"/>
              </a:rPr>
              <a:t>Appendix</a:t>
            </a:r>
            <a:endParaRPr sz="667" dirty="0">
              <a:latin typeface="Arial"/>
              <a:ea typeface="Arial"/>
              <a:cs typeface="Arial"/>
              <a:sym typeface="Arial"/>
            </a:endParaRPr>
          </a:p>
        </p:txBody>
      </p:sp>
      <p:sp>
        <p:nvSpPr>
          <p:cNvPr id="1315" name="Google Shape;1315;p133"/>
          <p:cNvSpPr txBox="1"/>
          <p:nvPr/>
        </p:nvSpPr>
        <p:spPr>
          <a:xfrm>
            <a:off x="737676" y="336073"/>
            <a:ext cx="2347200" cy="133600"/>
          </a:xfrm>
          <a:prstGeom prst="rect">
            <a:avLst/>
          </a:prstGeom>
          <a:noFill/>
          <a:ln>
            <a:noFill/>
          </a:ln>
        </p:spPr>
        <p:txBody>
          <a:bodyPr spcFirstLastPara="1" wrap="square" lIns="0" tIns="16933" rIns="0" bIns="0" anchor="t" anchorCtr="0">
            <a:noAutofit/>
          </a:bodyPr>
          <a:lstStyle/>
          <a:p>
            <a:pPr marL="16933"/>
            <a:r>
              <a:rPr lang="en" sz="1200">
                <a:solidFill>
                  <a:srgbClr val="231F20"/>
                </a:solidFill>
                <a:latin typeface="Arial"/>
                <a:ea typeface="Arial"/>
                <a:cs typeface="Arial"/>
                <a:sym typeface="Arial"/>
              </a:rPr>
              <a:t>GA – Group Assessment</a:t>
            </a:r>
            <a:endParaRPr sz="1200" dirty="0">
              <a:latin typeface="Arial"/>
              <a:ea typeface="Arial"/>
              <a:cs typeface="Arial"/>
              <a:sym typeface="Arial"/>
            </a:endParaRPr>
          </a:p>
        </p:txBody>
      </p:sp>
      <p:sp>
        <p:nvSpPr>
          <p:cNvPr id="1316" name="Google Shape;1316;p133"/>
          <p:cNvSpPr txBox="1"/>
          <p:nvPr/>
        </p:nvSpPr>
        <p:spPr>
          <a:xfrm>
            <a:off x="2801383" y="336073"/>
            <a:ext cx="2564400" cy="133600"/>
          </a:xfrm>
          <a:prstGeom prst="rect">
            <a:avLst/>
          </a:prstGeom>
          <a:noFill/>
          <a:ln>
            <a:noFill/>
          </a:ln>
        </p:spPr>
        <p:txBody>
          <a:bodyPr spcFirstLastPara="1" wrap="square" lIns="0" tIns="16933" rIns="0" bIns="0" anchor="t" anchorCtr="0">
            <a:noAutofit/>
          </a:bodyPr>
          <a:lstStyle/>
          <a:p>
            <a:pPr marL="16933"/>
            <a:r>
              <a:rPr lang="en" sz="1200">
                <a:solidFill>
                  <a:srgbClr val="231F20"/>
                </a:solidFill>
                <a:latin typeface="Arial"/>
                <a:ea typeface="Arial"/>
                <a:cs typeface="Arial"/>
                <a:sym typeface="Arial"/>
              </a:rPr>
              <a:t>IA – Individual Assessment</a:t>
            </a:r>
            <a:endParaRPr sz="1200" dirty="0">
              <a:latin typeface="Arial"/>
              <a:ea typeface="Arial"/>
              <a:cs typeface="Arial"/>
              <a:sym typeface="Arial"/>
            </a:endParaRPr>
          </a:p>
        </p:txBody>
      </p:sp>
      <p:sp>
        <p:nvSpPr>
          <p:cNvPr id="1317" name="Google Shape;1317;p133"/>
          <p:cNvSpPr txBox="1"/>
          <p:nvPr/>
        </p:nvSpPr>
        <p:spPr>
          <a:xfrm>
            <a:off x="737676" y="6072273"/>
            <a:ext cx="2347200" cy="133600"/>
          </a:xfrm>
          <a:prstGeom prst="rect">
            <a:avLst/>
          </a:prstGeom>
          <a:noFill/>
          <a:ln>
            <a:noFill/>
          </a:ln>
        </p:spPr>
        <p:txBody>
          <a:bodyPr spcFirstLastPara="1" wrap="square" lIns="0" tIns="16933" rIns="0" bIns="0" anchor="t" anchorCtr="0">
            <a:noAutofit/>
          </a:bodyPr>
          <a:lstStyle/>
          <a:p>
            <a:pPr marL="16933"/>
            <a:r>
              <a:rPr lang="en" sz="1200">
                <a:solidFill>
                  <a:srgbClr val="231F20"/>
                </a:solidFill>
                <a:latin typeface="Arial"/>
                <a:ea typeface="Arial"/>
                <a:cs typeface="Arial"/>
                <a:sym typeface="Arial"/>
              </a:rPr>
              <a:t>GA – Group Assessment</a:t>
            </a:r>
            <a:endParaRPr sz="1200" dirty="0">
              <a:latin typeface="Arial"/>
              <a:ea typeface="Arial"/>
              <a:cs typeface="Arial"/>
              <a:sym typeface="Arial"/>
            </a:endParaRPr>
          </a:p>
        </p:txBody>
      </p:sp>
      <p:sp>
        <p:nvSpPr>
          <p:cNvPr id="1318" name="Google Shape;1318;p133"/>
          <p:cNvSpPr txBox="1"/>
          <p:nvPr/>
        </p:nvSpPr>
        <p:spPr>
          <a:xfrm>
            <a:off x="2734083" y="6072273"/>
            <a:ext cx="2564400" cy="133600"/>
          </a:xfrm>
          <a:prstGeom prst="rect">
            <a:avLst/>
          </a:prstGeom>
          <a:noFill/>
          <a:ln>
            <a:noFill/>
          </a:ln>
        </p:spPr>
        <p:txBody>
          <a:bodyPr spcFirstLastPara="1" wrap="square" lIns="0" tIns="16933" rIns="0" bIns="0" anchor="t" anchorCtr="0">
            <a:noAutofit/>
          </a:bodyPr>
          <a:lstStyle/>
          <a:p>
            <a:pPr marL="16933"/>
            <a:r>
              <a:rPr lang="en" sz="1200">
                <a:solidFill>
                  <a:srgbClr val="231F20"/>
                </a:solidFill>
                <a:latin typeface="Arial"/>
                <a:ea typeface="Arial"/>
                <a:cs typeface="Arial"/>
                <a:sym typeface="Arial"/>
              </a:rPr>
              <a:t>IA – Individual Assessment</a:t>
            </a:r>
            <a:endParaRPr sz="1200" dirty="0">
              <a:latin typeface="Arial"/>
              <a:ea typeface="Arial"/>
              <a:cs typeface="Arial"/>
              <a:sym typeface="Arial"/>
            </a:endParaRPr>
          </a:p>
        </p:txBody>
      </p:sp>
      <p:sp>
        <p:nvSpPr>
          <p:cNvPr id="2" name="Slide Number Placeholder 1">
            <a:extLst>
              <a:ext uri="{FF2B5EF4-FFF2-40B4-BE49-F238E27FC236}">
                <a16:creationId xmlns:a16="http://schemas.microsoft.com/office/drawing/2014/main" id="{EDC467BE-9904-4D1F-B359-A12CB77FD8F6}"/>
              </a:ext>
            </a:extLst>
          </p:cNvPr>
          <p:cNvSpPr>
            <a:spLocks noGrp="1"/>
          </p:cNvSpPr>
          <p:nvPr>
            <p:ph type="sldNum" sz="quarter" idx="12"/>
          </p:nvPr>
        </p:nvSpPr>
        <p:spPr/>
        <p:txBody>
          <a:bodyPr/>
          <a:lstStyle/>
          <a:p>
            <a:fld id="{71EC9CE2-5AEF-428F-9B76-4FE97200EC74}" type="slidenum">
              <a:rPr lang="en-IN" smtClean="0"/>
              <a:t>86</a:t>
            </a:fld>
            <a:endParaRPr lang="en-IN"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F29A9-A25F-46FF-BCF2-CE44276A0CF5}"/>
              </a:ext>
            </a:extLst>
          </p:cNvPr>
          <p:cNvSpPr>
            <a:spLocks noGrp="1"/>
          </p:cNvSpPr>
          <p:nvPr>
            <p:ph type="title"/>
          </p:nvPr>
        </p:nvSpPr>
        <p:spPr>
          <a:xfrm>
            <a:off x="838200" y="365125"/>
            <a:ext cx="10515600" cy="402519"/>
          </a:xfrm>
        </p:spPr>
        <p:txBody>
          <a:bodyPr>
            <a:normAutofit fontScale="90000"/>
          </a:bodyPr>
          <a:lstStyle/>
          <a:p>
            <a:r>
              <a:rPr lang="en-US" dirty="0"/>
              <a:t>	Procedure for CO attainment calculation</a:t>
            </a:r>
            <a:endParaRPr lang="en-IN" dirty="0"/>
          </a:p>
        </p:txBody>
      </p:sp>
      <p:sp>
        <p:nvSpPr>
          <p:cNvPr id="3" name="Content Placeholder 2">
            <a:extLst>
              <a:ext uri="{FF2B5EF4-FFF2-40B4-BE49-F238E27FC236}">
                <a16:creationId xmlns:a16="http://schemas.microsoft.com/office/drawing/2014/main" id="{F4CA21FC-AD02-4F27-8E8E-A8004B90BB23}"/>
              </a:ext>
            </a:extLst>
          </p:cNvPr>
          <p:cNvSpPr>
            <a:spLocks noGrp="1"/>
          </p:cNvSpPr>
          <p:nvPr>
            <p:ph idx="1"/>
          </p:nvPr>
        </p:nvSpPr>
        <p:spPr>
          <a:xfrm>
            <a:off x="838200" y="876652"/>
            <a:ext cx="10515600" cy="5806370"/>
          </a:xfrm>
          <a:noFill/>
        </p:spPr>
        <p:txBody>
          <a:bodyPr>
            <a:normAutofit/>
          </a:bodyPr>
          <a:lstStyle/>
          <a:p>
            <a:pPr marL="0" indent="0">
              <a:buNone/>
            </a:pPr>
            <a:endParaRPr lang="en-US" dirty="0"/>
          </a:p>
          <a:p>
            <a:pPr marL="0" indent="0">
              <a:buNone/>
            </a:pPr>
            <a:endParaRPr lang="en-IN" dirty="0"/>
          </a:p>
          <a:p>
            <a:pPr marL="0" indent="0">
              <a:buNone/>
            </a:pPr>
            <a:endParaRPr lang="en-IN" dirty="0"/>
          </a:p>
          <a:p>
            <a:pPr marL="0" indent="0">
              <a:buNone/>
            </a:pPr>
            <a:r>
              <a:rPr lang="en-IN" dirty="0"/>
              <a:t>          Exam questions          CO- PI-BL   </a:t>
            </a:r>
          </a:p>
          <a:p>
            <a:pPr marL="0" indent="0">
              <a:buNone/>
            </a:pPr>
            <a:endParaRPr lang="en-IN" dirty="0"/>
          </a:p>
          <a:p>
            <a:pPr marL="0" indent="0">
              <a:buNone/>
            </a:pPr>
            <a:endParaRPr lang="en-IN" dirty="0"/>
          </a:p>
          <a:p>
            <a:pPr marL="0" indent="0">
              <a:buNone/>
            </a:pPr>
            <a:r>
              <a:rPr lang="en-IN" dirty="0"/>
              <a:t>						evaluated</a:t>
            </a:r>
          </a:p>
          <a:p>
            <a:pPr marL="0" indent="0">
              <a:buNone/>
            </a:pPr>
            <a:r>
              <a:rPr lang="en-IN" dirty="0"/>
              <a:t>						answer scripts  </a:t>
            </a:r>
          </a:p>
          <a:p>
            <a:pPr marL="0" indent="0">
              <a:buNone/>
            </a:pPr>
            <a:r>
              <a:rPr lang="en-IN" dirty="0"/>
              <a:t>									 Rubrics</a:t>
            </a:r>
          </a:p>
          <a:p>
            <a:pPr marL="0" indent="0">
              <a:buNone/>
            </a:pPr>
            <a:endParaRPr lang="en-IN" dirty="0"/>
          </a:p>
          <a:p>
            <a:pPr marL="0" indent="0">
              <a:buNone/>
            </a:pPr>
            <a:r>
              <a:rPr lang="en-IN" dirty="0"/>
              <a:t>						                           CO -attainment           </a:t>
            </a:r>
          </a:p>
        </p:txBody>
      </p:sp>
      <p:sp>
        <p:nvSpPr>
          <p:cNvPr id="5" name="Rectangle 4">
            <a:extLst>
              <a:ext uri="{FF2B5EF4-FFF2-40B4-BE49-F238E27FC236}">
                <a16:creationId xmlns:a16="http://schemas.microsoft.com/office/drawing/2014/main" id="{C782E9E2-9EAD-4E73-AFA8-E336275BF4E3}"/>
              </a:ext>
            </a:extLst>
          </p:cNvPr>
          <p:cNvSpPr/>
          <p:nvPr/>
        </p:nvSpPr>
        <p:spPr>
          <a:xfrm>
            <a:off x="1535289" y="2257778"/>
            <a:ext cx="2472267" cy="9934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 name="Rectangle 5">
            <a:extLst>
              <a:ext uri="{FF2B5EF4-FFF2-40B4-BE49-F238E27FC236}">
                <a16:creationId xmlns:a16="http://schemas.microsoft.com/office/drawing/2014/main" id="{4771D219-BEEC-4A34-B657-09EE566914DD}"/>
              </a:ext>
            </a:extLst>
          </p:cNvPr>
          <p:cNvSpPr/>
          <p:nvPr/>
        </p:nvSpPr>
        <p:spPr>
          <a:xfrm flipH="1">
            <a:off x="4704640" y="2178756"/>
            <a:ext cx="1504247" cy="8918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 name="Rectangle 6">
            <a:extLst>
              <a:ext uri="{FF2B5EF4-FFF2-40B4-BE49-F238E27FC236}">
                <a16:creationId xmlns:a16="http://schemas.microsoft.com/office/drawing/2014/main" id="{C2198765-90E1-48D8-8A7B-19C56840872C}"/>
              </a:ext>
            </a:extLst>
          </p:cNvPr>
          <p:cNvSpPr/>
          <p:nvPr/>
        </p:nvSpPr>
        <p:spPr>
          <a:xfrm>
            <a:off x="6378222" y="3860800"/>
            <a:ext cx="2178756" cy="10611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 name="Rectangle 8">
            <a:extLst>
              <a:ext uri="{FF2B5EF4-FFF2-40B4-BE49-F238E27FC236}">
                <a16:creationId xmlns:a16="http://schemas.microsoft.com/office/drawing/2014/main" id="{A385AC88-B48E-4934-B9EF-526876EF1CBD}"/>
              </a:ext>
            </a:extLst>
          </p:cNvPr>
          <p:cNvSpPr/>
          <p:nvPr/>
        </p:nvSpPr>
        <p:spPr>
          <a:xfrm>
            <a:off x="9200444" y="4775200"/>
            <a:ext cx="1343378" cy="80151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0" name="Rectangle 9">
            <a:extLst>
              <a:ext uri="{FF2B5EF4-FFF2-40B4-BE49-F238E27FC236}">
                <a16:creationId xmlns:a16="http://schemas.microsoft.com/office/drawing/2014/main" id="{720E98BC-9BAE-41F1-9B3C-FCF100B53691}"/>
              </a:ext>
            </a:extLst>
          </p:cNvPr>
          <p:cNvSpPr/>
          <p:nvPr/>
        </p:nvSpPr>
        <p:spPr>
          <a:xfrm>
            <a:off x="8556978" y="5981348"/>
            <a:ext cx="2246489" cy="50411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15" name="Straight Arrow Connector 14">
            <a:extLst>
              <a:ext uri="{FF2B5EF4-FFF2-40B4-BE49-F238E27FC236}">
                <a16:creationId xmlns:a16="http://schemas.microsoft.com/office/drawing/2014/main" id="{5FB80184-ED80-49DA-ACAD-F70091C33B67}"/>
              </a:ext>
            </a:extLst>
          </p:cNvPr>
          <p:cNvCxnSpPr/>
          <p:nvPr/>
        </p:nvCxnSpPr>
        <p:spPr>
          <a:xfrm>
            <a:off x="8556978" y="4199467"/>
            <a:ext cx="1456266" cy="5757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29B62703-6EA2-4119-BC12-8770A5F4E3D2}"/>
              </a:ext>
            </a:extLst>
          </p:cNvPr>
          <p:cNvCxnSpPr/>
          <p:nvPr/>
        </p:nvCxnSpPr>
        <p:spPr>
          <a:xfrm>
            <a:off x="9872133" y="5576711"/>
            <a:ext cx="0" cy="4046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1DC53931-FB68-4D8A-BA8E-10962FD9C3F3}"/>
              </a:ext>
            </a:extLst>
          </p:cNvPr>
          <p:cNvCxnSpPr/>
          <p:nvPr/>
        </p:nvCxnSpPr>
        <p:spPr>
          <a:xfrm>
            <a:off x="4007556" y="2624667"/>
            <a:ext cx="69708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C8C2FBAD-B0F1-442F-AD5E-350EEEE9E309}"/>
              </a:ext>
            </a:extLst>
          </p:cNvPr>
          <p:cNvCxnSpPr/>
          <p:nvPr/>
        </p:nvCxnSpPr>
        <p:spPr>
          <a:xfrm>
            <a:off x="6208887" y="2624667"/>
            <a:ext cx="1258713" cy="12361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DD05735F-4FA9-4F52-BF24-1EB1D6E4C5FA}"/>
              </a:ext>
            </a:extLst>
          </p:cNvPr>
          <p:cNvSpPr>
            <a:spLocks noGrp="1"/>
          </p:cNvSpPr>
          <p:nvPr>
            <p:ph type="sldNum" sz="quarter" idx="12"/>
          </p:nvPr>
        </p:nvSpPr>
        <p:spPr/>
        <p:txBody>
          <a:bodyPr/>
          <a:lstStyle/>
          <a:p>
            <a:fld id="{71EC9CE2-5AEF-428F-9B76-4FE97200EC74}" type="slidenum">
              <a:rPr lang="en-IN" smtClean="0"/>
              <a:t>87</a:t>
            </a:fld>
            <a:endParaRPr lang="en-IN" dirty="0"/>
          </a:p>
        </p:txBody>
      </p:sp>
    </p:spTree>
    <p:extLst>
      <p:ext uri="{BB962C8B-B14F-4D97-AF65-F5344CB8AC3E}">
        <p14:creationId xmlns:p14="http://schemas.microsoft.com/office/powerpoint/2010/main" val="247078482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3262D-1305-4297-85AE-DDF037A7137A}"/>
              </a:ext>
            </a:extLst>
          </p:cNvPr>
          <p:cNvSpPr>
            <a:spLocks noGrp="1"/>
          </p:cNvSpPr>
          <p:nvPr>
            <p:ph type="title"/>
          </p:nvPr>
        </p:nvSpPr>
        <p:spPr>
          <a:xfrm>
            <a:off x="838200" y="136525"/>
            <a:ext cx="10515600" cy="463550"/>
          </a:xfrm>
          <a:effectLst>
            <a:outerShdw blurRad="50800" dist="50800" dir="5400000" algn="ctr" rotWithShape="0">
              <a:schemeClr val="bg1"/>
            </a:outerShdw>
          </a:effectLst>
        </p:spPr>
        <p:txBody>
          <a:bodyPr>
            <a:normAutofit fontScale="90000"/>
          </a:bodyPr>
          <a:lstStyle/>
          <a:p>
            <a:r>
              <a:rPr lang="en-US" dirty="0"/>
              <a:t> 		</a:t>
            </a:r>
            <a:r>
              <a:rPr lang="en-US" sz="4000" dirty="0"/>
              <a:t>CO attainment calculation</a:t>
            </a:r>
            <a:endParaRPr lang="en-IN" dirty="0"/>
          </a:p>
        </p:txBody>
      </p:sp>
      <p:pic>
        <p:nvPicPr>
          <p:cNvPr id="5" name="Content Placeholder 4">
            <a:extLst>
              <a:ext uri="{FF2B5EF4-FFF2-40B4-BE49-F238E27FC236}">
                <a16:creationId xmlns:a16="http://schemas.microsoft.com/office/drawing/2014/main" id="{1386CC6C-08E0-4925-8179-04AA7B78443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600075"/>
            <a:ext cx="11883595" cy="6121400"/>
          </a:xfrm>
          <a:effectLst>
            <a:outerShdw blurRad="50800" dist="50800" dir="5400000" algn="ctr" rotWithShape="0">
              <a:schemeClr val="bg1"/>
            </a:outerShdw>
          </a:effectLst>
        </p:spPr>
      </p:pic>
    </p:spTree>
    <p:extLst>
      <p:ext uri="{BB962C8B-B14F-4D97-AF65-F5344CB8AC3E}">
        <p14:creationId xmlns:p14="http://schemas.microsoft.com/office/powerpoint/2010/main" val="205006979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362BA3DB-18A7-8577-5B14-62848D6D92A0}"/>
              </a:ext>
            </a:extLst>
          </p:cNvPr>
          <p:cNvGraphicFramePr>
            <a:graphicFrameLocks noGrp="1"/>
          </p:cNvGraphicFramePr>
          <p:nvPr>
            <p:ph idx="1"/>
          </p:nvPr>
        </p:nvGraphicFramePr>
        <p:xfrm>
          <a:off x="176464" y="684676"/>
          <a:ext cx="11823036" cy="4659789"/>
        </p:xfrm>
        <a:graphic>
          <a:graphicData uri="http://schemas.openxmlformats.org/drawingml/2006/table">
            <a:tbl>
              <a:tblPr>
                <a:tableStyleId>{5C22544A-7EE6-4342-B048-85BDC9FD1C3A}</a:tableStyleId>
              </a:tblPr>
              <a:tblGrid>
                <a:gridCol w="1486818">
                  <a:extLst>
                    <a:ext uri="{9D8B030D-6E8A-4147-A177-3AD203B41FA5}">
                      <a16:colId xmlns:a16="http://schemas.microsoft.com/office/drawing/2014/main" val="2268429987"/>
                    </a:ext>
                  </a:extLst>
                </a:gridCol>
                <a:gridCol w="371703">
                  <a:extLst>
                    <a:ext uri="{9D8B030D-6E8A-4147-A177-3AD203B41FA5}">
                      <a16:colId xmlns:a16="http://schemas.microsoft.com/office/drawing/2014/main" val="1039999604"/>
                    </a:ext>
                  </a:extLst>
                </a:gridCol>
                <a:gridCol w="371703">
                  <a:extLst>
                    <a:ext uri="{9D8B030D-6E8A-4147-A177-3AD203B41FA5}">
                      <a16:colId xmlns:a16="http://schemas.microsoft.com/office/drawing/2014/main" val="1385299007"/>
                    </a:ext>
                  </a:extLst>
                </a:gridCol>
                <a:gridCol w="371703">
                  <a:extLst>
                    <a:ext uri="{9D8B030D-6E8A-4147-A177-3AD203B41FA5}">
                      <a16:colId xmlns:a16="http://schemas.microsoft.com/office/drawing/2014/main" val="340535972"/>
                    </a:ext>
                  </a:extLst>
                </a:gridCol>
                <a:gridCol w="371703">
                  <a:extLst>
                    <a:ext uri="{9D8B030D-6E8A-4147-A177-3AD203B41FA5}">
                      <a16:colId xmlns:a16="http://schemas.microsoft.com/office/drawing/2014/main" val="4198218858"/>
                    </a:ext>
                  </a:extLst>
                </a:gridCol>
                <a:gridCol w="443186">
                  <a:extLst>
                    <a:ext uri="{9D8B030D-6E8A-4147-A177-3AD203B41FA5}">
                      <a16:colId xmlns:a16="http://schemas.microsoft.com/office/drawing/2014/main" val="2010315701"/>
                    </a:ext>
                  </a:extLst>
                </a:gridCol>
                <a:gridCol w="443186">
                  <a:extLst>
                    <a:ext uri="{9D8B030D-6E8A-4147-A177-3AD203B41FA5}">
                      <a16:colId xmlns:a16="http://schemas.microsoft.com/office/drawing/2014/main" val="20607663"/>
                    </a:ext>
                  </a:extLst>
                </a:gridCol>
                <a:gridCol w="371703">
                  <a:extLst>
                    <a:ext uri="{9D8B030D-6E8A-4147-A177-3AD203B41FA5}">
                      <a16:colId xmlns:a16="http://schemas.microsoft.com/office/drawing/2014/main" val="1153350776"/>
                    </a:ext>
                  </a:extLst>
                </a:gridCol>
                <a:gridCol w="371703">
                  <a:extLst>
                    <a:ext uri="{9D8B030D-6E8A-4147-A177-3AD203B41FA5}">
                      <a16:colId xmlns:a16="http://schemas.microsoft.com/office/drawing/2014/main" val="2735144871"/>
                    </a:ext>
                  </a:extLst>
                </a:gridCol>
                <a:gridCol w="371703">
                  <a:extLst>
                    <a:ext uri="{9D8B030D-6E8A-4147-A177-3AD203B41FA5}">
                      <a16:colId xmlns:a16="http://schemas.microsoft.com/office/drawing/2014/main" val="2532598665"/>
                    </a:ext>
                  </a:extLst>
                </a:gridCol>
                <a:gridCol w="371703">
                  <a:extLst>
                    <a:ext uri="{9D8B030D-6E8A-4147-A177-3AD203B41FA5}">
                      <a16:colId xmlns:a16="http://schemas.microsoft.com/office/drawing/2014/main" val="1855439457"/>
                    </a:ext>
                  </a:extLst>
                </a:gridCol>
                <a:gridCol w="443186">
                  <a:extLst>
                    <a:ext uri="{9D8B030D-6E8A-4147-A177-3AD203B41FA5}">
                      <a16:colId xmlns:a16="http://schemas.microsoft.com/office/drawing/2014/main" val="3076481749"/>
                    </a:ext>
                  </a:extLst>
                </a:gridCol>
                <a:gridCol w="443186">
                  <a:extLst>
                    <a:ext uri="{9D8B030D-6E8A-4147-A177-3AD203B41FA5}">
                      <a16:colId xmlns:a16="http://schemas.microsoft.com/office/drawing/2014/main" val="3259691722"/>
                    </a:ext>
                  </a:extLst>
                </a:gridCol>
                <a:gridCol w="371703">
                  <a:extLst>
                    <a:ext uri="{9D8B030D-6E8A-4147-A177-3AD203B41FA5}">
                      <a16:colId xmlns:a16="http://schemas.microsoft.com/office/drawing/2014/main" val="1829870919"/>
                    </a:ext>
                  </a:extLst>
                </a:gridCol>
                <a:gridCol w="371703">
                  <a:extLst>
                    <a:ext uri="{9D8B030D-6E8A-4147-A177-3AD203B41FA5}">
                      <a16:colId xmlns:a16="http://schemas.microsoft.com/office/drawing/2014/main" val="829340823"/>
                    </a:ext>
                  </a:extLst>
                </a:gridCol>
                <a:gridCol w="371703">
                  <a:extLst>
                    <a:ext uri="{9D8B030D-6E8A-4147-A177-3AD203B41FA5}">
                      <a16:colId xmlns:a16="http://schemas.microsoft.com/office/drawing/2014/main" val="1179210977"/>
                    </a:ext>
                  </a:extLst>
                </a:gridCol>
                <a:gridCol w="371703">
                  <a:extLst>
                    <a:ext uri="{9D8B030D-6E8A-4147-A177-3AD203B41FA5}">
                      <a16:colId xmlns:a16="http://schemas.microsoft.com/office/drawing/2014/main" val="1926821223"/>
                    </a:ext>
                  </a:extLst>
                </a:gridCol>
                <a:gridCol w="443186">
                  <a:extLst>
                    <a:ext uri="{9D8B030D-6E8A-4147-A177-3AD203B41FA5}">
                      <a16:colId xmlns:a16="http://schemas.microsoft.com/office/drawing/2014/main" val="671749997"/>
                    </a:ext>
                  </a:extLst>
                </a:gridCol>
                <a:gridCol w="443186">
                  <a:extLst>
                    <a:ext uri="{9D8B030D-6E8A-4147-A177-3AD203B41FA5}">
                      <a16:colId xmlns:a16="http://schemas.microsoft.com/office/drawing/2014/main" val="918936142"/>
                    </a:ext>
                  </a:extLst>
                </a:gridCol>
                <a:gridCol w="371703">
                  <a:extLst>
                    <a:ext uri="{9D8B030D-6E8A-4147-A177-3AD203B41FA5}">
                      <a16:colId xmlns:a16="http://schemas.microsoft.com/office/drawing/2014/main" val="3841202097"/>
                    </a:ext>
                  </a:extLst>
                </a:gridCol>
                <a:gridCol w="371703">
                  <a:extLst>
                    <a:ext uri="{9D8B030D-6E8A-4147-A177-3AD203B41FA5}">
                      <a16:colId xmlns:a16="http://schemas.microsoft.com/office/drawing/2014/main" val="3189039113"/>
                    </a:ext>
                  </a:extLst>
                </a:gridCol>
                <a:gridCol w="371703">
                  <a:extLst>
                    <a:ext uri="{9D8B030D-6E8A-4147-A177-3AD203B41FA5}">
                      <a16:colId xmlns:a16="http://schemas.microsoft.com/office/drawing/2014/main" val="4267253033"/>
                    </a:ext>
                  </a:extLst>
                </a:gridCol>
                <a:gridCol w="371703">
                  <a:extLst>
                    <a:ext uri="{9D8B030D-6E8A-4147-A177-3AD203B41FA5}">
                      <a16:colId xmlns:a16="http://schemas.microsoft.com/office/drawing/2014/main" val="55063733"/>
                    </a:ext>
                  </a:extLst>
                </a:gridCol>
                <a:gridCol w="643334">
                  <a:extLst>
                    <a:ext uri="{9D8B030D-6E8A-4147-A177-3AD203B41FA5}">
                      <a16:colId xmlns:a16="http://schemas.microsoft.com/office/drawing/2014/main" val="2053307630"/>
                    </a:ext>
                  </a:extLst>
                </a:gridCol>
                <a:gridCol w="643334">
                  <a:extLst>
                    <a:ext uri="{9D8B030D-6E8A-4147-A177-3AD203B41FA5}">
                      <a16:colId xmlns:a16="http://schemas.microsoft.com/office/drawing/2014/main" val="4081063406"/>
                    </a:ext>
                  </a:extLst>
                </a:gridCol>
                <a:gridCol w="443186">
                  <a:extLst>
                    <a:ext uri="{9D8B030D-6E8A-4147-A177-3AD203B41FA5}">
                      <a16:colId xmlns:a16="http://schemas.microsoft.com/office/drawing/2014/main" val="481082899"/>
                    </a:ext>
                  </a:extLst>
                </a:gridCol>
              </a:tblGrid>
              <a:tr h="134869">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gridSpan="18">
                  <a:txBody>
                    <a:bodyPr/>
                    <a:lstStyle/>
                    <a:p>
                      <a:pPr algn="ctr" fontAlgn="ctr"/>
                      <a:r>
                        <a:rPr lang="en-US" sz="1400" u="none" strike="noStrike" dirty="0">
                          <a:effectLst/>
                          <a:latin typeface="+mn-lt"/>
                        </a:rPr>
                        <a:t>Internal Exams</a:t>
                      </a:r>
                      <a:endParaRPr lang="en-US" sz="1400" b="0" i="0" u="none" strike="noStrike" dirty="0">
                        <a:solidFill>
                          <a:srgbClr val="000000"/>
                        </a:solidFill>
                        <a:effectLst/>
                        <a:latin typeface="+mn-lt"/>
                      </a:endParaRPr>
                    </a:p>
                  </a:txBody>
                  <a:tcPr marL="2724" marR="2724" marT="2724"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7">
                  <a:txBody>
                    <a:bodyPr/>
                    <a:lstStyle/>
                    <a:p>
                      <a:pPr algn="ctr" fontAlgn="ctr"/>
                      <a:r>
                        <a:rPr lang="en-US" sz="1400" u="none" strike="noStrike" dirty="0">
                          <a:effectLst/>
                          <a:latin typeface="+mn-lt"/>
                        </a:rPr>
                        <a:t>University Exams</a:t>
                      </a:r>
                      <a:endParaRPr lang="en-US" sz="1400" b="0" i="0" u="none" strike="noStrike" dirty="0">
                        <a:solidFill>
                          <a:srgbClr val="000000"/>
                        </a:solidFill>
                        <a:effectLst/>
                        <a:latin typeface="+mn-lt"/>
                      </a:endParaRPr>
                    </a:p>
                  </a:txBody>
                  <a:tcPr marL="2724" marR="2724" marT="2724"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73059703"/>
                  </a:ext>
                </a:extLst>
              </a:tr>
              <a:tr h="134869">
                <a:tc rowSpan="2">
                  <a:txBody>
                    <a:bodyPr/>
                    <a:lstStyle/>
                    <a:p>
                      <a:pPr algn="ctr" fontAlgn="ctr"/>
                      <a:r>
                        <a:rPr lang="en-US" sz="1400" u="none" strike="noStrike" dirty="0">
                          <a:effectLst/>
                          <a:latin typeface="+mn-lt"/>
                        </a:rPr>
                        <a:t>Reg no</a:t>
                      </a:r>
                      <a:endParaRPr lang="en-US" sz="1400" b="0" i="0" u="none" strike="noStrike" dirty="0">
                        <a:solidFill>
                          <a:srgbClr val="000000"/>
                        </a:solidFill>
                        <a:effectLst/>
                        <a:latin typeface="+mn-lt"/>
                      </a:endParaRPr>
                    </a:p>
                  </a:txBody>
                  <a:tcPr marL="2724" marR="2724" marT="2724" marB="0" anchor="ctr"/>
                </a:tc>
                <a:tc gridSpan="6">
                  <a:txBody>
                    <a:bodyPr/>
                    <a:lstStyle/>
                    <a:p>
                      <a:pPr algn="ctr" fontAlgn="ctr"/>
                      <a:r>
                        <a:rPr lang="en-US" sz="1400" u="none" strike="noStrike" dirty="0">
                          <a:effectLst/>
                          <a:latin typeface="+mn-lt"/>
                        </a:rPr>
                        <a:t>Test 1</a:t>
                      </a:r>
                      <a:endParaRPr lang="en-US" sz="1400" b="0" i="0" u="none" strike="noStrike" dirty="0">
                        <a:solidFill>
                          <a:srgbClr val="000000"/>
                        </a:solidFill>
                        <a:effectLst/>
                        <a:latin typeface="+mn-lt"/>
                      </a:endParaRPr>
                    </a:p>
                  </a:txBody>
                  <a:tcPr marL="2724" marR="2724" marT="2724"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algn="ctr" fontAlgn="ctr"/>
                      <a:r>
                        <a:rPr lang="en-US" sz="1400" u="none" strike="noStrike" dirty="0">
                          <a:effectLst/>
                          <a:latin typeface="+mn-lt"/>
                        </a:rPr>
                        <a:t>Test 2</a:t>
                      </a:r>
                      <a:endParaRPr lang="en-US" sz="1400" b="0" i="0" u="none" strike="noStrike" dirty="0">
                        <a:solidFill>
                          <a:srgbClr val="000000"/>
                        </a:solidFill>
                        <a:effectLst/>
                        <a:latin typeface="+mn-lt"/>
                      </a:endParaRPr>
                    </a:p>
                  </a:txBody>
                  <a:tcPr marL="2724" marR="2724" marT="2724"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algn="ctr" fontAlgn="ctr"/>
                      <a:r>
                        <a:rPr lang="en-US" sz="1400" u="none" strike="noStrike" dirty="0">
                          <a:effectLst/>
                          <a:latin typeface="+mn-lt"/>
                        </a:rPr>
                        <a:t>Models</a:t>
                      </a:r>
                      <a:endParaRPr lang="en-US" sz="1400" b="0" i="0" u="none" strike="noStrike" dirty="0">
                        <a:solidFill>
                          <a:srgbClr val="000000"/>
                        </a:solidFill>
                        <a:effectLst/>
                        <a:latin typeface="+mn-lt"/>
                      </a:endParaRPr>
                    </a:p>
                  </a:txBody>
                  <a:tcPr marL="2724" marR="2724" marT="2724"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7">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34293928"/>
                  </a:ext>
                </a:extLst>
              </a:tr>
              <a:tr h="142362">
                <a:tc vMerge="1">
                  <a:txBody>
                    <a:bodyPr/>
                    <a:lstStyle/>
                    <a:p>
                      <a:endParaRPr lang="en-US"/>
                    </a:p>
                  </a:txBody>
                  <a:tcPr/>
                </a:tc>
                <a:tc>
                  <a:txBody>
                    <a:bodyPr/>
                    <a:lstStyle/>
                    <a:p>
                      <a:pPr algn="ctr" fontAlgn="ctr"/>
                      <a:r>
                        <a:rPr lang="en-US" sz="1400" u="none" strike="noStrike" dirty="0">
                          <a:effectLst/>
                          <a:latin typeface="+mn-lt"/>
                        </a:rPr>
                        <a:t>CO1</a:t>
                      </a:r>
                      <a:endParaRPr lang="en-US" sz="1400" b="0" i="0" u="none" strike="noStrike" dirty="0">
                        <a:solidFill>
                          <a:srgbClr val="444444"/>
                        </a:solidFill>
                        <a:effectLst/>
                        <a:latin typeface="+mn-lt"/>
                      </a:endParaRPr>
                    </a:p>
                  </a:txBody>
                  <a:tcPr marL="2724" marR="2724" marT="2724" marB="0" anchor="ctr"/>
                </a:tc>
                <a:tc>
                  <a:txBody>
                    <a:bodyPr/>
                    <a:lstStyle/>
                    <a:p>
                      <a:pPr algn="ctr" fontAlgn="ctr"/>
                      <a:r>
                        <a:rPr lang="en-US" sz="1400" u="none" strike="noStrike" dirty="0">
                          <a:effectLst/>
                          <a:latin typeface="+mn-lt"/>
                        </a:rPr>
                        <a:t>CO2</a:t>
                      </a:r>
                      <a:endParaRPr lang="en-US" sz="1400" b="0" i="0" u="none" strike="noStrike" dirty="0">
                        <a:solidFill>
                          <a:srgbClr val="444444"/>
                        </a:solidFill>
                        <a:effectLst/>
                        <a:latin typeface="+mn-lt"/>
                      </a:endParaRPr>
                    </a:p>
                  </a:txBody>
                  <a:tcPr marL="2724" marR="2724" marT="2724" marB="0" anchor="ctr"/>
                </a:tc>
                <a:tc>
                  <a:txBody>
                    <a:bodyPr/>
                    <a:lstStyle/>
                    <a:p>
                      <a:pPr algn="ctr" fontAlgn="ctr"/>
                      <a:r>
                        <a:rPr lang="en-US" sz="1400" u="none" strike="noStrike" dirty="0">
                          <a:effectLst/>
                          <a:latin typeface="+mn-lt"/>
                        </a:rPr>
                        <a:t>CO3</a:t>
                      </a:r>
                      <a:endParaRPr lang="en-US" sz="1400" b="0" i="0" u="none" strike="noStrike" dirty="0">
                        <a:solidFill>
                          <a:srgbClr val="444444"/>
                        </a:solidFill>
                        <a:effectLst/>
                        <a:latin typeface="+mn-lt"/>
                      </a:endParaRPr>
                    </a:p>
                  </a:txBody>
                  <a:tcPr marL="2724" marR="2724" marT="2724" marB="0" anchor="ctr"/>
                </a:tc>
                <a:tc>
                  <a:txBody>
                    <a:bodyPr/>
                    <a:lstStyle/>
                    <a:p>
                      <a:pPr algn="ctr" fontAlgn="ctr"/>
                      <a:r>
                        <a:rPr lang="en-US" sz="1400" u="none" strike="noStrike" dirty="0">
                          <a:effectLst/>
                          <a:latin typeface="+mn-lt"/>
                        </a:rPr>
                        <a:t>CO4</a:t>
                      </a:r>
                      <a:endParaRPr lang="en-US" sz="1400" b="0" i="0" u="none" strike="noStrike" dirty="0">
                        <a:solidFill>
                          <a:srgbClr val="444444"/>
                        </a:solidFill>
                        <a:effectLst/>
                        <a:latin typeface="+mn-lt"/>
                      </a:endParaRPr>
                    </a:p>
                  </a:txBody>
                  <a:tcPr marL="2724" marR="2724" marT="2724" marB="0" anchor="ctr"/>
                </a:tc>
                <a:tc>
                  <a:txBody>
                    <a:bodyPr/>
                    <a:lstStyle/>
                    <a:p>
                      <a:pPr algn="ctr" fontAlgn="ctr"/>
                      <a:r>
                        <a:rPr lang="en-US" sz="1400" u="none" strike="noStrike" dirty="0">
                          <a:effectLst/>
                          <a:latin typeface="+mn-lt"/>
                        </a:rPr>
                        <a:t>CO5</a:t>
                      </a:r>
                      <a:endParaRPr lang="en-US" sz="1400" b="0" i="0" u="none" strike="noStrike" dirty="0">
                        <a:solidFill>
                          <a:srgbClr val="444444"/>
                        </a:solidFill>
                        <a:effectLst/>
                        <a:latin typeface="+mn-lt"/>
                      </a:endParaRPr>
                    </a:p>
                  </a:txBody>
                  <a:tcPr marL="2724" marR="2724" marT="2724" marB="0" anchor="ctr"/>
                </a:tc>
                <a:tc>
                  <a:txBody>
                    <a:bodyPr/>
                    <a:lstStyle/>
                    <a:p>
                      <a:pPr algn="ctr" fontAlgn="ctr"/>
                      <a:r>
                        <a:rPr lang="en-US" sz="1400" u="none" strike="noStrike" dirty="0">
                          <a:effectLst/>
                          <a:latin typeface="+mn-lt"/>
                        </a:rPr>
                        <a:t>Total</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CO1</a:t>
                      </a:r>
                      <a:endParaRPr lang="en-US" sz="1400" b="0" i="0" u="none" strike="noStrike" dirty="0">
                        <a:solidFill>
                          <a:srgbClr val="444444"/>
                        </a:solidFill>
                        <a:effectLst/>
                        <a:latin typeface="+mn-lt"/>
                      </a:endParaRPr>
                    </a:p>
                  </a:txBody>
                  <a:tcPr marL="2724" marR="2724" marT="2724" marB="0" anchor="ctr"/>
                </a:tc>
                <a:tc>
                  <a:txBody>
                    <a:bodyPr/>
                    <a:lstStyle/>
                    <a:p>
                      <a:pPr algn="ctr" fontAlgn="ctr"/>
                      <a:r>
                        <a:rPr lang="en-US" sz="1400" u="none" strike="noStrike" dirty="0">
                          <a:effectLst/>
                          <a:latin typeface="+mn-lt"/>
                        </a:rPr>
                        <a:t>CO2</a:t>
                      </a:r>
                      <a:endParaRPr lang="en-US" sz="1400" b="0" i="0" u="none" strike="noStrike" dirty="0">
                        <a:solidFill>
                          <a:srgbClr val="444444"/>
                        </a:solidFill>
                        <a:effectLst/>
                        <a:latin typeface="+mn-lt"/>
                      </a:endParaRPr>
                    </a:p>
                  </a:txBody>
                  <a:tcPr marL="2724" marR="2724" marT="2724" marB="0" anchor="ctr"/>
                </a:tc>
                <a:tc>
                  <a:txBody>
                    <a:bodyPr/>
                    <a:lstStyle/>
                    <a:p>
                      <a:pPr algn="ctr" fontAlgn="ctr"/>
                      <a:r>
                        <a:rPr lang="en-US" sz="1400" u="none" strike="noStrike" dirty="0">
                          <a:effectLst/>
                          <a:latin typeface="+mn-lt"/>
                        </a:rPr>
                        <a:t>CO3</a:t>
                      </a:r>
                      <a:endParaRPr lang="en-US" sz="1400" b="0" i="0" u="none" strike="noStrike" dirty="0">
                        <a:solidFill>
                          <a:srgbClr val="444444"/>
                        </a:solidFill>
                        <a:effectLst/>
                        <a:latin typeface="+mn-lt"/>
                      </a:endParaRPr>
                    </a:p>
                  </a:txBody>
                  <a:tcPr marL="2724" marR="2724" marT="2724" marB="0" anchor="ctr"/>
                </a:tc>
                <a:tc>
                  <a:txBody>
                    <a:bodyPr/>
                    <a:lstStyle/>
                    <a:p>
                      <a:pPr algn="ctr" fontAlgn="ctr"/>
                      <a:r>
                        <a:rPr lang="en-US" sz="1400" u="none" strike="noStrike" dirty="0">
                          <a:effectLst/>
                          <a:latin typeface="+mn-lt"/>
                        </a:rPr>
                        <a:t>CO4</a:t>
                      </a:r>
                      <a:endParaRPr lang="en-US" sz="1400" b="0" i="0" u="none" strike="noStrike" dirty="0">
                        <a:solidFill>
                          <a:srgbClr val="444444"/>
                        </a:solidFill>
                        <a:effectLst/>
                        <a:latin typeface="+mn-lt"/>
                      </a:endParaRPr>
                    </a:p>
                  </a:txBody>
                  <a:tcPr marL="2724" marR="2724" marT="2724" marB="0" anchor="ctr"/>
                </a:tc>
                <a:tc>
                  <a:txBody>
                    <a:bodyPr/>
                    <a:lstStyle/>
                    <a:p>
                      <a:pPr algn="ctr" fontAlgn="ctr"/>
                      <a:r>
                        <a:rPr lang="en-US" sz="1400" u="none" strike="noStrike" dirty="0">
                          <a:effectLst/>
                          <a:latin typeface="+mn-lt"/>
                        </a:rPr>
                        <a:t>CO5</a:t>
                      </a:r>
                      <a:endParaRPr lang="en-US" sz="1400" b="0" i="0" u="none" strike="noStrike" dirty="0">
                        <a:solidFill>
                          <a:srgbClr val="444444"/>
                        </a:solidFill>
                        <a:effectLst/>
                        <a:latin typeface="+mn-lt"/>
                      </a:endParaRPr>
                    </a:p>
                  </a:txBody>
                  <a:tcPr marL="2724" marR="2724" marT="2724" marB="0" anchor="ctr"/>
                </a:tc>
                <a:tc>
                  <a:txBody>
                    <a:bodyPr/>
                    <a:lstStyle/>
                    <a:p>
                      <a:pPr algn="ctr" fontAlgn="ctr"/>
                      <a:r>
                        <a:rPr lang="en-US" sz="1400" u="none" strike="noStrike" dirty="0">
                          <a:effectLst/>
                          <a:latin typeface="+mn-lt"/>
                        </a:rPr>
                        <a:t>Total</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CO1</a:t>
                      </a:r>
                      <a:endParaRPr lang="en-US" sz="1400" b="0" i="0" u="none" strike="noStrike" dirty="0">
                        <a:solidFill>
                          <a:srgbClr val="444444"/>
                        </a:solidFill>
                        <a:effectLst/>
                        <a:latin typeface="+mn-lt"/>
                      </a:endParaRPr>
                    </a:p>
                  </a:txBody>
                  <a:tcPr marL="2724" marR="2724" marT="2724" marB="0" anchor="ctr"/>
                </a:tc>
                <a:tc>
                  <a:txBody>
                    <a:bodyPr/>
                    <a:lstStyle/>
                    <a:p>
                      <a:pPr algn="ctr" fontAlgn="ctr"/>
                      <a:r>
                        <a:rPr lang="en-US" sz="1400" u="none" strike="noStrike" dirty="0">
                          <a:effectLst/>
                          <a:latin typeface="+mn-lt"/>
                        </a:rPr>
                        <a:t>CO2</a:t>
                      </a:r>
                      <a:endParaRPr lang="en-US" sz="1400" b="0" i="0" u="none" strike="noStrike" dirty="0">
                        <a:solidFill>
                          <a:srgbClr val="444444"/>
                        </a:solidFill>
                        <a:effectLst/>
                        <a:latin typeface="+mn-lt"/>
                      </a:endParaRPr>
                    </a:p>
                  </a:txBody>
                  <a:tcPr marL="2724" marR="2724" marT="2724" marB="0" anchor="ctr"/>
                </a:tc>
                <a:tc>
                  <a:txBody>
                    <a:bodyPr/>
                    <a:lstStyle/>
                    <a:p>
                      <a:pPr algn="ctr" fontAlgn="ctr"/>
                      <a:r>
                        <a:rPr lang="en-US" sz="1400" u="none" strike="noStrike" dirty="0">
                          <a:effectLst/>
                          <a:latin typeface="+mn-lt"/>
                        </a:rPr>
                        <a:t>CO3</a:t>
                      </a:r>
                      <a:endParaRPr lang="en-US" sz="1400" b="0" i="0" u="none" strike="noStrike" dirty="0">
                        <a:solidFill>
                          <a:srgbClr val="444444"/>
                        </a:solidFill>
                        <a:effectLst/>
                        <a:latin typeface="+mn-lt"/>
                      </a:endParaRPr>
                    </a:p>
                  </a:txBody>
                  <a:tcPr marL="2724" marR="2724" marT="2724" marB="0" anchor="ctr"/>
                </a:tc>
                <a:tc>
                  <a:txBody>
                    <a:bodyPr/>
                    <a:lstStyle/>
                    <a:p>
                      <a:pPr algn="ctr" fontAlgn="ctr"/>
                      <a:r>
                        <a:rPr lang="en-US" sz="1400" u="none" strike="noStrike" dirty="0">
                          <a:effectLst/>
                          <a:latin typeface="+mn-lt"/>
                        </a:rPr>
                        <a:t>CO4</a:t>
                      </a:r>
                      <a:endParaRPr lang="en-US" sz="1400" b="0" i="0" u="none" strike="noStrike" dirty="0">
                        <a:solidFill>
                          <a:srgbClr val="444444"/>
                        </a:solidFill>
                        <a:effectLst/>
                        <a:latin typeface="+mn-lt"/>
                      </a:endParaRPr>
                    </a:p>
                  </a:txBody>
                  <a:tcPr marL="2724" marR="2724" marT="2724" marB="0" anchor="ctr"/>
                </a:tc>
                <a:tc>
                  <a:txBody>
                    <a:bodyPr/>
                    <a:lstStyle/>
                    <a:p>
                      <a:pPr algn="ctr" fontAlgn="ctr"/>
                      <a:r>
                        <a:rPr lang="en-US" sz="1400" u="none" strike="noStrike" dirty="0">
                          <a:effectLst/>
                          <a:latin typeface="+mn-lt"/>
                        </a:rPr>
                        <a:t>CO5</a:t>
                      </a:r>
                      <a:endParaRPr lang="en-US" sz="1400" b="0" i="0" u="none" strike="noStrike" dirty="0">
                        <a:solidFill>
                          <a:srgbClr val="565656"/>
                        </a:solidFill>
                        <a:effectLst/>
                        <a:latin typeface="+mn-lt"/>
                      </a:endParaRPr>
                    </a:p>
                  </a:txBody>
                  <a:tcPr marL="2724" marR="2724" marT="2724" marB="0" anchor="ctr"/>
                </a:tc>
                <a:tc>
                  <a:txBody>
                    <a:bodyPr/>
                    <a:lstStyle/>
                    <a:p>
                      <a:pPr algn="ctr" fontAlgn="ctr"/>
                      <a:r>
                        <a:rPr lang="en-US" sz="1400" u="none" strike="noStrike" dirty="0">
                          <a:effectLst/>
                          <a:latin typeface="+mn-lt"/>
                        </a:rPr>
                        <a:t>Total</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CO1</a:t>
                      </a:r>
                      <a:endParaRPr lang="en-US" sz="1400" b="0" i="0" u="none" strike="noStrike" dirty="0">
                        <a:solidFill>
                          <a:srgbClr val="444444"/>
                        </a:solidFill>
                        <a:effectLst/>
                        <a:latin typeface="+mn-lt"/>
                      </a:endParaRPr>
                    </a:p>
                  </a:txBody>
                  <a:tcPr marL="2724" marR="2724" marT="2724" marB="0" anchor="ctr"/>
                </a:tc>
                <a:tc>
                  <a:txBody>
                    <a:bodyPr/>
                    <a:lstStyle/>
                    <a:p>
                      <a:pPr algn="ctr" fontAlgn="ctr"/>
                      <a:r>
                        <a:rPr lang="en-US" sz="1400" u="none" strike="noStrike" dirty="0">
                          <a:effectLst/>
                          <a:latin typeface="+mn-lt"/>
                        </a:rPr>
                        <a:t>CO2</a:t>
                      </a:r>
                      <a:endParaRPr lang="en-US" sz="1400" b="0" i="0" u="none" strike="noStrike" dirty="0">
                        <a:solidFill>
                          <a:srgbClr val="444444"/>
                        </a:solidFill>
                        <a:effectLst/>
                        <a:latin typeface="+mn-lt"/>
                      </a:endParaRPr>
                    </a:p>
                  </a:txBody>
                  <a:tcPr marL="2724" marR="2724" marT="2724" marB="0" anchor="ctr"/>
                </a:tc>
                <a:tc>
                  <a:txBody>
                    <a:bodyPr/>
                    <a:lstStyle/>
                    <a:p>
                      <a:pPr algn="ctr" fontAlgn="ctr"/>
                      <a:r>
                        <a:rPr lang="en-US" sz="1400" u="none" strike="noStrike" dirty="0">
                          <a:effectLst/>
                          <a:latin typeface="+mn-lt"/>
                        </a:rPr>
                        <a:t>CO3</a:t>
                      </a:r>
                      <a:endParaRPr lang="en-US" sz="1400" b="0" i="0" u="none" strike="noStrike" dirty="0">
                        <a:solidFill>
                          <a:srgbClr val="444444"/>
                        </a:solidFill>
                        <a:effectLst/>
                        <a:latin typeface="+mn-lt"/>
                      </a:endParaRPr>
                    </a:p>
                  </a:txBody>
                  <a:tcPr marL="2724" marR="2724" marT="2724" marB="0" anchor="ctr"/>
                </a:tc>
                <a:tc>
                  <a:txBody>
                    <a:bodyPr/>
                    <a:lstStyle/>
                    <a:p>
                      <a:pPr algn="ctr" fontAlgn="ctr"/>
                      <a:r>
                        <a:rPr lang="en-US" sz="1400" u="none" strike="noStrike" dirty="0">
                          <a:effectLst/>
                          <a:latin typeface="+mn-lt"/>
                        </a:rPr>
                        <a:t>CO4</a:t>
                      </a:r>
                      <a:endParaRPr lang="en-US" sz="1400" b="0" i="0" u="none" strike="noStrike" dirty="0">
                        <a:solidFill>
                          <a:srgbClr val="444444"/>
                        </a:solidFill>
                        <a:effectLst/>
                        <a:latin typeface="+mn-lt"/>
                      </a:endParaRPr>
                    </a:p>
                  </a:txBody>
                  <a:tcPr marL="2724" marR="2724" marT="2724" marB="0" anchor="ctr"/>
                </a:tc>
                <a:tc>
                  <a:txBody>
                    <a:bodyPr/>
                    <a:lstStyle/>
                    <a:p>
                      <a:pPr algn="ctr" fontAlgn="ctr"/>
                      <a:r>
                        <a:rPr lang="en-US" sz="1400" u="none" strike="noStrike" dirty="0">
                          <a:effectLst/>
                          <a:latin typeface="+mn-lt"/>
                        </a:rPr>
                        <a:t>CO5</a:t>
                      </a:r>
                      <a:endParaRPr lang="en-US" sz="1400" b="0" i="0" u="none" strike="noStrike" dirty="0">
                        <a:solidFill>
                          <a:srgbClr val="444444"/>
                        </a:solidFill>
                        <a:effectLst/>
                        <a:latin typeface="+mn-lt"/>
                      </a:endParaRPr>
                    </a:p>
                  </a:txBody>
                  <a:tcPr marL="2724" marR="2724" marT="2724" marB="0" anchor="ctr"/>
                </a:tc>
                <a:tc>
                  <a:txBody>
                    <a:bodyPr/>
                    <a:lstStyle/>
                    <a:p>
                      <a:pPr algn="ctr" fontAlgn="ctr"/>
                      <a:r>
                        <a:rPr lang="en-US" sz="1400" u="none" strike="noStrike" dirty="0">
                          <a:effectLst/>
                          <a:latin typeface="+mn-lt"/>
                        </a:rPr>
                        <a:t>Internal</a:t>
                      </a:r>
                      <a:endParaRPr lang="en-US" sz="1400" b="0" i="0" u="none" strike="noStrike" dirty="0">
                        <a:solidFill>
                          <a:srgbClr val="444444"/>
                        </a:solidFill>
                        <a:effectLst/>
                        <a:latin typeface="+mn-lt"/>
                      </a:endParaRPr>
                    </a:p>
                  </a:txBody>
                  <a:tcPr marL="2724" marR="2724" marT="2724" marB="0" anchor="ctr"/>
                </a:tc>
                <a:tc>
                  <a:txBody>
                    <a:bodyPr/>
                    <a:lstStyle/>
                    <a:p>
                      <a:pPr algn="ctr" fontAlgn="ctr"/>
                      <a:r>
                        <a:rPr lang="en-US" sz="1400" u="none" strike="noStrike" dirty="0">
                          <a:effectLst/>
                          <a:latin typeface="+mn-lt"/>
                        </a:rPr>
                        <a:t>Total</a:t>
                      </a:r>
                      <a:endParaRPr lang="en-US" sz="1400" b="0" i="0" u="none" strike="noStrike" dirty="0">
                        <a:solidFill>
                          <a:srgbClr val="000000"/>
                        </a:solidFill>
                        <a:effectLst/>
                        <a:latin typeface="+mn-lt"/>
                      </a:endParaRPr>
                    </a:p>
                  </a:txBody>
                  <a:tcPr marL="2724" marR="2724" marT="2724" marB="0" anchor="ctr"/>
                </a:tc>
                <a:extLst>
                  <a:ext uri="{0D108BD9-81ED-4DB2-BD59-A6C34878D82A}">
                    <a16:rowId xmlns:a16="http://schemas.microsoft.com/office/drawing/2014/main" val="2958896646"/>
                  </a:ext>
                </a:extLst>
              </a:tr>
              <a:tr h="134869">
                <a:tc>
                  <a:txBody>
                    <a:bodyPr/>
                    <a:lstStyle/>
                    <a:p>
                      <a:pPr algn="ctr" fontAlgn="ctr"/>
                      <a:r>
                        <a:rPr lang="en-US" sz="1400" u="none" strike="noStrike" dirty="0">
                          <a:effectLst/>
                          <a:latin typeface="+mn-lt"/>
                        </a:rPr>
                        <a:t>16bcs01</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30</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40</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70</a:t>
                      </a:r>
                      <a:endParaRPr lang="en-US" sz="1400" b="0" i="0" u="none" strike="noStrike" dirty="0">
                        <a:solidFill>
                          <a:srgbClr val="444444"/>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20</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30</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25</a:t>
                      </a:r>
                      <a:endParaRPr lang="en-US" sz="1400" b="0" i="0" u="none" strike="noStrike" dirty="0">
                        <a:solidFill>
                          <a:srgbClr val="343434"/>
                        </a:solidFill>
                        <a:effectLst/>
                        <a:latin typeface="+mn-lt"/>
                      </a:endParaRPr>
                    </a:p>
                  </a:txBody>
                  <a:tcPr marL="2724" marR="2724" marT="2724" marB="0" anchor="ctr"/>
                </a:tc>
                <a:tc>
                  <a:txBody>
                    <a:bodyPr/>
                    <a:lstStyle/>
                    <a:p>
                      <a:pPr algn="ctr" fontAlgn="ctr"/>
                      <a:r>
                        <a:rPr lang="en-US" sz="1400" u="none" strike="noStrike" dirty="0">
                          <a:effectLst/>
                          <a:latin typeface="+mn-lt"/>
                        </a:rPr>
                        <a:t>75</a:t>
                      </a:r>
                      <a:endParaRPr lang="en-US" sz="1400" b="0" i="0" u="none" strike="noStrike" dirty="0">
                        <a:solidFill>
                          <a:srgbClr val="565656"/>
                        </a:solidFill>
                        <a:effectLst/>
                        <a:latin typeface="+mn-lt"/>
                      </a:endParaRPr>
                    </a:p>
                  </a:txBody>
                  <a:tcPr marL="2724" marR="2724" marT="2724" marB="0" anchor="ctr"/>
                </a:tc>
                <a:tc>
                  <a:txBody>
                    <a:bodyPr/>
                    <a:lstStyle/>
                    <a:p>
                      <a:pPr algn="ctr" fontAlgn="ctr"/>
                      <a:r>
                        <a:rPr lang="en-US" sz="1400" u="none" strike="noStrike" dirty="0">
                          <a:effectLst/>
                          <a:latin typeface="+mn-lt"/>
                        </a:rPr>
                        <a:t>17</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18</a:t>
                      </a:r>
                      <a:endParaRPr lang="en-US" sz="1400" b="0" i="0" u="none" strike="noStrike" dirty="0">
                        <a:solidFill>
                          <a:srgbClr val="343434"/>
                        </a:solidFill>
                        <a:effectLst/>
                        <a:latin typeface="+mn-lt"/>
                      </a:endParaRPr>
                    </a:p>
                  </a:txBody>
                  <a:tcPr marL="2724" marR="2724" marT="2724" marB="0" anchor="ctr"/>
                </a:tc>
                <a:tc>
                  <a:txBody>
                    <a:bodyPr/>
                    <a:lstStyle/>
                    <a:p>
                      <a:pPr algn="ctr" fontAlgn="ctr"/>
                      <a:r>
                        <a:rPr lang="en-US" sz="1400" u="none" strike="noStrike" dirty="0">
                          <a:effectLst/>
                          <a:latin typeface="+mn-lt"/>
                        </a:rPr>
                        <a:t>15</a:t>
                      </a:r>
                      <a:endParaRPr lang="en-US" sz="1400" b="0" i="0" u="none" strike="noStrike" dirty="0">
                        <a:solidFill>
                          <a:srgbClr val="343434"/>
                        </a:solidFill>
                        <a:effectLst/>
                        <a:latin typeface="+mn-lt"/>
                      </a:endParaRPr>
                    </a:p>
                  </a:txBody>
                  <a:tcPr marL="2724" marR="2724" marT="2724" marB="0" anchor="ctr"/>
                </a:tc>
                <a:tc>
                  <a:txBody>
                    <a:bodyPr/>
                    <a:lstStyle/>
                    <a:p>
                      <a:pPr algn="ctr" fontAlgn="ctr"/>
                      <a:r>
                        <a:rPr lang="en-US" sz="1400" u="none" strike="noStrike" dirty="0">
                          <a:effectLst/>
                          <a:latin typeface="+mn-lt"/>
                        </a:rPr>
                        <a:t>9</a:t>
                      </a:r>
                      <a:endParaRPr lang="en-US" sz="1400" b="0" i="0" u="none" strike="noStrike" dirty="0">
                        <a:solidFill>
                          <a:srgbClr val="343434"/>
                        </a:solidFill>
                        <a:effectLst/>
                        <a:latin typeface="+mn-lt"/>
                      </a:endParaRPr>
                    </a:p>
                  </a:txBody>
                  <a:tcPr marL="2724" marR="2724" marT="2724" marB="0" anchor="ctr"/>
                </a:tc>
                <a:tc>
                  <a:txBody>
                    <a:bodyPr/>
                    <a:lstStyle/>
                    <a:p>
                      <a:pPr algn="ctr" fontAlgn="ctr"/>
                      <a:r>
                        <a:rPr lang="en-US" sz="1400" u="none" strike="noStrike" dirty="0">
                          <a:effectLst/>
                          <a:latin typeface="+mn-lt"/>
                        </a:rPr>
                        <a:t>15</a:t>
                      </a:r>
                      <a:endParaRPr lang="en-US" sz="1400" b="0" i="0" u="none" strike="noStrike" dirty="0">
                        <a:solidFill>
                          <a:srgbClr val="444444"/>
                        </a:solidFill>
                        <a:effectLst/>
                        <a:latin typeface="+mn-lt"/>
                      </a:endParaRPr>
                    </a:p>
                  </a:txBody>
                  <a:tcPr marL="2724" marR="2724" marT="2724" marB="0" anchor="ctr"/>
                </a:tc>
                <a:tc>
                  <a:txBody>
                    <a:bodyPr/>
                    <a:lstStyle/>
                    <a:p>
                      <a:pPr algn="ctr" fontAlgn="ctr"/>
                      <a:r>
                        <a:rPr lang="en-US" sz="1400" u="none" strike="noStrike" dirty="0">
                          <a:effectLst/>
                          <a:latin typeface="+mn-lt"/>
                        </a:rPr>
                        <a:t>74</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9</a:t>
                      </a:r>
                      <a:endParaRPr lang="en-US" sz="1400" b="0" i="0" u="none" strike="noStrike" dirty="0">
                        <a:solidFill>
                          <a:srgbClr val="565656"/>
                        </a:solidFill>
                        <a:effectLst/>
                        <a:latin typeface="+mn-lt"/>
                      </a:endParaRPr>
                    </a:p>
                  </a:txBody>
                  <a:tcPr marL="2724" marR="2724" marT="2724" marB="0" anchor="ctr"/>
                </a:tc>
                <a:tc>
                  <a:txBody>
                    <a:bodyPr/>
                    <a:lstStyle/>
                    <a:p>
                      <a:pPr algn="ctr" fontAlgn="ctr"/>
                      <a:r>
                        <a:rPr lang="en-US" sz="1400" u="none" strike="noStrike" dirty="0">
                          <a:effectLst/>
                          <a:latin typeface="+mn-lt"/>
                        </a:rPr>
                        <a:t>6</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20</a:t>
                      </a:r>
                      <a:endParaRPr lang="en-US" sz="1400" b="0" i="0" u="none" strike="noStrike" dirty="0">
                        <a:solidFill>
                          <a:srgbClr val="565656"/>
                        </a:solidFill>
                        <a:effectLst/>
                        <a:latin typeface="+mn-lt"/>
                      </a:endParaRPr>
                    </a:p>
                  </a:txBody>
                  <a:tcPr marL="2724" marR="2724" marT="2724" marB="0" anchor="ctr"/>
                </a:tc>
                <a:tc>
                  <a:txBody>
                    <a:bodyPr/>
                    <a:lstStyle/>
                    <a:p>
                      <a:pPr algn="ctr" fontAlgn="ctr"/>
                      <a:r>
                        <a:rPr lang="en-US" sz="1400" u="none" strike="noStrike" dirty="0">
                          <a:effectLst/>
                          <a:latin typeface="+mn-lt"/>
                        </a:rPr>
                        <a:t>13</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20</a:t>
                      </a:r>
                      <a:endParaRPr lang="en-US" sz="1400" b="0" i="0" u="none" strike="noStrike" dirty="0">
                        <a:solidFill>
                          <a:srgbClr val="444444"/>
                        </a:solidFill>
                        <a:effectLst/>
                        <a:latin typeface="+mn-lt"/>
                      </a:endParaRPr>
                    </a:p>
                  </a:txBody>
                  <a:tcPr marL="2724" marR="2724" marT="2724" marB="0" anchor="ctr"/>
                </a:tc>
                <a:tc>
                  <a:txBody>
                    <a:bodyPr/>
                    <a:lstStyle/>
                    <a:p>
                      <a:pPr algn="ctr" fontAlgn="ctr"/>
                      <a:r>
                        <a:rPr lang="en-US" sz="1400" u="none" strike="noStrike" dirty="0">
                          <a:effectLst/>
                          <a:latin typeface="+mn-lt"/>
                        </a:rPr>
                        <a:t>24</a:t>
                      </a:r>
                      <a:endParaRPr lang="en-US" sz="1400" b="0" i="0" u="none" strike="noStrike" dirty="0">
                        <a:solidFill>
                          <a:srgbClr val="444444"/>
                        </a:solidFill>
                        <a:effectLst/>
                        <a:latin typeface="+mn-lt"/>
                      </a:endParaRPr>
                    </a:p>
                  </a:txBody>
                  <a:tcPr marL="2724" marR="2724" marT="2724" marB="0" anchor="ctr"/>
                </a:tc>
                <a:tc>
                  <a:txBody>
                    <a:bodyPr/>
                    <a:lstStyle/>
                    <a:p>
                      <a:pPr algn="ctr" fontAlgn="ctr"/>
                      <a:r>
                        <a:rPr lang="en-US" sz="1400" u="none" strike="noStrike" dirty="0">
                          <a:effectLst/>
                          <a:latin typeface="+mn-lt"/>
                        </a:rPr>
                        <a:t>92</a:t>
                      </a:r>
                      <a:endParaRPr lang="en-US" sz="1400" b="0" i="0" u="none" strike="noStrike" dirty="0">
                        <a:solidFill>
                          <a:srgbClr val="1F1F1F"/>
                        </a:solidFill>
                        <a:effectLst/>
                        <a:latin typeface="+mn-lt"/>
                      </a:endParaRPr>
                    </a:p>
                  </a:txBody>
                  <a:tcPr marL="2724" marR="2724" marT="2724" marB="0" anchor="ctr"/>
                </a:tc>
                <a:extLst>
                  <a:ext uri="{0D108BD9-81ED-4DB2-BD59-A6C34878D82A}">
                    <a16:rowId xmlns:a16="http://schemas.microsoft.com/office/drawing/2014/main" val="3522246893"/>
                  </a:ext>
                </a:extLst>
              </a:tr>
              <a:tr h="134869">
                <a:tc>
                  <a:txBody>
                    <a:bodyPr/>
                    <a:lstStyle/>
                    <a:p>
                      <a:pPr algn="ctr" fontAlgn="ctr"/>
                      <a:r>
                        <a:rPr lang="en-US" sz="1400" u="none" strike="noStrike" dirty="0">
                          <a:effectLst/>
                          <a:latin typeface="+mn-lt"/>
                        </a:rPr>
                        <a:t>16bsc02</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25</a:t>
                      </a:r>
                      <a:endParaRPr lang="en-US" sz="1400" b="0" i="0" u="none" strike="noStrike" dirty="0">
                        <a:solidFill>
                          <a:srgbClr val="444444"/>
                        </a:solidFill>
                        <a:effectLst/>
                        <a:latin typeface="+mn-lt"/>
                      </a:endParaRPr>
                    </a:p>
                  </a:txBody>
                  <a:tcPr marL="2724" marR="2724" marT="2724" marB="0" anchor="ctr"/>
                </a:tc>
                <a:tc>
                  <a:txBody>
                    <a:bodyPr/>
                    <a:lstStyle/>
                    <a:p>
                      <a:pPr algn="ctr" fontAlgn="ctr"/>
                      <a:r>
                        <a:rPr lang="en-US" sz="1400" u="none" strike="noStrike" dirty="0">
                          <a:effectLst/>
                          <a:latin typeface="+mn-lt"/>
                        </a:rPr>
                        <a:t>37</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62</a:t>
                      </a:r>
                      <a:endParaRPr lang="en-US" sz="1400" b="0" i="0" u="none" strike="noStrike" dirty="0">
                        <a:solidFill>
                          <a:srgbClr val="444444"/>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25</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25</a:t>
                      </a:r>
                      <a:endParaRPr lang="en-US" sz="1400" b="0" i="0" u="none" strike="noStrike" dirty="0">
                        <a:solidFill>
                          <a:srgbClr val="444444"/>
                        </a:solidFill>
                        <a:effectLst/>
                        <a:latin typeface="+mn-lt"/>
                      </a:endParaRPr>
                    </a:p>
                  </a:txBody>
                  <a:tcPr marL="2724" marR="2724" marT="2724" marB="0" anchor="ctr"/>
                </a:tc>
                <a:tc>
                  <a:txBody>
                    <a:bodyPr/>
                    <a:lstStyle/>
                    <a:p>
                      <a:pPr algn="ctr" fontAlgn="ctr"/>
                      <a:r>
                        <a:rPr lang="en-US" sz="1400" u="none" strike="noStrike" dirty="0">
                          <a:effectLst/>
                          <a:latin typeface="+mn-lt"/>
                        </a:rPr>
                        <a:t>25</a:t>
                      </a:r>
                      <a:endParaRPr lang="en-US" sz="1400" b="0" i="0" u="none" strike="noStrike" dirty="0">
                        <a:solidFill>
                          <a:srgbClr val="343434"/>
                        </a:solidFill>
                        <a:effectLst/>
                        <a:latin typeface="+mn-lt"/>
                      </a:endParaRPr>
                    </a:p>
                  </a:txBody>
                  <a:tcPr marL="2724" marR="2724" marT="2724" marB="0" anchor="ctr"/>
                </a:tc>
                <a:tc>
                  <a:txBody>
                    <a:bodyPr/>
                    <a:lstStyle/>
                    <a:p>
                      <a:pPr algn="ctr" fontAlgn="ctr"/>
                      <a:r>
                        <a:rPr lang="en-US" sz="1400" u="none" strike="noStrike" dirty="0">
                          <a:effectLst/>
                          <a:latin typeface="+mn-lt"/>
                        </a:rPr>
                        <a:t>75</a:t>
                      </a:r>
                      <a:endParaRPr lang="en-US" sz="1400" b="0" i="0" u="none" strike="noStrike" dirty="0">
                        <a:solidFill>
                          <a:srgbClr val="343434"/>
                        </a:solidFill>
                        <a:effectLst/>
                        <a:latin typeface="+mn-lt"/>
                      </a:endParaRPr>
                    </a:p>
                  </a:txBody>
                  <a:tcPr marL="2724" marR="2724" marT="2724" marB="0" anchor="ctr"/>
                </a:tc>
                <a:tc>
                  <a:txBody>
                    <a:bodyPr/>
                    <a:lstStyle/>
                    <a:p>
                      <a:pPr algn="ctr" fontAlgn="ctr"/>
                      <a:r>
                        <a:rPr lang="en-US" sz="1400" u="none" strike="noStrike" dirty="0">
                          <a:effectLst/>
                          <a:latin typeface="+mn-lt"/>
                        </a:rPr>
                        <a:t>18</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14</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8</a:t>
                      </a:r>
                      <a:endParaRPr lang="en-US" sz="1400" b="0" i="0" u="none" strike="noStrike" dirty="0">
                        <a:solidFill>
                          <a:srgbClr val="343434"/>
                        </a:solidFill>
                        <a:effectLst/>
                        <a:latin typeface="+mn-lt"/>
                      </a:endParaRPr>
                    </a:p>
                  </a:txBody>
                  <a:tcPr marL="2724" marR="2724" marT="2724" marB="0" anchor="ctr"/>
                </a:tc>
                <a:tc>
                  <a:txBody>
                    <a:bodyPr/>
                    <a:lstStyle/>
                    <a:p>
                      <a:pPr algn="ctr" fontAlgn="ctr"/>
                      <a:r>
                        <a:rPr lang="en-US" sz="1400" u="none" strike="noStrike" dirty="0">
                          <a:effectLst/>
                          <a:latin typeface="+mn-lt"/>
                        </a:rPr>
                        <a:t>11</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9</a:t>
                      </a:r>
                      <a:endParaRPr lang="en-US" sz="1400" b="0" i="0" u="none" strike="noStrike" dirty="0">
                        <a:solidFill>
                          <a:srgbClr val="444444"/>
                        </a:solidFill>
                        <a:effectLst/>
                        <a:latin typeface="+mn-lt"/>
                      </a:endParaRPr>
                    </a:p>
                  </a:txBody>
                  <a:tcPr marL="2724" marR="2724" marT="2724" marB="0" anchor="ctr"/>
                </a:tc>
                <a:tc>
                  <a:txBody>
                    <a:bodyPr/>
                    <a:lstStyle/>
                    <a:p>
                      <a:pPr algn="ctr" fontAlgn="ctr"/>
                      <a:r>
                        <a:rPr lang="en-US" sz="1400" u="none" strike="noStrike" dirty="0">
                          <a:effectLst/>
                          <a:latin typeface="+mn-lt"/>
                        </a:rPr>
                        <a:t>60</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8</a:t>
                      </a:r>
                      <a:endParaRPr lang="en-US" sz="1400" b="0" i="0" u="none" strike="noStrike" dirty="0">
                        <a:solidFill>
                          <a:srgbClr val="565656"/>
                        </a:solidFill>
                        <a:effectLst/>
                        <a:latin typeface="+mn-lt"/>
                      </a:endParaRPr>
                    </a:p>
                  </a:txBody>
                  <a:tcPr marL="2724" marR="2724" marT="2724" marB="0" anchor="ctr"/>
                </a:tc>
                <a:tc>
                  <a:txBody>
                    <a:bodyPr/>
                    <a:lstStyle/>
                    <a:p>
                      <a:pPr algn="ctr" fontAlgn="ctr"/>
                      <a:r>
                        <a:rPr lang="en-US" sz="1400" u="none" strike="noStrike" dirty="0">
                          <a:effectLst/>
                          <a:latin typeface="+mn-lt"/>
                        </a:rPr>
                        <a:t>7</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15</a:t>
                      </a:r>
                      <a:endParaRPr lang="en-US" sz="1400" b="0" i="0" u="none" strike="noStrike" dirty="0">
                        <a:solidFill>
                          <a:srgbClr val="444444"/>
                        </a:solidFill>
                        <a:effectLst/>
                        <a:latin typeface="+mn-lt"/>
                      </a:endParaRPr>
                    </a:p>
                  </a:txBody>
                  <a:tcPr marL="2724" marR="2724" marT="2724" marB="0" anchor="ctr"/>
                </a:tc>
                <a:tc>
                  <a:txBody>
                    <a:bodyPr/>
                    <a:lstStyle/>
                    <a:p>
                      <a:pPr algn="ctr" fontAlgn="ctr"/>
                      <a:r>
                        <a:rPr lang="en-US" sz="1400" u="none" strike="noStrike" dirty="0">
                          <a:effectLst/>
                          <a:latin typeface="+mn-lt"/>
                        </a:rPr>
                        <a:t>14</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19</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23</a:t>
                      </a:r>
                      <a:endParaRPr lang="en-US" sz="1400" b="0" i="0" u="none" strike="noStrike" dirty="0">
                        <a:solidFill>
                          <a:srgbClr val="565656"/>
                        </a:solidFill>
                        <a:effectLst/>
                        <a:latin typeface="+mn-lt"/>
                      </a:endParaRPr>
                    </a:p>
                  </a:txBody>
                  <a:tcPr marL="2724" marR="2724" marT="2724" marB="0" anchor="ctr"/>
                </a:tc>
                <a:tc>
                  <a:txBody>
                    <a:bodyPr/>
                    <a:lstStyle/>
                    <a:p>
                      <a:pPr algn="ctr" fontAlgn="ctr"/>
                      <a:r>
                        <a:rPr lang="en-US" sz="1400" u="none" strike="noStrike" dirty="0">
                          <a:effectLst/>
                          <a:latin typeface="+mn-lt"/>
                        </a:rPr>
                        <a:t>86</a:t>
                      </a:r>
                      <a:endParaRPr lang="en-US" sz="1400" b="0" i="0" u="none" strike="noStrike" dirty="0">
                        <a:solidFill>
                          <a:srgbClr val="1F1F1F"/>
                        </a:solidFill>
                        <a:effectLst/>
                        <a:latin typeface="+mn-lt"/>
                      </a:endParaRPr>
                    </a:p>
                  </a:txBody>
                  <a:tcPr marL="2724" marR="2724" marT="2724" marB="0" anchor="ctr"/>
                </a:tc>
                <a:extLst>
                  <a:ext uri="{0D108BD9-81ED-4DB2-BD59-A6C34878D82A}">
                    <a16:rowId xmlns:a16="http://schemas.microsoft.com/office/drawing/2014/main" val="36645872"/>
                  </a:ext>
                </a:extLst>
              </a:tr>
              <a:tr h="134869">
                <a:tc>
                  <a:txBody>
                    <a:bodyPr/>
                    <a:lstStyle/>
                    <a:p>
                      <a:pPr algn="ctr" fontAlgn="ctr"/>
                      <a:r>
                        <a:rPr lang="en-US" sz="1400" u="none" strike="noStrike" dirty="0">
                          <a:effectLst/>
                          <a:latin typeface="+mn-lt"/>
                        </a:rPr>
                        <a:t>16bsc03</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10</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30</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40</a:t>
                      </a:r>
                      <a:endParaRPr lang="en-US" sz="1400" b="0" i="0" u="none" strike="noStrike" dirty="0">
                        <a:solidFill>
                          <a:srgbClr val="444444"/>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14</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20</a:t>
                      </a:r>
                      <a:endParaRPr lang="en-US" sz="1400" b="0" i="0" u="none" strike="noStrike" dirty="0">
                        <a:solidFill>
                          <a:srgbClr val="565656"/>
                        </a:solidFill>
                        <a:effectLst/>
                        <a:latin typeface="+mn-lt"/>
                      </a:endParaRPr>
                    </a:p>
                  </a:txBody>
                  <a:tcPr marL="2724" marR="2724" marT="2724" marB="0" anchor="ctr"/>
                </a:tc>
                <a:tc>
                  <a:txBody>
                    <a:bodyPr/>
                    <a:lstStyle/>
                    <a:p>
                      <a:pPr algn="ctr" fontAlgn="ctr"/>
                      <a:r>
                        <a:rPr lang="en-US" sz="1400" u="none" strike="noStrike" dirty="0">
                          <a:effectLst/>
                          <a:latin typeface="+mn-lt"/>
                        </a:rPr>
                        <a:t>25</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59</a:t>
                      </a:r>
                      <a:endParaRPr lang="en-US" sz="1400" b="0" i="0" u="none" strike="noStrike" dirty="0">
                        <a:solidFill>
                          <a:srgbClr val="565656"/>
                        </a:solidFill>
                        <a:effectLst/>
                        <a:latin typeface="+mn-lt"/>
                      </a:endParaRPr>
                    </a:p>
                  </a:txBody>
                  <a:tcPr marL="2724" marR="2724" marT="2724" marB="0" anchor="ctr"/>
                </a:tc>
                <a:tc>
                  <a:txBody>
                    <a:bodyPr/>
                    <a:lstStyle/>
                    <a:p>
                      <a:pPr algn="ctr" fontAlgn="ctr"/>
                      <a:r>
                        <a:rPr lang="en-US" sz="1400" u="none" strike="noStrike" dirty="0">
                          <a:effectLst/>
                          <a:latin typeface="+mn-lt"/>
                        </a:rPr>
                        <a:t>19</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13</a:t>
                      </a:r>
                      <a:endParaRPr lang="en-US" sz="1400" b="0" i="0" u="none" strike="noStrike" dirty="0">
                        <a:solidFill>
                          <a:srgbClr val="343434"/>
                        </a:solidFill>
                        <a:effectLst/>
                        <a:latin typeface="+mn-lt"/>
                      </a:endParaRPr>
                    </a:p>
                  </a:txBody>
                  <a:tcPr marL="2724" marR="2724" marT="2724" marB="0" anchor="ctr"/>
                </a:tc>
                <a:tc>
                  <a:txBody>
                    <a:bodyPr/>
                    <a:lstStyle/>
                    <a:p>
                      <a:pPr algn="ctr" fontAlgn="ctr"/>
                      <a:r>
                        <a:rPr lang="en-US" sz="1400" u="none" strike="noStrike" dirty="0">
                          <a:effectLst/>
                          <a:latin typeface="+mn-lt"/>
                        </a:rPr>
                        <a:t>11</a:t>
                      </a:r>
                      <a:endParaRPr lang="en-US" sz="1400" b="0" i="0" u="none" strike="noStrike" dirty="0">
                        <a:solidFill>
                          <a:srgbClr val="343434"/>
                        </a:solidFill>
                        <a:effectLst/>
                        <a:latin typeface="+mn-lt"/>
                      </a:endParaRPr>
                    </a:p>
                  </a:txBody>
                  <a:tcPr marL="2724" marR="2724" marT="2724" marB="0" anchor="ctr"/>
                </a:tc>
                <a:tc>
                  <a:txBody>
                    <a:bodyPr/>
                    <a:lstStyle/>
                    <a:p>
                      <a:pPr algn="ctr" fontAlgn="ctr"/>
                      <a:r>
                        <a:rPr lang="en-US" sz="1400" u="none" strike="noStrike" dirty="0">
                          <a:effectLst/>
                          <a:latin typeface="+mn-lt"/>
                        </a:rPr>
                        <a:t>15</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11</a:t>
                      </a:r>
                      <a:endParaRPr lang="en-US" sz="1400" b="0" i="0" u="none" strike="noStrike" dirty="0">
                        <a:solidFill>
                          <a:srgbClr val="444444"/>
                        </a:solidFill>
                        <a:effectLst/>
                        <a:latin typeface="+mn-lt"/>
                      </a:endParaRPr>
                    </a:p>
                  </a:txBody>
                  <a:tcPr marL="2724" marR="2724" marT="2724" marB="0" anchor="ctr"/>
                </a:tc>
                <a:tc>
                  <a:txBody>
                    <a:bodyPr/>
                    <a:lstStyle/>
                    <a:p>
                      <a:pPr algn="ctr" fontAlgn="ctr"/>
                      <a:r>
                        <a:rPr lang="en-US" sz="1400" u="none" strike="noStrike" dirty="0">
                          <a:effectLst/>
                          <a:latin typeface="+mn-lt"/>
                        </a:rPr>
                        <a:t>69</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7</a:t>
                      </a:r>
                      <a:endParaRPr lang="en-US" sz="1400" b="0" i="0" u="none" strike="noStrike" dirty="0">
                        <a:solidFill>
                          <a:srgbClr val="565656"/>
                        </a:solidFill>
                        <a:effectLst/>
                        <a:latin typeface="+mn-lt"/>
                      </a:endParaRPr>
                    </a:p>
                  </a:txBody>
                  <a:tcPr marL="2724" marR="2724" marT="2724" marB="0" anchor="ctr"/>
                </a:tc>
                <a:tc>
                  <a:txBody>
                    <a:bodyPr/>
                    <a:lstStyle/>
                    <a:p>
                      <a:pPr algn="ctr" fontAlgn="ctr"/>
                      <a:r>
                        <a:rPr lang="en-US" sz="1400" u="none" strike="noStrike" dirty="0">
                          <a:effectLst/>
                          <a:latin typeface="+mn-lt"/>
                        </a:rPr>
                        <a:t>8</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20</a:t>
                      </a:r>
                      <a:endParaRPr lang="en-US" sz="1400" b="0" i="0" u="none" strike="noStrike" dirty="0">
                        <a:solidFill>
                          <a:srgbClr val="565656"/>
                        </a:solidFill>
                        <a:effectLst/>
                        <a:latin typeface="+mn-lt"/>
                      </a:endParaRPr>
                    </a:p>
                  </a:txBody>
                  <a:tcPr marL="2724" marR="2724" marT="2724" marB="0" anchor="ctr"/>
                </a:tc>
                <a:tc>
                  <a:txBody>
                    <a:bodyPr/>
                    <a:lstStyle/>
                    <a:p>
                      <a:pPr algn="ctr" fontAlgn="ctr"/>
                      <a:r>
                        <a:rPr lang="en-US" sz="1400" u="none" strike="noStrike" dirty="0">
                          <a:effectLst/>
                          <a:latin typeface="+mn-lt"/>
                        </a:rPr>
                        <a:t>10</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18</a:t>
                      </a:r>
                      <a:endParaRPr lang="en-US" sz="1400" b="0" i="0" u="none" strike="noStrike" dirty="0">
                        <a:solidFill>
                          <a:srgbClr val="444444"/>
                        </a:solidFill>
                        <a:effectLst/>
                        <a:latin typeface="+mn-lt"/>
                      </a:endParaRPr>
                    </a:p>
                  </a:txBody>
                  <a:tcPr marL="2724" marR="2724" marT="2724" marB="0" anchor="ctr"/>
                </a:tc>
                <a:tc>
                  <a:txBody>
                    <a:bodyPr/>
                    <a:lstStyle/>
                    <a:p>
                      <a:pPr algn="ctr" fontAlgn="ctr"/>
                      <a:r>
                        <a:rPr lang="en-US" sz="1400" u="none" strike="noStrike" dirty="0">
                          <a:effectLst/>
                          <a:latin typeface="+mn-lt"/>
                        </a:rPr>
                        <a:t>21</a:t>
                      </a:r>
                      <a:endParaRPr lang="en-US" sz="1400" b="0" i="0" u="none" strike="noStrike" dirty="0">
                        <a:solidFill>
                          <a:srgbClr val="343434"/>
                        </a:solidFill>
                        <a:effectLst/>
                        <a:latin typeface="+mn-lt"/>
                      </a:endParaRPr>
                    </a:p>
                  </a:txBody>
                  <a:tcPr marL="2724" marR="2724" marT="2724" marB="0" anchor="ctr"/>
                </a:tc>
                <a:tc>
                  <a:txBody>
                    <a:bodyPr/>
                    <a:lstStyle/>
                    <a:p>
                      <a:pPr algn="ctr" fontAlgn="ctr"/>
                      <a:r>
                        <a:rPr lang="en-US" sz="1400" u="none" strike="noStrike" dirty="0">
                          <a:effectLst/>
                          <a:latin typeface="+mn-lt"/>
                        </a:rPr>
                        <a:t>84</a:t>
                      </a:r>
                      <a:endParaRPr lang="en-US" sz="1400" b="0" i="0" u="none" strike="noStrike" dirty="0">
                        <a:solidFill>
                          <a:srgbClr val="1F1F1F"/>
                        </a:solidFill>
                        <a:effectLst/>
                        <a:latin typeface="+mn-lt"/>
                      </a:endParaRPr>
                    </a:p>
                  </a:txBody>
                  <a:tcPr marL="2724" marR="2724" marT="2724" marB="0" anchor="ctr"/>
                </a:tc>
                <a:extLst>
                  <a:ext uri="{0D108BD9-81ED-4DB2-BD59-A6C34878D82A}">
                    <a16:rowId xmlns:a16="http://schemas.microsoft.com/office/drawing/2014/main" val="3806392940"/>
                  </a:ext>
                </a:extLst>
              </a:tr>
              <a:tr h="134869">
                <a:tc>
                  <a:txBody>
                    <a:bodyPr/>
                    <a:lstStyle/>
                    <a:p>
                      <a:pPr algn="ctr" fontAlgn="ctr"/>
                      <a:r>
                        <a:rPr lang="en-US" sz="1400" u="none" strike="noStrike" dirty="0">
                          <a:effectLst/>
                          <a:latin typeface="+mn-lt"/>
                        </a:rPr>
                        <a:t>16bsc04</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14</a:t>
                      </a:r>
                      <a:endParaRPr lang="en-US" sz="1400" b="0" i="0" u="none" strike="noStrike" dirty="0">
                        <a:solidFill>
                          <a:srgbClr val="565656"/>
                        </a:solidFill>
                        <a:effectLst/>
                        <a:latin typeface="+mn-lt"/>
                      </a:endParaRPr>
                    </a:p>
                  </a:txBody>
                  <a:tcPr marL="2724" marR="2724" marT="2724" marB="0" anchor="ctr"/>
                </a:tc>
                <a:tc>
                  <a:txBody>
                    <a:bodyPr/>
                    <a:lstStyle/>
                    <a:p>
                      <a:pPr algn="ctr" fontAlgn="ctr"/>
                      <a:r>
                        <a:rPr lang="en-US" sz="1400" u="none" strike="noStrike" dirty="0">
                          <a:effectLst/>
                          <a:latin typeface="+mn-lt"/>
                        </a:rPr>
                        <a:t>20</a:t>
                      </a:r>
                      <a:endParaRPr lang="en-US" sz="1400" b="0" i="0" u="none" strike="noStrike" dirty="0">
                        <a:solidFill>
                          <a:srgbClr val="343434"/>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24</a:t>
                      </a:r>
                      <a:endParaRPr lang="en-US" sz="1400" b="0" i="0" u="none" strike="noStrike" dirty="0">
                        <a:solidFill>
                          <a:srgbClr val="565656"/>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10</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17</a:t>
                      </a:r>
                      <a:endParaRPr lang="en-US" sz="1400" b="0" i="0" u="none" strike="noStrike" dirty="0">
                        <a:solidFill>
                          <a:srgbClr val="565656"/>
                        </a:solidFill>
                        <a:effectLst/>
                        <a:latin typeface="+mn-lt"/>
                      </a:endParaRPr>
                    </a:p>
                  </a:txBody>
                  <a:tcPr marL="2724" marR="2724" marT="2724" marB="0" anchor="ctr"/>
                </a:tc>
                <a:tc>
                  <a:txBody>
                    <a:bodyPr/>
                    <a:lstStyle/>
                    <a:p>
                      <a:pPr algn="ctr" fontAlgn="ctr"/>
                      <a:r>
                        <a:rPr lang="en-US" sz="1400" u="none" strike="noStrike" dirty="0">
                          <a:effectLst/>
                          <a:latin typeface="+mn-lt"/>
                        </a:rPr>
                        <a:t>24</a:t>
                      </a:r>
                      <a:endParaRPr lang="en-US" sz="1400" b="0" i="0" u="none" strike="noStrike" dirty="0">
                        <a:solidFill>
                          <a:srgbClr val="343434"/>
                        </a:solidFill>
                        <a:effectLst/>
                        <a:latin typeface="+mn-lt"/>
                      </a:endParaRPr>
                    </a:p>
                  </a:txBody>
                  <a:tcPr marL="2724" marR="2724" marT="2724" marB="0" anchor="ctr"/>
                </a:tc>
                <a:tc>
                  <a:txBody>
                    <a:bodyPr/>
                    <a:lstStyle/>
                    <a:p>
                      <a:pPr algn="ctr" fontAlgn="ctr"/>
                      <a:r>
                        <a:rPr lang="en-US" sz="1400" u="none" strike="noStrike" dirty="0">
                          <a:effectLst/>
                          <a:latin typeface="+mn-lt"/>
                        </a:rPr>
                        <a:t>51</a:t>
                      </a:r>
                      <a:endParaRPr lang="en-US" sz="1400" b="0" i="0" u="none" strike="noStrike" dirty="0">
                        <a:solidFill>
                          <a:srgbClr val="565656"/>
                        </a:solidFill>
                        <a:effectLst/>
                        <a:latin typeface="+mn-lt"/>
                      </a:endParaRPr>
                    </a:p>
                  </a:txBody>
                  <a:tcPr marL="2724" marR="2724" marT="2724" marB="0" anchor="ctr"/>
                </a:tc>
                <a:tc>
                  <a:txBody>
                    <a:bodyPr/>
                    <a:lstStyle/>
                    <a:p>
                      <a:pPr algn="ctr" fontAlgn="ctr"/>
                      <a:r>
                        <a:rPr lang="en-US" sz="1400" u="none" strike="noStrike" dirty="0">
                          <a:effectLst/>
                          <a:latin typeface="+mn-lt"/>
                        </a:rPr>
                        <a:t>20</a:t>
                      </a:r>
                      <a:endParaRPr lang="en-US" sz="1400" b="0" i="0" u="none" strike="noStrike" dirty="0">
                        <a:solidFill>
                          <a:srgbClr val="444444"/>
                        </a:solidFill>
                        <a:effectLst/>
                        <a:latin typeface="+mn-lt"/>
                      </a:endParaRPr>
                    </a:p>
                  </a:txBody>
                  <a:tcPr marL="2724" marR="2724" marT="2724" marB="0" anchor="ctr"/>
                </a:tc>
                <a:tc>
                  <a:txBody>
                    <a:bodyPr/>
                    <a:lstStyle/>
                    <a:p>
                      <a:pPr algn="ctr" fontAlgn="ctr"/>
                      <a:r>
                        <a:rPr lang="en-US" sz="1400" u="none" strike="noStrike" dirty="0">
                          <a:effectLst/>
                          <a:latin typeface="+mn-lt"/>
                        </a:rPr>
                        <a:t>15</a:t>
                      </a:r>
                      <a:endParaRPr lang="en-US" sz="1400" b="0" i="0" u="none" strike="noStrike" dirty="0">
                        <a:solidFill>
                          <a:srgbClr val="343434"/>
                        </a:solidFill>
                        <a:effectLst/>
                        <a:latin typeface="+mn-lt"/>
                      </a:endParaRPr>
                    </a:p>
                  </a:txBody>
                  <a:tcPr marL="2724" marR="2724" marT="2724" marB="0" anchor="ctr"/>
                </a:tc>
                <a:tc>
                  <a:txBody>
                    <a:bodyPr/>
                    <a:lstStyle/>
                    <a:p>
                      <a:pPr algn="ctr" fontAlgn="ctr"/>
                      <a:r>
                        <a:rPr lang="en-US" sz="1400" u="none" strike="noStrike" dirty="0">
                          <a:effectLst/>
                          <a:latin typeface="+mn-lt"/>
                        </a:rPr>
                        <a:t>17</a:t>
                      </a:r>
                      <a:endParaRPr lang="en-US" sz="1400" b="0" i="0" u="none" strike="noStrike" dirty="0">
                        <a:solidFill>
                          <a:srgbClr val="343434"/>
                        </a:solidFill>
                        <a:effectLst/>
                        <a:latin typeface="+mn-lt"/>
                      </a:endParaRPr>
                    </a:p>
                  </a:txBody>
                  <a:tcPr marL="2724" marR="2724" marT="2724" marB="0" anchor="ctr"/>
                </a:tc>
                <a:tc>
                  <a:txBody>
                    <a:bodyPr/>
                    <a:lstStyle/>
                    <a:p>
                      <a:pPr algn="ctr" fontAlgn="ctr"/>
                      <a:r>
                        <a:rPr lang="en-US" sz="1400" u="none" strike="noStrike" dirty="0">
                          <a:effectLst/>
                          <a:latin typeface="+mn-lt"/>
                        </a:rPr>
                        <a:t>14</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15</a:t>
                      </a:r>
                      <a:endParaRPr lang="en-US" sz="1400" b="0" i="0" u="none" strike="noStrike" dirty="0">
                        <a:solidFill>
                          <a:srgbClr val="444444"/>
                        </a:solidFill>
                        <a:effectLst/>
                        <a:latin typeface="+mn-lt"/>
                      </a:endParaRPr>
                    </a:p>
                  </a:txBody>
                  <a:tcPr marL="2724" marR="2724" marT="2724" marB="0" anchor="ctr"/>
                </a:tc>
                <a:tc>
                  <a:txBody>
                    <a:bodyPr/>
                    <a:lstStyle/>
                    <a:p>
                      <a:pPr algn="ctr" fontAlgn="ctr"/>
                      <a:r>
                        <a:rPr lang="en-US" sz="1400" u="none" strike="noStrike" dirty="0">
                          <a:effectLst/>
                          <a:latin typeface="+mn-lt"/>
                        </a:rPr>
                        <a:t>81</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6</a:t>
                      </a:r>
                      <a:endParaRPr lang="en-US" sz="1400" b="0" i="0" u="none" strike="noStrike" dirty="0">
                        <a:solidFill>
                          <a:srgbClr val="565656"/>
                        </a:solidFill>
                        <a:effectLst/>
                        <a:latin typeface="+mn-lt"/>
                      </a:endParaRPr>
                    </a:p>
                  </a:txBody>
                  <a:tcPr marL="2724" marR="2724" marT="2724" marB="0" anchor="ctr"/>
                </a:tc>
                <a:tc>
                  <a:txBody>
                    <a:bodyPr/>
                    <a:lstStyle/>
                    <a:p>
                      <a:pPr algn="ctr" fontAlgn="ctr"/>
                      <a:r>
                        <a:rPr lang="en-US" sz="1400" u="none" strike="noStrike" dirty="0">
                          <a:effectLst/>
                          <a:latin typeface="+mn-lt"/>
                        </a:rPr>
                        <a:t>4</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11</a:t>
                      </a:r>
                      <a:endParaRPr lang="en-US" sz="1400" b="0" i="0" u="none" strike="noStrike" dirty="0">
                        <a:solidFill>
                          <a:srgbClr val="565656"/>
                        </a:solidFill>
                        <a:effectLst/>
                        <a:latin typeface="+mn-lt"/>
                      </a:endParaRPr>
                    </a:p>
                  </a:txBody>
                  <a:tcPr marL="2724" marR="2724" marT="2724" marB="0" anchor="ctr"/>
                </a:tc>
                <a:tc>
                  <a:txBody>
                    <a:bodyPr/>
                    <a:lstStyle/>
                    <a:p>
                      <a:pPr algn="ctr" fontAlgn="ctr"/>
                      <a:r>
                        <a:rPr lang="en-US" sz="1400" u="none" strike="noStrike" dirty="0">
                          <a:effectLst/>
                          <a:latin typeface="+mn-lt"/>
                        </a:rPr>
                        <a:t>5</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15</a:t>
                      </a:r>
                      <a:endParaRPr lang="en-US" sz="1400" b="0" i="0" u="none" strike="noStrike" dirty="0">
                        <a:solidFill>
                          <a:srgbClr val="343434"/>
                        </a:solidFill>
                        <a:effectLst/>
                        <a:latin typeface="+mn-lt"/>
                      </a:endParaRPr>
                    </a:p>
                  </a:txBody>
                  <a:tcPr marL="2724" marR="2724" marT="2724" marB="0" anchor="ctr"/>
                </a:tc>
                <a:tc>
                  <a:txBody>
                    <a:bodyPr/>
                    <a:lstStyle/>
                    <a:p>
                      <a:pPr algn="ctr" fontAlgn="ctr"/>
                      <a:r>
                        <a:rPr lang="en-US" sz="1400" u="none" strike="noStrike" dirty="0">
                          <a:effectLst/>
                          <a:latin typeface="+mn-lt"/>
                        </a:rPr>
                        <a:t>17</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58</a:t>
                      </a:r>
                      <a:endParaRPr lang="en-US" sz="1400" b="0" i="0" u="none" strike="noStrike" dirty="0">
                        <a:solidFill>
                          <a:srgbClr val="1F1F1F"/>
                        </a:solidFill>
                        <a:effectLst/>
                        <a:latin typeface="+mn-lt"/>
                      </a:endParaRPr>
                    </a:p>
                  </a:txBody>
                  <a:tcPr marL="2724" marR="2724" marT="2724" marB="0" anchor="ctr"/>
                </a:tc>
                <a:extLst>
                  <a:ext uri="{0D108BD9-81ED-4DB2-BD59-A6C34878D82A}">
                    <a16:rowId xmlns:a16="http://schemas.microsoft.com/office/drawing/2014/main" val="4209977206"/>
                  </a:ext>
                </a:extLst>
              </a:tr>
              <a:tr h="134869">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extLst>
                  <a:ext uri="{0D108BD9-81ED-4DB2-BD59-A6C34878D82A}">
                    <a16:rowId xmlns:a16="http://schemas.microsoft.com/office/drawing/2014/main" val="4178427109"/>
                  </a:ext>
                </a:extLst>
              </a:tr>
              <a:tr h="265993">
                <a:tc>
                  <a:txBody>
                    <a:bodyPr/>
                    <a:lstStyle/>
                    <a:p>
                      <a:pPr algn="ctr" fontAlgn="ctr"/>
                      <a:r>
                        <a:rPr lang="en-US" sz="1400" u="none" strike="noStrike" dirty="0">
                          <a:effectLst/>
                          <a:latin typeface="+mn-lt"/>
                        </a:rPr>
                        <a:t>No. of Students Attended</a:t>
                      </a:r>
                      <a:endParaRPr lang="en-US" sz="1400" b="0" i="0" u="none" strike="noStrike" dirty="0">
                        <a:solidFill>
                          <a:srgbClr val="565656"/>
                        </a:solidFill>
                        <a:effectLst/>
                        <a:latin typeface="+mn-lt"/>
                      </a:endParaRPr>
                    </a:p>
                  </a:txBody>
                  <a:tcPr marL="2724" marR="2724" marT="2724" marB="0" anchor="ctr"/>
                </a:tc>
                <a:tc>
                  <a:txBody>
                    <a:bodyPr/>
                    <a:lstStyle/>
                    <a:p>
                      <a:pPr algn="ctr" fontAlgn="ctr"/>
                      <a:r>
                        <a:rPr lang="en-US" sz="1400" u="none" strike="noStrike" dirty="0">
                          <a:effectLst/>
                          <a:latin typeface="+mn-lt"/>
                        </a:rPr>
                        <a:t>4</a:t>
                      </a:r>
                      <a:endParaRPr lang="en-US" sz="1400" b="0" i="0" u="none" strike="noStrike" dirty="0">
                        <a:solidFill>
                          <a:srgbClr val="565656"/>
                        </a:solidFill>
                        <a:effectLst/>
                        <a:latin typeface="+mn-lt"/>
                      </a:endParaRPr>
                    </a:p>
                  </a:txBody>
                  <a:tcPr marL="2724" marR="2724" marT="2724" marB="0" anchor="ctr"/>
                </a:tc>
                <a:tc>
                  <a:txBody>
                    <a:bodyPr/>
                    <a:lstStyle/>
                    <a:p>
                      <a:pPr algn="ctr" fontAlgn="ctr"/>
                      <a:r>
                        <a:rPr lang="en-US" sz="1400" u="none" strike="noStrike" dirty="0">
                          <a:effectLst/>
                          <a:latin typeface="+mn-lt"/>
                        </a:rPr>
                        <a:t>4</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4</a:t>
                      </a:r>
                      <a:endParaRPr lang="en-US" sz="1400" b="0" i="0" u="none" strike="noStrike" dirty="0">
                        <a:solidFill>
                          <a:srgbClr val="565656"/>
                        </a:solidFill>
                        <a:effectLst/>
                        <a:latin typeface="+mn-lt"/>
                      </a:endParaRPr>
                    </a:p>
                  </a:txBody>
                  <a:tcPr marL="2724" marR="2724" marT="2724" marB="0" anchor="ctr"/>
                </a:tc>
                <a:tc>
                  <a:txBody>
                    <a:bodyPr/>
                    <a:lstStyle/>
                    <a:p>
                      <a:pPr algn="ctr" fontAlgn="ctr"/>
                      <a:r>
                        <a:rPr lang="en-US" sz="1400" u="none" strike="noStrike" dirty="0">
                          <a:effectLst/>
                          <a:latin typeface="+mn-lt"/>
                        </a:rPr>
                        <a:t>4</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4</a:t>
                      </a:r>
                      <a:endParaRPr lang="en-US" sz="1400" b="0" i="0" u="none" strike="noStrike" dirty="0">
                        <a:solidFill>
                          <a:srgbClr val="343434"/>
                        </a:solidFill>
                        <a:effectLst/>
                        <a:latin typeface="+mn-lt"/>
                      </a:endParaRPr>
                    </a:p>
                  </a:txBody>
                  <a:tcPr marL="2724" marR="2724" marT="2724" marB="0" anchor="ctr"/>
                </a:tc>
                <a:tc>
                  <a:txBody>
                    <a:bodyPr/>
                    <a:lstStyle/>
                    <a:p>
                      <a:pPr algn="ctr" fontAlgn="ctr"/>
                      <a:r>
                        <a:rPr lang="en-US" sz="1400" u="none" strike="noStrike" dirty="0">
                          <a:effectLst/>
                          <a:latin typeface="+mn-lt"/>
                        </a:rPr>
                        <a:t>4</a:t>
                      </a:r>
                      <a:endParaRPr lang="en-US" sz="1400" b="0" i="0" u="none" strike="noStrike" dirty="0">
                        <a:solidFill>
                          <a:srgbClr val="343434"/>
                        </a:solidFill>
                        <a:effectLst/>
                        <a:latin typeface="+mn-lt"/>
                      </a:endParaRPr>
                    </a:p>
                  </a:txBody>
                  <a:tcPr marL="2724" marR="2724" marT="2724" marB="0" anchor="ctr"/>
                </a:tc>
                <a:tc>
                  <a:txBody>
                    <a:bodyPr/>
                    <a:lstStyle/>
                    <a:p>
                      <a:pPr algn="ctr" fontAlgn="ctr"/>
                      <a:r>
                        <a:rPr lang="en-US" sz="1400" u="none" strike="noStrike" dirty="0">
                          <a:effectLst/>
                          <a:latin typeface="+mn-lt"/>
                        </a:rPr>
                        <a:t>4</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4</a:t>
                      </a:r>
                      <a:endParaRPr lang="en-US" sz="1400" b="0" i="0" u="none" strike="noStrike" dirty="0">
                        <a:solidFill>
                          <a:srgbClr val="444444"/>
                        </a:solidFill>
                        <a:effectLst/>
                        <a:latin typeface="+mn-lt"/>
                      </a:endParaRPr>
                    </a:p>
                  </a:txBody>
                  <a:tcPr marL="2724" marR="2724" marT="2724" marB="0" anchor="ctr"/>
                </a:tc>
                <a:tc>
                  <a:txBody>
                    <a:bodyPr/>
                    <a:lstStyle/>
                    <a:p>
                      <a:pPr algn="ctr" fontAlgn="ctr"/>
                      <a:r>
                        <a:rPr lang="en-US" sz="1400" u="none" strike="noStrike" dirty="0">
                          <a:effectLst/>
                          <a:latin typeface="+mn-lt"/>
                        </a:rPr>
                        <a:t>4</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4</a:t>
                      </a:r>
                      <a:endParaRPr lang="en-US" sz="1400" b="0" i="0" u="none" strike="noStrike" dirty="0">
                        <a:solidFill>
                          <a:srgbClr val="565656"/>
                        </a:solidFill>
                        <a:effectLst/>
                        <a:latin typeface="+mn-lt"/>
                      </a:endParaRPr>
                    </a:p>
                  </a:txBody>
                  <a:tcPr marL="2724" marR="2724" marT="2724" marB="0" anchor="ctr"/>
                </a:tc>
                <a:tc>
                  <a:txBody>
                    <a:bodyPr/>
                    <a:lstStyle/>
                    <a:p>
                      <a:pPr algn="ctr" fontAlgn="ctr"/>
                      <a:r>
                        <a:rPr lang="en-US" sz="1400" u="none" strike="noStrike" dirty="0">
                          <a:effectLst/>
                          <a:latin typeface="+mn-lt"/>
                        </a:rPr>
                        <a:t>4</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4</a:t>
                      </a:r>
                      <a:endParaRPr lang="en-US" sz="1400" b="0" i="0" u="none" strike="noStrike" dirty="0">
                        <a:solidFill>
                          <a:srgbClr val="565656"/>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extLst>
                  <a:ext uri="{0D108BD9-81ED-4DB2-BD59-A6C34878D82A}">
                    <a16:rowId xmlns:a16="http://schemas.microsoft.com/office/drawing/2014/main" val="2776962683"/>
                  </a:ext>
                </a:extLst>
              </a:tr>
              <a:tr h="303456">
                <a:tc>
                  <a:txBody>
                    <a:bodyPr/>
                    <a:lstStyle/>
                    <a:p>
                      <a:pPr algn="ctr" fontAlgn="ctr"/>
                      <a:r>
                        <a:rPr lang="en-US" sz="1400" u="none" strike="noStrike" dirty="0">
                          <a:effectLst/>
                          <a:latin typeface="+mn-lt"/>
                        </a:rPr>
                        <a:t>Max Mark CO wise</a:t>
                      </a:r>
                      <a:endParaRPr lang="en-US" sz="1400" b="0" i="0" u="none" strike="noStrike" dirty="0">
                        <a:solidFill>
                          <a:srgbClr val="565656"/>
                        </a:solidFill>
                        <a:effectLst/>
                        <a:latin typeface="+mn-lt"/>
                      </a:endParaRPr>
                    </a:p>
                  </a:txBody>
                  <a:tcPr marL="2724" marR="2724" marT="2724" marB="0" anchor="ctr"/>
                </a:tc>
                <a:tc>
                  <a:txBody>
                    <a:bodyPr/>
                    <a:lstStyle/>
                    <a:p>
                      <a:pPr algn="ctr" fontAlgn="ctr"/>
                      <a:r>
                        <a:rPr lang="en-US" sz="1400" u="none" strike="noStrike" dirty="0">
                          <a:effectLst/>
                          <a:latin typeface="+mn-lt"/>
                        </a:rPr>
                        <a:t>50</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50</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0</a:t>
                      </a:r>
                      <a:endParaRPr lang="en-US" sz="1400" b="0" i="0" u="none" strike="noStrike" dirty="0">
                        <a:solidFill>
                          <a:srgbClr val="565656"/>
                        </a:solidFill>
                        <a:effectLst/>
                        <a:latin typeface="+mn-lt"/>
                      </a:endParaRPr>
                    </a:p>
                  </a:txBody>
                  <a:tcPr marL="2724" marR="2724" marT="2724" marB="0" anchor="ctr"/>
                </a:tc>
                <a:tc>
                  <a:txBody>
                    <a:bodyPr/>
                    <a:lstStyle/>
                    <a:p>
                      <a:pPr algn="ctr" fontAlgn="ctr"/>
                      <a:r>
                        <a:rPr lang="en-US" sz="1400" u="none" strike="noStrike" dirty="0">
                          <a:effectLst/>
                          <a:latin typeface="+mn-lt"/>
                        </a:rPr>
                        <a:t>0</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0</a:t>
                      </a:r>
                      <a:endParaRPr lang="en-US" sz="1400" b="0" i="0" u="none" strike="noStrike" dirty="0">
                        <a:solidFill>
                          <a:srgbClr val="444444"/>
                        </a:solidFill>
                        <a:effectLst/>
                        <a:latin typeface="+mn-lt"/>
                      </a:endParaRPr>
                    </a:p>
                  </a:txBody>
                  <a:tcPr marL="2724" marR="2724" marT="2724" marB="0" anchor="ctr"/>
                </a:tc>
                <a:tc>
                  <a:txBody>
                    <a:bodyPr/>
                    <a:lstStyle/>
                    <a:p>
                      <a:pPr algn="ctr" fontAlgn="ctr"/>
                      <a:r>
                        <a:rPr lang="en-US" sz="1400" u="none" strike="noStrike" dirty="0">
                          <a:effectLst/>
                          <a:latin typeface="+mn-lt"/>
                        </a:rPr>
                        <a:t>100</a:t>
                      </a:r>
                      <a:endParaRPr lang="en-US" sz="1400" b="0" i="0" u="none" strike="noStrike" dirty="0">
                        <a:solidFill>
                          <a:srgbClr val="565656"/>
                        </a:solidFill>
                        <a:effectLst/>
                        <a:latin typeface="+mn-lt"/>
                      </a:endParaRPr>
                    </a:p>
                  </a:txBody>
                  <a:tcPr marL="2724" marR="2724" marT="2724" marB="0" anchor="ctr"/>
                </a:tc>
                <a:tc>
                  <a:txBody>
                    <a:bodyPr/>
                    <a:lstStyle/>
                    <a:p>
                      <a:pPr algn="ctr" fontAlgn="ctr"/>
                      <a:r>
                        <a:rPr lang="en-US" sz="1400" u="none" strike="noStrike" dirty="0">
                          <a:effectLst/>
                          <a:latin typeface="+mn-lt"/>
                        </a:rPr>
                        <a:t>0</a:t>
                      </a:r>
                      <a:endParaRPr lang="en-US" sz="1400" b="0" i="0" u="none" strike="noStrike" dirty="0">
                        <a:solidFill>
                          <a:srgbClr val="343434"/>
                        </a:solidFill>
                        <a:effectLst/>
                        <a:latin typeface="+mn-lt"/>
                      </a:endParaRPr>
                    </a:p>
                  </a:txBody>
                  <a:tcPr marL="2724" marR="2724" marT="2724" marB="0" anchor="ctr"/>
                </a:tc>
                <a:tc>
                  <a:txBody>
                    <a:bodyPr/>
                    <a:lstStyle/>
                    <a:p>
                      <a:pPr algn="ctr" fontAlgn="ctr"/>
                      <a:r>
                        <a:rPr lang="en-US" sz="1400" u="none" strike="noStrike" dirty="0">
                          <a:effectLst/>
                          <a:latin typeface="+mn-lt"/>
                        </a:rPr>
                        <a:t>0</a:t>
                      </a:r>
                      <a:endParaRPr lang="en-US" sz="1400" b="0" i="0" u="none" strike="noStrike" dirty="0">
                        <a:solidFill>
                          <a:srgbClr val="565656"/>
                        </a:solidFill>
                        <a:effectLst/>
                        <a:latin typeface="+mn-lt"/>
                      </a:endParaRPr>
                    </a:p>
                  </a:txBody>
                  <a:tcPr marL="2724" marR="2724" marT="2724" marB="0" anchor="ctr"/>
                </a:tc>
                <a:tc>
                  <a:txBody>
                    <a:bodyPr/>
                    <a:lstStyle/>
                    <a:p>
                      <a:pPr algn="ctr" fontAlgn="ctr"/>
                      <a:r>
                        <a:rPr lang="en-US" sz="1400" u="none" strike="noStrike" dirty="0">
                          <a:effectLst/>
                          <a:latin typeface="+mn-lt"/>
                        </a:rPr>
                        <a:t>30</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30</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40</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100</a:t>
                      </a:r>
                      <a:endParaRPr lang="en-US" sz="1400" b="0" i="0" u="none" strike="noStrike" dirty="0">
                        <a:solidFill>
                          <a:srgbClr val="343434"/>
                        </a:solidFill>
                        <a:effectLst/>
                        <a:latin typeface="+mn-lt"/>
                      </a:endParaRPr>
                    </a:p>
                  </a:txBody>
                  <a:tcPr marL="2724" marR="2724" marT="2724" marB="0" anchor="ctr"/>
                </a:tc>
                <a:tc>
                  <a:txBody>
                    <a:bodyPr/>
                    <a:lstStyle/>
                    <a:p>
                      <a:pPr algn="ctr" fontAlgn="ctr"/>
                      <a:r>
                        <a:rPr lang="en-US" sz="1400" u="none" strike="noStrike" dirty="0">
                          <a:effectLst/>
                          <a:latin typeface="+mn-lt"/>
                        </a:rPr>
                        <a:t>20</a:t>
                      </a:r>
                      <a:endParaRPr lang="en-US" sz="1400" b="0" i="0" u="none" strike="noStrike" dirty="0">
                        <a:solidFill>
                          <a:srgbClr val="343434"/>
                        </a:solidFill>
                        <a:effectLst/>
                        <a:latin typeface="+mn-lt"/>
                      </a:endParaRPr>
                    </a:p>
                  </a:txBody>
                  <a:tcPr marL="2724" marR="2724" marT="2724" marB="0" anchor="ctr"/>
                </a:tc>
                <a:tc>
                  <a:txBody>
                    <a:bodyPr/>
                    <a:lstStyle/>
                    <a:p>
                      <a:pPr algn="ctr" fontAlgn="ctr"/>
                      <a:r>
                        <a:rPr lang="en-US" sz="1400" u="none" strike="noStrike" dirty="0">
                          <a:effectLst/>
                          <a:latin typeface="+mn-lt"/>
                        </a:rPr>
                        <a:t>20</a:t>
                      </a:r>
                      <a:endParaRPr lang="en-US" sz="1400" b="0" i="0" u="none" strike="noStrike" dirty="0">
                        <a:solidFill>
                          <a:srgbClr val="343434"/>
                        </a:solidFill>
                        <a:effectLst/>
                        <a:latin typeface="+mn-lt"/>
                      </a:endParaRPr>
                    </a:p>
                  </a:txBody>
                  <a:tcPr marL="2724" marR="2724" marT="2724" marB="0" anchor="ctr"/>
                </a:tc>
                <a:tc>
                  <a:txBody>
                    <a:bodyPr/>
                    <a:lstStyle/>
                    <a:p>
                      <a:pPr algn="ctr" fontAlgn="ctr"/>
                      <a:r>
                        <a:rPr lang="en-US" sz="1400" u="none" strike="noStrike" dirty="0">
                          <a:effectLst/>
                          <a:latin typeface="+mn-lt"/>
                        </a:rPr>
                        <a:t>20</a:t>
                      </a:r>
                      <a:endParaRPr lang="en-US" sz="1400" b="0" i="0" u="none" strike="noStrike" dirty="0">
                        <a:solidFill>
                          <a:srgbClr val="343434"/>
                        </a:solidFill>
                        <a:effectLst/>
                        <a:latin typeface="+mn-lt"/>
                      </a:endParaRPr>
                    </a:p>
                  </a:txBody>
                  <a:tcPr marL="2724" marR="2724" marT="2724" marB="0" anchor="ctr"/>
                </a:tc>
                <a:tc>
                  <a:txBody>
                    <a:bodyPr/>
                    <a:lstStyle/>
                    <a:p>
                      <a:pPr algn="ctr" fontAlgn="ctr"/>
                      <a:r>
                        <a:rPr lang="en-US" sz="1400" u="none" strike="noStrike" dirty="0">
                          <a:effectLst/>
                          <a:latin typeface="+mn-lt"/>
                        </a:rPr>
                        <a:t>20</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20</a:t>
                      </a:r>
                      <a:endParaRPr lang="en-US" sz="1400" b="0" i="0" u="none" strike="noStrike" dirty="0">
                        <a:solidFill>
                          <a:srgbClr val="565656"/>
                        </a:solidFill>
                        <a:effectLst/>
                        <a:latin typeface="+mn-lt"/>
                      </a:endParaRPr>
                    </a:p>
                  </a:txBody>
                  <a:tcPr marL="2724" marR="2724" marT="2724" marB="0" anchor="ctr"/>
                </a:tc>
                <a:tc>
                  <a:txBody>
                    <a:bodyPr/>
                    <a:lstStyle/>
                    <a:p>
                      <a:pPr algn="ctr" fontAlgn="ctr"/>
                      <a:r>
                        <a:rPr lang="en-US" sz="1400" u="none" strike="noStrike" dirty="0">
                          <a:effectLst/>
                          <a:latin typeface="+mn-lt"/>
                        </a:rPr>
                        <a:t>100</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10</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10</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20</a:t>
                      </a:r>
                      <a:endParaRPr lang="en-US" sz="1400" b="0" i="0" u="none" strike="noStrike" dirty="0">
                        <a:solidFill>
                          <a:srgbClr val="565656"/>
                        </a:solidFill>
                        <a:effectLst/>
                        <a:latin typeface="+mn-lt"/>
                      </a:endParaRPr>
                    </a:p>
                  </a:txBody>
                  <a:tcPr marL="2724" marR="2724" marT="2724" marB="0" anchor="ctr"/>
                </a:tc>
                <a:tc>
                  <a:txBody>
                    <a:bodyPr/>
                    <a:lstStyle/>
                    <a:p>
                      <a:pPr algn="ctr" fontAlgn="ctr"/>
                      <a:r>
                        <a:rPr lang="en-US" sz="1400" u="none" strike="noStrike" dirty="0">
                          <a:effectLst/>
                          <a:latin typeface="+mn-lt"/>
                        </a:rPr>
                        <a:t>15</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20</a:t>
                      </a:r>
                      <a:endParaRPr lang="en-US" sz="1400" b="0" i="0" u="none" strike="noStrike" dirty="0">
                        <a:solidFill>
                          <a:srgbClr val="343434"/>
                        </a:solidFill>
                        <a:effectLst/>
                        <a:latin typeface="+mn-lt"/>
                      </a:endParaRPr>
                    </a:p>
                  </a:txBody>
                  <a:tcPr marL="2724" marR="2724" marT="2724" marB="0" anchor="ctr"/>
                </a:tc>
                <a:tc>
                  <a:txBody>
                    <a:bodyPr/>
                    <a:lstStyle/>
                    <a:p>
                      <a:pPr algn="ctr" fontAlgn="ctr"/>
                      <a:r>
                        <a:rPr lang="en-US" sz="1400" u="none" strike="noStrike" dirty="0">
                          <a:effectLst/>
                          <a:latin typeface="+mn-lt"/>
                        </a:rPr>
                        <a:t>25</a:t>
                      </a:r>
                      <a:endParaRPr lang="en-US" sz="1400" b="0" i="0" u="none" strike="noStrike" dirty="0">
                        <a:solidFill>
                          <a:srgbClr val="343434"/>
                        </a:solidFill>
                        <a:effectLst/>
                        <a:latin typeface="+mn-lt"/>
                      </a:endParaRPr>
                    </a:p>
                  </a:txBody>
                  <a:tcPr marL="2724" marR="2724" marT="2724" marB="0" anchor="ctr"/>
                </a:tc>
                <a:tc>
                  <a:txBody>
                    <a:bodyPr/>
                    <a:lstStyle/>
                    <a:p>
                      <a:pPr algn="ctr" fontAlgn="ctr"/>
                      <a:r>
                        <a:rPr lang="en-US" sz="1400" u="none" strike="noStrike" dirty="0">
                          <a:effectLst/>
                          <a:latin typeface="+mn-lt"/>
                        </a:rPr>
                        <a:t>100</a:t>
                      </a:r>
                      <a:endParaRPr lang="en-US" sz="1400" b="0" i="0" u="none" strike="noStrike" dirty="0">
                        <a:solidFill>
                          <a:srgbClr val="1F1F1F"/>
                        </a:solidFill>
                        <a:effectLst/>
                        <a:latin typeface="+mn-lt"/>
                      </a:endParaRPr>
                    </a:p>
                  </a:txBody>
                  <a:tcPr marL="2724" marR="2724" marT="2724" marB="0" anchor="ctr"/>
                </a:tc>
                <a:extLst>
                  <a:ext uri="{0D108BD9-81ED-4DB2-BD59-A6C34878D82A}">
                    <a16:rowId xmlns:a16="http://schemas.microsoft.com/office/drawing/2014/main" val="1518177262"/>
                  </a:ext>
                </a:extLst>
              </a:tr>
              <a:tr h="198558">
                <a:tc>
                  <a:txBody>
                    <a:bodyPr/>
                    <a:lstStyle/>
                    <a:p>
                      <a:pPr algn="ctr" fontAlgn="ctr"/>
                      <a:r>
                        <a:rPr lang="en-US" sz="1400" u="none" strike="noStrike" dirty="0">
                          <a:effectLst/>
                          <a:latin typeface="+mn-lt"/>
                        </a:rPr>
                        <a:t>Threshold 50%</a:t>
                      </a:r>
                      <a:endParaRPr lang="en-US" sz="1400" b="0" i="0" u="none" strike="noStrike" dirty="0">
                        <a:solidFill>
                          <a:srgbClr val="565656"/>
                        </a:solidFill>
                        <a:effectLst/>
                        <a:latin typeface="+mn-lt"/>
                      </a:endParaRPr>
                    </a:p>
                  </a:txBody>
                  <a:tcPr marL="2724" marR="2724" marT="2724" marB="0" anchor="ctr"/>
                </a:tc>
                <a:tc>
                  <a:txBody>
                    <a:bodyPr/>
                    <a:lstStyle/>
                    <a:p>
                      <a:pPr algn="ctr" fontAlgn="ctr"/>
                      <a:r>
                        <a:rPr lang="en-US" sz="1400" u="none" strike="noStrike" dirty="0">
                          <a:effectLst/>
                          <a:latin typeface="+mn-lt"/>
                        </a:rPr>
                        <a:t>25</a:t>
                      </a:r>
                      <a:endParaRPr lang="en-US" sz="1400" b="0" i="0" u="none" strike="noStrike" dirty="0">
                        <a:solidFill>
                          <a:srgbClr val="444444"/>
                        </a:solidFill>
                        <a:effectLst/>
                        <a:latin typeface="+mn-lt"/>
                      </a:endParaRPr>
                    </a:p>
                  </a:txBody>
                  <a:tcPr marL="2724" marR="2724" marT="2724" marB="0" anchor="ctr"/>
                </a:tc>
                <a:tc>
                  <a:txBody>
                    <a:bodyPr/>
                    <a:lstStyle/>
                    <a:p>
                      <a:pPr algn="ctr" fontAlgn="ctr"/>
                      <a:r>
                        <a:rPr lang="en-US" sz="1400" u="none" strike="noStrike" dirty="0">
                          <a:effectLst/>
                          <a:latin typeface="+mn-lt"/>
                        </a:rPr>
                        <a:t>25</a:t>
                      </a:r>
                      <a:endParaRPr lang="en-US" sz="1400" b="0" i="0" u="none" strike="noStrike" dirty="0">
                        <a:solidFill>
                          <a:srgbClr val="343434"/>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50</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15</a:t>
                      </a:r>
                      <a:endParaRPr lang="en-US" sz="1400" b="0" i="0" u="none" strike="noStrike" dirty="0">
                        <a:solidFill>
                          <a:srgbClr val="030303"/>
                        </a:solidFill>
                        <a:effectLst/>
                        <a:latin typeface="+mn-lt"/>
                      </a:endParaRPr>
                    </a:p>
                  </a:txBody>
                  <a:tcPr marL="2724" marR="2724" marT="2724" marB="0" anchor="ctr"/>
                </a:tc>
                <a:tc>
                  <a:txBody>
                    <a:bodyPr/>
                    <a:lstStyle/>
                    <a:p>
                      <a:pPr algn="ctr" fontAlgn="ctr"/>
                      <a:r>
                        <a:rPr lang="en-US" sz="1400" u="none" strike="noStrike" dirty="0">
                          <a:effectLst/>
                          <a:latin typeface="+mn-lt"/>
                        </a:rPr>
                        <a:t>15</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20</a:t>
                      </a:r>
                      <a:endParaRPr lang="en-US" sz="1400" b="0" i="0" u="none" strike="noStrike" dirty="0">
                        <a:solidFill>
                          <a:srgbClr val="343434"/>
                        </a:solidFill>
                        <a:effectLst/>
                        <a:latin typeface="+mn-lt"/>
                      </a:endParaRPr>
                    </a:p>
                  </a:txBody>
                  <a:tcPr marL="2724" marR="2724" marT="2724" marB="0" anchor="ctr"/>
                </a:tc>
                <a:tc>
                  <a:txBody>
                    <a:bodyPr/>
                    <a:lstStyle/>
                    <a:p>
                      <a:pPr algn="ctr" fontAlgn="ctr"/>
                      <a:r>
                        <a:rPr lang="en-US" sz="1400" u="none" strike="noStrike" dirty="0">
                          <a:effectLst/>
                          <a:latin typeface="+mn-lt"/>
                        </a:rPr>
                        <a:t>50</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10</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10</a:t>
                      </a:r>
                      <a:endParaRPr lang="en-US" sz="1400" b="0" i="0" u="none" strike="noStrike" dirty="0">
                        <a:solidFill>
                          <a:srgbClr val="343434"/>
                        </a:solidFill>
                        <a:effectLst/>
                        <a:latin typeface="+mn-lt"/>
                      </a:endParaRPr>
                    </a:p>
                  </a:txBody>
                  <a:tcPr marL="2724" marR="2724" marT="2724" marB="0" anchor="ctr"/>
                </a:tc>
                <a:tc>
                  <a:txBody>
                    <a:bodyPr/>
                    <a:lstStyle/>
                    <a:p>
                      <a:pPr algn="ctr" fontAlgn="ctr"/>
                      <a:r>
                        <a:rPr lang="en-US" sz="1400" u="none" strike="noStrike" dirty="0">
                          <a:effectLst/>
                          <a:latin typeface="+mn-lt"/>
                        </a:rPr>
                        <a:t>10</a:t>
                      </a:r>
                      <a:endParaRPr lang="en-US" sz="1400" b="0" i="0" u="none" strike="noStrike" dirty="0">
                        <a:solidFill>
                          <a:srgbClr val="343434"/>
                        </a:solidFill>
                        <a:effectLst/>
                        <a:latin typeface="+mn-lt"/>
                      </a:endParaRPr>
                    </a:p>
                  </a:txBody>
                  <a:tcPr marL="2724" marR="2724" marT="2724" marB="0" anchor="ctr"/>
                </a:tc>
                <a:tc>
                  <a:txBody>
                    <a:bodyPr/>
                    <a:lstStyle/>
                    <a:p>
                      <a:pPr algn="ctr" fontAlgn="ctr"/>
                      <a:r>
                        <a:rPr lang="en-US" sz="1400" u="none" strike="noStrike" dirty="0">
                          <a:effectLst/>
                          <a:latin typeface="+mn-lt"/>
                        </a:rPr>
                        <a:t>10</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10</a:t>
                      </a:r>
                      <a:endParaRPr lang="en-US" sz="1400" b="0" i="0" u="none" strike="noStrike" dirty="0">
                        <a:solidFill>
                          <a:srgbClr val="444444"/>
                        </a:solidFill>
                        <a:effectLst/>
                        <a:latin typeface="+mn-lt"/>
                      </a:endParaRPr>
                    </a:p>
                  </a:txBody>
                  <a:tcPr marL="2724" marR="2724" marT="2724" marB="0" anchor="ctr"/>
                </a:tc>
                <a:tc>
                  <a:txBody>
                    <a:bodyPr/>
                    <a:lstStyle/>
                    <a:p>
                      <a:pPr algn="ctr" fontAlgn="ctr"/>
                      <a:r>
                        <a:rPr lang="en-US" sz="1400" u="none" strike="noStrike" dirty="0">
                          <a:effectLst/>
                          <a:latin typeface="+mn-lt"/>
                        </a:rPr>
                        <a:t>50</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5</a:t>
                      </a:r>
                      <a:endParaRPr lang="en-US" sz="1400" b="0" i="0" u="none" strike="noStrike" dirty="0">
                        <a:solidFill>
                          <a:srgbClr val="565656"/>
                        </a:solidFill>
                        <a:effectLst/>
                        <a:latin typeface="+mn-lt"/>
                      </a:endParaRPr>
                    </a:p>
                  </a:txBody>
                  <a:tcPr marL="2724" marR="2724" marT="2724" marB="0" anchor="ctr"/>
                </a:tc>
                <a:tc>
                  <a:txBody>
                    <a:bodyPr/>
                    <a:lstStyle/>
                    <a:p>
                      <a:pPr algn="ctr" fontAlgn="ctr"/>
                      <a:r>
                        <a:rPr lang="en-US" sz="1400" u="none" strike="noStrike" dirty="0">
                          <a:effectLst/>
                          <a:latin typeface="+mn-lt"/>
                        </a:rPr>
                        <a:t>5</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10</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7.5</a:t>
                      </a:r>
                      <a:endParaRPr lang="en-US" sz="1400" b="0" i="0" u="none" strike="noStrike" dirty="0">
                        <a:solidFill>
                          <a:srgbClr val="343434"/>
                        </a:solidFill>
                        <a:effectLst/>
                        <a:latin typeface="+mn-lt"/>
                      </a:endParaRPr>
                    </a:p>
                  </a:txBody>
                  <a:tcPr marL="2724" marR="2724" marT="2724" marB="0" anchor="ctr"/>
                </a:tc>
                <a:tc>
                  <a:txBody>
                    <a:bodyPr/>
                    <a:lstStyle/>
                    <a:p>
                      <a:pPr algn="ctr" fontAlgn="ctr"/>
                      <a:r>
                        <a:rPr lang="en-US" sz="1400" u="none" strike="noStrike" dirty="0">
                          <a:effectLst/>
                          <a:latin typeface="+mn-lt"/>
                        </a:rPr>
                        <a:t>10</a:t>
                      </a:r>
                      <a:endParaRPr lang="en-US" sz="1400" b="0" i="0" u="none" strike="noStrike" dirty="0">
                        <a:solidFill>
                          <a:srgbClr val="343434"/>
                        </a:solidFill>
                        <a:effectLst/>
                        <a:latin typeface="+mn-lt"/>
                      </a:endParaRPr>
                    </a:p>
                  </a:txBody>
                  <a:tcPr marL="2724" marR="2724" marT="2724" marB="0" anchor="ctr"/>
                </a:tc>
                <a:tc>
                  <a:txBody>
                    <a:bodyPr/>
                    <a:lstStyle/>
                    <a:p>
                      <a:pPr algn="ctr" fontAlgn="ctr"/>
                      <a:r>
                        <a:rPr lang="en-US" sz="1400" u="none" strike="noStrike" dirty="0">
                          <a:effectLst/>
                          <a:latin typeface="+mn-lt"/>
                        </a:rPr>
                        <a:t>12.5</a:t>
                      </a:r>
                      <a:endParaRPr lang="en-US" sz="1400" b="0" i="0" u="none" strike="noStrike" dirty="0">
                        <a:solidFill>
                          <a:srgbClr val="565656"/>
                        </a:solidFill>
                        <a:effectLst/>
                        <a:latin typeface="+mn-lt"/>
                      </a:endParaRPr>
                    </a:p>
                  </a:txBody>
                  <a:tcPr marL="2724" marR="2724" marT="2724" marB="0" anchor="ctr"/>
                </a:tc>
                <a:tc>
                  <a:txBody>
                    <a:bodyPr/>
                    <a:lstStyle/>
                    <a:p>
                      <a:pPr algn="ctr" fontAlgn="ctr"/>
                      <a:r>
                        <a:rPr lang="en-US" sz="1400" u="none" strike="noStrike" dirty="0">
                          <a:effectLst/>
                          <a:latin typeface="+mn-lt"/>
                        </a:rPr>
                        <a:t>50</a:t>
                      </a:r>
                      <a:endParaRPr lang="en-US" sz="1400" b="0" i="0" u="none" strike="noStrike" dirty="0">
                        <a:solidFill>
                          <a:srgbClr val="1F1F1F"/>
                        </a:solidFill>
                        <a:effectLst/>
                        <a:latin typeface="+mn-lt"/>
                      </a:endParaRPr>
                    </a:p>
                  </a:txBody>
                  <a:tcPr marL="2724" marR="2724" marT="2724" marB="0" anchor="ctr"/>
                </a:tc>
                <a:extLst>
                  <a:ext uri="{0D108BD9-81ED-4DB2-BD59-A6C34878D82A}">
                    <a16:rowId xmlns:a16="http://schemas.microsoft.com/office/drawing/2014/main" val="2920846742"/>
                  </a:ext>
                </a:extLst>
              </a:tr>
              <a:tr h="284725">
                <a:tc>
                  <a:txBody>
                    <a:bodyPr/>
                    <a:lstStyle/>
                    <a:p>
                      <a:pPr algn="ctr" fontAlgn="ctr"/>
                      <a:r>
                        <a:rPr lang="en-US" sz="1400" u="none" strike="noStrike" dirty="0">
                          <a:effectLst/>
                          <a:latin typeface="+mn-lt"/>
                        </a:rPr>
                        <a:t>No. of students above threshold</a:t>
                      </a:r>
                      <a:endParaRPr lang="en-US" sz="1400" b="0" i="0" u="none" strike="noStrike" dirty="0">
                        <a:solidFill>
                          <a:srgbClr val="565656"/>
                        </a:solidFill>
                        <a:effectLst/>
                        <a:latin typeface="+mn-lt"/>
                      </a:endParaRPr>
                    </a:p>
                  </a:txBody>
                  <a:tcPr marL="2724" marR="2724" marT="2724" marB="0" anchor="ctr"/>
                </a:tc>
                <a:tc>
                  <a:txBody>
                    <a:bodyPr/>
                    <a:lstStyle/>
                    <a:p>
                      <a:pPr algn="ctr" fontAlgn="ctr"/>
                      <a:r>
                        <a:rPr lang="en-US" sz="1400" u="none" strike="noStrike" dirty="0">
                          <a:effectLst/>
                          <a:latin typeface="+mn-lt"/>
                        </a:rPr>
                        <a:t>2</a:t>
                      </a:r>
                      <a:endParaRPr lang="en-US" sz="1400" b="0" i="0" u="none" strike="noStrike" dirty="0">
                        <a:solidFill>
                          <a:srgbClr val="565656"/>
                        </a:solidFill>
                        <a:effectLst/>
                        <a:latin typeface="+mn-lt"/>
                      </a:endParaRPr>
                    </a:p>
                  </a:txBody>
                  <a:tcPr marL="2724" marR="2724" marT="2724" marB="0" anchor="ctr"/>
                </a:tc>
                <a:tc>
                  <a:txBody>
                    <a:bodyPr/>
                    <a:lstStyle/>
                    <a:p>
                      <a:pPr algn="ctr" fontAlgn="ctr"/>
                      <a:r>
                        <a:rPr lang="en-US" sz="1400" u="none" strike="noStrike" dirty="0">
                          <a:effectLst/>
                          <a:latin typeface="+mn-lt"/>
                        </a:rPr>
                        <a:t>3</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2</a:t>
                      </a:r>
                      <a:endParaRPr lang="en-US" sz="1400" b="0" i="0" u="none" strike="noStrike" dirty="0">
                        <a:solidFill>
                          <a:srgbClr val="444444"/>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3</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4</a:t>
                      </a:r>
                      <a:endParaRPr lang="en-US" sz="1400" b="0" i="0" u="none" strike="noStrike" dirty="0">
                        <a:solidFill>
                          <a:srgbClr val="565656"/>
                        </a:solidFill>
                        <a:effectLst/>
                        <a:latin typeface="+mn-lt"/>
                      </a:endParaRPr>
                    </a:p>
                  </a:txBody>
                  <a:tcPr marL="2724" marR="2724" marT="2724" marB="0" anchor="ctr"/>
                </a:tc>
                <a:tc>
                  <a:txBody>
                    <a:bodyPr/>
                    <a:lstStyle/>
                    <a:p>
                      <a:pPr algn="ctr" fontAlgn="ctr"/>
                      <a:r>
                        <a:rPr lang="en-US" sz="1400" u="none" strike="noStrike" dirty="0">
                          <a:effectLst/>
                          <a:latin typeface="+mn-lt"/>
                        </a:rPr>
                        <a:t>4</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4</a:t>
                      </a:r>
                      <a:endParaRPr lang="en-US" sz="1400" b="0" i="0" u="none" strike="noStrike" dirty="0">
                        <a:solidFill>
                          <a:srgbClr val="565656"/>
                        </a:solidFill>
                        <a:effectLst/>
                        <a:latin typeface="+mn-lt"/>
                      </a:endParaRPr>
                    </a:p>
                  </a:txBody>
                  <a:tcPr marL="2724" marR="2724" marT="2724" marB="0" anchor="ctr"/>
                </a:tc>
                <a:tc>
                  <a:txBody>
                    <a:bodyPr/>
                    <a:lstStyle/>
                    <a:p>
                      <a:pPr algn="ctr" fontAlgn="ctr"/>
                      <a:r>
                        <a:rPr lang="en-US" sz="1400" u="none" strike="noStrike" dirty="0">
                          <a:effectLst/>
                          <a:latin typeface="+mn-lt"/>
                        </a:rPr>
                        <a:t>4</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4</a:t>
                      </a:r>
                      <a:endParaRPr lang="en-US" sz="1400" b="0" i="0" u="none" strike="noStrike" dirty="0">
                        <a:solidFill>
                          <a:srgbClr val="444444"/>
                        </a:solidFill>
                        <a:effectLst/>
                        <a:latin typeface="+mn-lt"/>
                      </a:endParaRPr>
                    </a:p>
                  </a:txBody>
                  <a:tcPr marL="2724" marR="2724" marT="2724" marB="0" anchor="ctr"/>
                </a:tc>
                <a:tc>
                  <a:txBody>
                    <a:bodyPr/>
                    <a:lstStyle/>
                    <a:p>
                      <a:pPr algn="ctr" fontAlgn="ctr"/>
                      <a:r>
                        <a:rPr lang="en-US" sz="1400" u="none" strike="noStrike" dirty="0">
                          <a:effectLst/>
                          <a:latin typeface="+mn-lt"/>
                        </a:rPr>
                        <a:t>3</a:t>
                      </a:r>
                      <a:endParaRPr lang="en-US" sz="1400" b="0" i="0" u="none" strike="noStrike" dirty="0">
                        <a:solidFill>
                          <a:srgbClr val="444444"/>
                        </a:solidFill>
                        <a:effectLst/>
                        <a:latin typeface="+mn-lt"/>
                      </a:endParaRPr>
                    </a:p>
                  </a:txBody>
                  <a:tcPr marL="2724" marR="2724" marT="2724" marB="0" anchor="ctr"/>
                </a:tc>
                <a:tc>
                  <a:txBody>
                    <a:bodyPr/>
                    <a:lstStyle/>
                    <a:p>
                      <a:pPr algn="ctr" fontAlgn="ctr"/>
                      <a:r>
                        <a:rPr lang="en-US" sz="1400" u="none" strike="noStrike" dirty="0">
                          <a:effectLst/>
                          <a:latin typeface="+mn-lt"/>
                        </a:rPr>
                        <a:t>3</a:t>
                      </a:r>
                      <a:endParaRPr lang="en-US" sz="1400" b="0" i="0" u="none" strike="noStrike" dirty="0">
                        <a:solidFill>
                          <a:srgbClr val="444444"/>
                        </a:solidFill>
                        <a:effectLst/>
                        <a:latin typeface="+mn-lt"/>
                      </a:endParaRPr>
                    </a:p>
                  </a:txBody>
                  <a:tcPr marL="2724" marR="2724" marT="2724" marB="0" anchor="ctr"/>
                </a:tc>
                <a:tc>
                  <a:txBody>
                    <a:bodyPr/>
                    <a:lstStyle/>
                    <a:p>
                      <a:pPr algn="ctr" fontAlgn="ctr"/>
                      <a:r>
                        <a:rPr lang="en-US" sz="1400" u="none" strike="noStrike" dirty="0">
                          <a:effectLst/>
                          <a:latin typeface="+mn-lt"/>
                        </a:rPr>
                        <a:t>3</a:t>
                      </a:r>
                      <a:endParaRPr lang="en-US" sz="1400" b="0" i="0" u="none" strike="noStrike" dirty="0">
                        <a:solidFill>
                          <a:srgbClr val="565656"/>
                        </a:solidFill>
                        <a:effectLst/>
                        <a:latin typeface="+mn-lt"/>
                      </a:endParaRPr>
                    </a:p>
                  </a:txBody>
                  <a:tcPr marL="2724" marR="2724" marT="2724" marB="0" anchor="ctr"/>
                </a:tc>
                <a:tc>
                  <a:txBody>
                    <a:bodyPr/>
                    <a:lstStyle/>
                    <a:p>
                      <a:pPr algn="ctr" fontAlgn="ctr"/>
                      <a:r>
                        <a:rPr lang="en-US" sz="1400" u="none" strike="noStrike" dirty="0">
                          <a:effectLst/>
                          <a:latin typeface="+mn-lt"/>
                        </a:rPr>
                        <a:t>4</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4</a:t>
                      </a:r>
                      <a:endParaRPr lang="en-US" sz="1400" b="0" i="0" u="none" strike="noStrike" dirty="0">
                        <a:solidFill>
                          <a:srgbClr val="565656"/>
                        </a:solidFill>
                        <a:effectLst/>
                        <a:latin typeface="+mn-lt"/>
                      </a:endParaRPr>
                    </a:p>
                  </a:txBody>
                  <a:tcPr marL="2724" marR="2724" marT="2724" marB="0" anchor="ctr"/>
                </a:tc>
                <a:tc>
                  <a:txBody>
                    <a:bodyPr/>
                    <a:lstStyle/>
                    <a:p>
                      <a:pPr algn="ctr" fontAlgn="ctr"/>
                      <a:r>
                        <a:rPr lang="en-US" sz="1400" u="none" strike="noStrike" dirty="0">
                          <a:effectLst/>
                          <a:latin typeface="+mn-lt"/>
                        </a:rPr>
                        <a:t>3</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4</a:t>
                      </a:r>
                      <a:endParaRPr lang="en-US" sz="1400" b="0" i="0" u="none" strike="noStrike" dirty="0">
                        <a:solidFill>
                          <a:srgbClr val="565656"/>
                        </a:solidFill>
                        <a:effectLst/>
                        <a:latin typeface="+mn-lt"/>
                      </a:endParaRPr>
                    </a:p>
                  </a:txBody>
                  <a:tcPr marL="2724" marR="2724" marT="2724" marB="0" anchor="ctr"/>
                </a:tc>
                <a:tc>
                  <a:txBody>
                    <a:bodyPr/>
                    <a:lstStyle/>
                    <a:p>
                      <a:pPr algn="ctr" fontAlgn="ctr"/>
                      <a:r>
                        <a:rPr lang="en-US" sz="1400" u="none" strike="noStrike" dirty="0">
                          <a:effectLst/>
                          <a:latin typeface="+mn-lt"/>
                        </a:rPr>
                        <a:t>3</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4</a:t>
                      </a:r>
                      <a:endParaRPr lang="en-US" sz="1400" b="0" i="0" u="none" strike="noStrike" dirty="0">
                        <a:solidFill>
                          <a:srgbClr val="444444"/>
                        </a:solidFill>
                        <a:effectLst/>
                        <a:latin typeface="+mn-lt"/>
                      </a:endParaRPr>
                    </a:p>
                  </a:txBody>
                  <a:tcPr marL="2724" marR="2724" marT="2724" marB="0" anchor="ctr"/>
                </a:tc>
                <a:tc>
                  <a:txBody>
                    <a:bodyPr/>
                    <a:lstStyle/>
                    <a:p>
                      <a:pPr algn="ctr" fontAlgn="ctr"/>
                      <a:r>
                        <a:rPr lang="en-US" sz="1400" u="none" strike="noStrike" dirty="0">
                          <a:effectLst/>
                          <a:latin typeface="+mn-lt"/>
                        </a:rPr>
                        <a:t>4</a:t>
                      </a:r>
                      <a:endParaRPr lang="en-US" sz="1400" b="0" i="0" u="none" strike="noStrike" dirty="0">
                        <a:solidFill>
                          <a:srgbClr val="343434"/>
                        </a:solidFill>
                        <a:effectLst/>
                        <a:latin typeface="+mn-lt"/>
                      </a:endParaRPr>
                    </a:p>
                  </a:txBody>
                  <a:tcPr marL="2724" marR="2724" marT="2724" marB="0" anchor="ctr"/>
                </a:tc>
                <a:tc>
                  <a:txBody>
                    <a:bodyPr/>
                    <a:lstStyle/>
                    <a:p>
                      <a:pPr algn="ctr" fontAlgn="ctr"/>
                      <a:r>
                        <a:rPr lang="en-US" sz="1400" u="none" strike="noStrike" dirty="0">
                          <a:effectLst/>
                          <a:latin typeface="+mn-lt"/>
                        </a:rPr>
                        <a:t>4</a:t>
                      </a:r>
                      <a:endParaRPr lang="en-US" sz="1400" b="0" i="0" u="none" strike="noStrike" dirty="0">
                        <a:solidFill>
                          <a:srgbClr val="343434"/>
                        </a:solidFill>
                        <a:effectLst/>
                        <a:latin typeface="+mn-lt"/>
                      </a:endParaRPr>
                    </a:p>
                  </a:txBody>
                  <a:tcPr marL="2724" marR="2724" marT="2724" marB="0" anchor="ctr"/>
                </a:tc>
                <a:extLst>
                  <a:ext uri="{0D108BD9-81ED-4DB2-BD59-A6C34878D82A}">
                    <a16:rowId xmlns:a16="http://schemas.microsoft.com/office/drawing/2014/main" val="3165663588"/>
                  </a:ext>
                </a:extLst>
              </a:tr>
              <a:tr h="157348">
                <a:tc>
                  <a:txBody>
                    <a:bodyPr/>
                    <a:lstStyle/>
                    <a:p>
                      <a:pPr algn="ctr" fontAlgn="ctr"/>
                      <a:r>
                        <a:rPr lang="en-US" sz="1400" u="none" strike="noStrike" dirty="0">
                          <a:effectLst/>
                          <a:latin typeface="+mn-lt"/>
                        </a:rPr>
                        <a:t>Level</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1</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3</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1</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 </a:t>
                      </a:r>
                      <a:endParaRPr lang="en-US" sz="1400" b="0" i="0" u="none" strike="noStrike" dirty="0">
                        <a:solidFill>
                          <a:srgbClr val="000000"/>
                        </a:solidFill>
                        <a:effectLst/>
                        <a:latin typeface="+mn-lt"/>
                      </a:endParaRPr>
                    </a:p>
                  </a:txBody>
                  <a:tcPr marL="2724" marR="2724" marT="2724" marB="0" anchor="ctr"/>
                </a:tc>
                <a:tc>
                  <a:txBody>
                    <a:bodyPr/>
                    <a:lstStyle/>
                    <a:p>
                      <a:pPr algn="ctr" fontAlgn="ctr"/>
                      <a:r>
                        <a:rPr lang="en-US" sz="1400" u="none" strike="noStrike" dirty="0">
                          <a:effectLst/>
                          <a:latin typeface="+mn-lt"/>
                        </a:rPr>
                        <a:t>3</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3</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3</a:t>
                      </a:r>
                      <a:endParaRPr lang="en-US" sz="1400" b="0" i="0" u="none" strike="noStrike" dirty="0">
                        <a:solidFill>
                          <a:srgbClr val="030303"/>
                        </a:solidFill>
                        <a:effectLst/>
                        <a:latin typeface="+mn-lt"/>
                      </a:endParaRPr>
                    </a:p>
                  </a:txBody>
                  <a:tcPr marL="2724" marR="2724" marT="2724" marB="0" anchor="ctr"/>
                </a:tc>
                <a:tc>
                  <a:txBody>
                    <a:bodyPr/>
                    <a:lstStyle/>
                    <a:p>
                      <a:pPr algn="ctr" fontAlgn="ctr"/>
                      <a:r>
                        <a:rPr lang="en-US" sz="1400" u="none" strike="noStrike" dirty="0">
                          <a:effectLst/>
                          <a:latin typeface="+mn-lt"/>
                        </a:rPr>
                        <a:t>3</a:t>
                      </a:r>
                      <a:endParaRPr lang="en-US" sz="1400" b="0" i="0" u="none" strike="noStrike" dirty="0">
                        <a:solidFill>
                          <a:srgbClr val="343434"/>
                        </a:solidFill>
                        <a:effectLst/>
                        <a:latin typeface="+mn-lt"/>
                      </a:endParaRPr>
                    </a:p>
                  </a:txBody>
                  <a:tcPr marL="2724" marR="2724" marT="2724" marB="0" anchor="ctr"/>
                </a:tc>
                <a:tc>
                  <a:txBody>
                    <a:bodyPr/>
                    <a:lstStyle/>
                    <a:p>
                      <a:pPr algn="ctr" fontAlgn="ctr"/>
                      <a:r>
                        <a:rPr lang="en-US" sz="1400" u="none" strike="noStrike" dirty="0">
                          <a:effectLst/>
                          <a:latin typeface="+mn-lt"/>
                        </a:rPr>
                        <a:t>3</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3</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3</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3</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3</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3</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3</a:t>
                      </a:r>
                      <a:endParaRPr lang="en-US" sz="1400" b="0" i="0" u="none" strike="noStrike" dirty="0">
                        <a:solidFill>
                          <a:srgbClr val="343434"/>
                        </a:solidFill>
                        <a:effectLst/>
                        <a:latin typeface="+mn-lt"/>
                      </a:endParaRPr>
                    </a:p>
                  </a:txBody>
                  <a:tcPr marL="2724" marR="2724" marT="2724" marB="0" anchor="ctr"/>
                </a:tc>
                <a:tc>
                  <a:txBody>
                    <a:bodyPr/>
                    <a:lstStyle/>
                    <a:p>
                      <a:pPr algn="ctr" fontAlgn="ctr"/>
                      <a:r>
                        <a:rPr lang="en-US" sz="1400" u="none" strike="noStrike" dirty="0">
                          <a:effectLst/>
                          <a:latin typeface="+mn-lt"/>
                        </a:rPr>
                        <a:t>3</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3</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3</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3</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3</a:t>
                      </a:r>
                      <a:endParaRPr lang="en-US" sz="1400" b="0" i="0" u="none" strike="noStrike" dirty="0">
                        <a:solidFill>
                          <a:srgbClr val="1F1F1F"/>
                        </a:solidFill>
                        <a:effectLst/>
                        <a:latin typeface="+mn-lt"/>
                      </a:endParaRPr>
                    </a:p>
                  </a:txBody>
                  <a:tcPr marL="2724" marR="2724" marT="2724" marB="0" anchor="ctr"/>
                </a:tc>
                <a:tc>
                  <a:txBody>
                    <a:bodyPr/>
                    <a:lstStyle/>
                    <a:p>
                      <a:pPr algn="ctr" fontAlgn="ctr"/>
                      <a:r>
                        <a:rPr lang="en-US" sz="1400" u="none" strike="noStrike" dirty="0">
                          <a:effectLst/>
                          <a:latin typeface="+mn-lt"/>
                        </a:rPr>
                        <a:t>3</a:t>
                      </a:r>
                      <a:endParaRPr lang="en-US" sz="1400" b="0" i="0" u="none" strike="noStrike" dirty="0">
                        <a:solidFill>
                          <a:srgbClr val="1F1F1F"/>
                        </a:solidFill>
                        <a:effectLst/>
                        <a:latin typeface="+mn-lt"/>
                      </a:endParaRPr>
                    </a:p>
                  </a:txBody>
                  <a:tcPr marL="2724" marR="2724" marT="2724" marB="0" anchor="ctr"/>
                </a:tc>
                <a:extLst>
                  <a:ext uri="{0D108BD9-81ED-4DB2-BD59-A6C34878D82A}">
                    <a16:rowId xmlns:a16="http://schemas.microsoft.com/office/drawing/2014/main" val="1400066965"/>
                  </a:ext>
                </a:extLst>
              </a:tr>
              <a:tr h="112391">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extLst>
                  <a:ext uri="{0D108BD9-81ED-4DB2-BD59-A6C34878D82A}">
                    <a16:rowId xmlns:a16="http://schemas.microsoft.com/office/drawing/2014/main" val="1415812374"/>
                  </a:ext>
                </a:extLst>
              </a:tr>
              <a:tr h="219537">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1" i="0" u="none" strike="noStrike" dirty="0">
                        <a:solidFill>
                          <a:srgbClr val="000000"/>
                        </a:solidFill>
                        <a:effectLst/>
                        <a:latin typeface="+mn-lt"/>
                      </a:endParaRPr>
                    </a:p>
                  </a:txBody>
                  <a:tcPr marL="2724" marR="2724" marT="2724" marB="0" anchor="ctr"/>
                </a:tc>
                <a:tc>
                  <a:txBody>
                    <a:bodyPr/>
                    <a:lstStyle/>
                    <a:p>
                      <a:pPr algn="ctr" fontAlgn="ctr"/>
                      <a:endParaRPr lang="en-US" sz="1400" b="1" i="0" u="none" strike="noStrike" dirty="0">
                        <a:solidFill>
                          <a:srgbClr val="000000"/>
                        </a:solidFill>
                        <a:effectLst/>
                        <a:latin typeface="+mn-lt"/>
                      </a:endParaRPr>
                    </a:p>
                  </a:txBody>
                  <a:tcPr marL="2724" marR="2724" marT="2724" marB="0" anchor="ctr"/>
                </a:tc>
                <a:tc>
                  <a:txBody>
                    <a:bodyPr/>
                    <a:lstStyle/>
                    <a:p>
                      <a:pPr algn="ctr" fontAlgn="ctr"/>
                      <a:endParaRPr lang="en-US" sz="1400" b="1" i="0" u="none" strike="noStrike" dirty="0">
                        <a:solidFill>
                          <a:srgbClr val="000000"/>
                        </a:solidFill>
                        <a:effectLst/>
                        <a:latin typeface="+mn-lt"/>
                      </a:endParaRPr>
                    </a:p>
                  </a:txBody>
                  <a:tcPr marL="2724" marR="2724" marT="2724" marB="0" anchor="ctr"/>
                </a:tc>
                <a:tc gridSpan="2">
                  <a:txBody>
                    <a:bodyPr/>
                    <a:lstStyle/>
                    <a:p>
                      <a:pPr algn="l" fontAlgn="ctr"/>
                      <a:r>
                        <a:rPr lang="en-US" sz="1400" b="1" i="0" u="none" strike="noStrike" dirty="0">
                          <a:solidFill>
                            <a:srgbClr val="000000"/>
                          </a:solidFill>
                          <a:effectLst/>
                          <a:latin typeface="+mn-lt"/>
                        </a:rPr>
                        <a:t>RUBRICS</a:t>
                      </a:r>
                    </a:p>
                  </a:txBody>
                  <a:tcPr marL="6350" marR="6350" marT="6350" marB="0" anchor="ctr"/>
                </a:tc>
                <a:tc hMerge="1">
                  <a:txBody>
                    <a:bodyPr/>
                    <a:lstStyle/>
                    <a:p>
                      <a:endParaRPr lang="en-US"/>
                    </a:p>
                  </a:txBody>
                  <a:tcPr/>
                </a:tc>
                <a:tc>
                  <a:txBody>
                    <a:bodyPr/>
                    <a:lstStyle/>
                    <a:p>
                      <a:pPr algn="ctr" fontAlgn="ctr"/>
                      <a:endParaRPr lang="en-US" sz="1400" b="1" i="0" u="none" strike="noStrike" dirty="0">
                        <a:solidFill>
                          <a:srgbClr val="000000"/>
                        </a:solidFill>
                        <a:effectLst/>
                        <a:latin typeface="+mn-lt"/>
                      </a:endParaRPr>
                    </a:p>
                  </a:txBody>
                  <a:tcPr marL="6350" marR="6350" marT="6350" marB="0" anchor="ctr"/>
                </a:tc>
                <a:tc>
                  <a:txBody>
                    <a:bodyPr/>
                    <a:lstStyle/>
                    <a:p>
                      <a:pPr algn="ctr" fontAlgn="ctr"/>
                      <a:endParaRPr lang="en-US" sz="1400" b="1" i="0" u="none" strike="noStrike" dirty="0">
                        <a:solidFill>
                          <a:srgbClr val="000000"/>
                        </a:solidFill>
                        <a:effectLst/>
                        <a:latin typeface="+mn-lt"/>
                      </a:endParaRPr>
                    </a:p>
                  </a:txBody>
                  <a:tcPr marL="6350" marR="6350" marT="6350" marB="0" anchor="ctr"/>
                </a:tc>
                <a:tc>
                  <a:txBody>
                    <a:bodyPr/>
                    <a:lstStyle/>
                    <a:p>
                      <a:pPr algn="ctr" fontAlgn="ctr"/>
                      <a:endParaRPr lang="en-US" sz="1400" b="1" i="0" u="none" strike="noStrike" dirty="0">
                        <a:solidFill>
                          <a:srgbClr val="000000"/>
                        </a:solidFill>
                        <a:effectLst/>
                        <a:latin typeface="+mn-lt"/>
                      </a:endParaRPr>
                    </a:p>
                  </a:txBody>
                  <a:tcPr marL="6350" marR="6350" marT="6350" marB="0" anchor="ctr"/>
                </a:tc>
                <a:tc>
                  <a:txBody>
                    <a:bodyPr/>
                    <a:lstStyle/>
                    <a:p>
                      <a:pPr algn="ctr" fontAlgn="ctr"/>
                      <a:endParaRPr lang="en-US" sz="1400" b="1" i="0" u="none" strike="noStrike" dirty="0">
                        <a:solidFill>
                          <a:srgbClr val="000000"/>
                        </a:solidFill>
                        <a:effectLst/>
                        <a:latin typeface="+mn-lt"/>
                      </a:endParaRPr>
                    </a:p>
                  </a:txBody>
                  <a:tcPr marL="6350" marR="6350" marT="6350" marB="0" anchor="ctr"/>
                </a:tc>
                <a:tc>
                  <a:txBody>
                    <a:bodyPr/>
                    <a:lstStyle/>
                    <a:p>
                      <a:pPr algn="ctr" fontAlgn="ctr"/>
                      <a:endParaRPr lang="en-US" sz="1400" b="0" i="0" u="none" strike="noStrike" dirty="0">
                        <a:solidFill>
                          <a:srgbClr val="000000"/>
                        </a:solidFill>
                        <a:effectLst/>
                        <a:latin typeface="+mn-lt"/>
                      </a:endParaRPr>
                    </a:p>
                  </a:txBody>
                  <a:tcPr marL="6350" marR="6350" marT="6350" marB="0" anchor="ctr"/>
                </a:tc>
                <a:tc>
                  <a:txBody>
                    <a:bodyPr/>
                    <a:lstStyle/>
                    <a:p>
                      <a:pPr algn="ctr" fontAlgn="ctr"/>
                      <a:endParaRPr lang="en-US" sz="1400" b="0" i="0" u="none" strike="noStrike" dirty="0">
                        <a:solidFill>
                          <a:srgbClr val="000000"/>
                        </a:solidFill>
                        <a:effectLst/>
                        <a:latin typeface="+mn-lt"/>
                      </a:endParaRPr>
                    </a:p>
                  </a:txBody>
                  <a:tcPr marL="6350" marR="6350" marT="6350"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extLst>
                  <a:ext uri="{0D108BD9-81ED-4DB2-BD59-A6C34878D82A}">
                    <a16:rowId xmlns:a16="http://schemas.microsoft.com/office/drawing/2014/main" val="1648268080"/>
                  </a:ext>
                </a:extLst>
              </a:tr>
              <a:tr h="323295">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1" i="0" u="none" strike="noStrike" dirty="0">
                        <a:solidFill>
                          <a:srgbClr val="000000"/>
                        </a:solidFill>
                        <a:effectLst/>
                        <a:latin typeface="+mn-lt"/>
                      </a:endParaRPr>
                    </a:p>
                  </a:txBody>
                  <a:tcPr marL="2724" marR="2724" marT="2724" marB="0" anchor="ctr"/>
                </a:tc>
                <a:tc>
                  <a:txBody>
                    <a:bodyPr/>
                    <a:lstStyle/>
                    <a:p>
                      <a:pPr algn="ctr" fontAlgn="ctr"/>
                      <a:endParaRPr lang="en-US" sz="1400" b="1" i="0" u="none" strike="noStrike" dirty="0">
                        <a:solidFill>
                          <a:srgbClr val="000000"/>
                        </a:solidFill>
                        <a:effectLst/>
                        <a:latin typeface="+mn-lt"/>
                      </a:endParaRPr>
                    </a:p>
                  </a:txBody>
                  <a:tcPr marL="2724" marR="2724" marT="2724" marB="0" anchor="ctr"/>
                </a:tc>
                <a:tc>
                  <a:txBody>
                    <a:bodyPr/>
                    <a:lstStyle/>
                    <a:p>
                      <a:pPr algn="ctr" fontAlgn="ctr"/>
                      <a:endParaRPr lang="en-US" sz="1400" b="1" i="0" u="none" strike="noStrike" dirty="0">
                        <a:solidFill>
                          <a:srgbClr val="000000"/>
                        </a:solidFill>
                        <a:effectLst/>
                        <a:latin typeface="+mn-lt"/>
                      </a:endParaRPr>
                    </a:p>
                  </a:txBody>
                  <a:tcPr marL="2724" marR="2724" marT="2724" marB="0" anchor="ctr"/>
                </a:tc>
                <a:tc gridSpan="8">
                  <a:txBody>
                    <a:bodyPr/>
                    <a:lstStyle/>
                    <a:p>
                      <a:pPr algn="l" fontAlgn="ctr"/>
                      <a:r>
                        <a:rPr lang="en-US" sz="1400" b="1" i="0" u="none" strike="noStrike" dirty="0">
                          <a:solidFill>
                            <a:srgbClr val="000000"/>
                          </a:solidFill>
                          <a:effectLst/>
                          <a:latin typeface="+mn-lt"/>
                        </a:rPr>
                        <a:t>50% of students above 50% - 1 (LOW)</a:t>
                      </a:r>
                    </a:p>
                  </a:txBody>
                  <a:tcPr marL="6350" marR="6350" marT="635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extLst>
                  <a:ext uri="{0D108BD9-81ED-4DB2-BD59-A6C34878D82A}">
                    <a16:rowId xmlns:a16="http://schemas.microsoft.com/office/drawing/2014/main" val="3396080751"/>
                  </a:ext>
                </a:extLst>
              </a:tr>
              <a:tr h="272716">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1" i="0" u="none" strike="noStrike" dirty="0">
                        <a:solidFill>
                          <a:srgbClr val="000000"/>
                        </a:solidFill>
                        <a:effectLst/>
                        <a:latin typeface="+mn-lt"/>
                      </a:endParaRPr>
                    </a:p>
                  </a:txBody>
                  <a:tcPr marL="2724" marR="2724" marT="2724" marB="0" anchor="ctr"/>
                </a:tc>
                <a:tc>
                  <a:txBody>
                    <a:bodyPr/>
                    <a:lstStyle/>
                    <a:p>
                      <a:pPr algn="ctr" fontAlgn="ctr"/>
                      <a:endParaRPr lang="en-US" sz="1400" b="1" i="0" u="none" strike="noStrike" dirty="0">
                        <a:solidFill>
                          <a:srgbClr val="000000"/>
                        </a:solidFill>
                        <a:effectLst/>
                        <a:latin typeface="+mn-lt"/>
                      </a:endParaRPr>
                    </a:p>
                  </a:txBody>
                  <a:tcPr marL="2724" marR="2724" marT="2724" marB="0" anchor="ctr"/>
                </a:tc>
                <a:tc>
                  <a:txBody>
                    <a:bodyPr/>
                    <a:lstStyle/>
                    <a:p>
                      <a:pPr algn="ctr" fontAlgn="ctr"/>
                      <a:endParaRPr lang="en-US" sz="1400" b="1" i="0" u="none" strike="noStrike" dirty="0">
                        <a:solidFill>
                          <a:srgbClr val="000000"/>
                        </a:solidFill>
                        <a:effectLst/>
                        <a:latin typeface="+mn-lt"/>
                      </a:endParaRPr>
                    </a:p>
                  </a:txBody>
                  <a:tcPr marL="2724" marR="2724" marT="2724" marB="0" anchor="ctr"/>
                </a:tc>
                <a:tc gridSpan="8">
                  <a:txBody>
                    <a:bodyPr/>
                    <a:lstStyle/>
                    <a:p>
                      <a:pPr algn="l" fontAlgn="ctr"/>
                      <a:r>
                        <a:rPr lang="en-US" sz="1400" b="1" i="0" u="none" strike="noStrike" dirty="0">
                          <a:solidFill>
                            <a:srgbClr val="000000"/>
                          </a:solidFill>
                          <a:effectLst/>
                          <a:latin typeface="+mn-lt"/>
                        </a:rPr>
                        <a:t>60% of students above 50% - 2 (MEDIUM)</a:t>
                      </a:r>
                    </a:p>
                  </a:txBody>
                  <a:tcPr marL="6350" marR="6350" marT="635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extLst>
                  <a:ext uri="{0D108BD9-81ED-4DB2-BD59-A6C34878D82A}">
                    <a16:rowId xmlns:a16="http://schemas.microsoft.com/office/drawing/2014/main" val="1787333451"/>
                  </a:ext>
                </a:extLst>
              </a:tr>
              <a:tr h="304800">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1" i="0" u="none" strike="noStrike" dirty="0">
                        <a:solidFill>
                          <a:srgbClr val="000000"/>
                        </a:solidFill>
                        <a:effectLst/>
                        <a:latin typeface="+mn-lt"/>
                      </a:endParaRPr>
                    </a:p>
                  </a:txBody>
                  <a:tcPr marL="2724" marR="2724" marT="2724" marB="0" anchor="ctr"/>
                </a:tc>
                <a:tc>
                  <a:txBody>
                    <a:bodyPr/>
                    <a:lstStyle/>
                    <a:p>
                      <a:pPr algn="ctr" fontAlgn="ctr"/>
                      <a:endParaRPr lang="en-US" sz="1400" b="1" i="0" u="none" strike="noStrike" dirty="0">
                        <a:solidFill>
                          <a:srgbClr val="000000"/>
                        </a:solidFill>
                        <a:effectLst/>
                        <a:latin typeface="+mn-lt"/>
                      </a:endParaRPr>
                    </a:p>
                  </a:txBody>
                  <a:tcPr marL="2724" marR="2724" marT="2724" marB="0" anchor="ctr"/>
                </a:tc>
                <a:tc>
                  <a:txBody>
                    <a:bodyPr/>
                    <a:lstStyle/>
                    <a:p>
                      <a:pPr algn="ctr" fontAlgn="ctr"/>
                      <a:endParaRPr lang="en-US" sz="1400" b="1" i="0" u="none" strike="noStrike" dirty="0">
                        <a:solidFill>
                          <a:srgbClr val="000000"/>
                        </a:solidFill>
                        <a:effectLst/>
                        <a:latin typeface="+mn-lt"/>
                      </a:endParaRPr>
                    </a:p>
                  </a:txBody>
                  <a:tcPr marL="2724" marR="2724" marT="2724" marB="0" anchor="ctr"/>
                </a:tc>
                <a:tc gridSpan="8">
                  <a:txBody>
                    <a:bodyPr/>
                    <a:lstStyle/>
                    <a:p>
                      <a:pPr algn="l" fontAlgn="ctr"/>
                      <a:r>
                        <a:rPr lang="en-US" sz="1400" b="1" i="0" u="none" strike="noStrike" dirty="0">
                          <a:solidFill>
                            <a:srgbClr val="000000"/>
                          </a:solidFill>
                          <a:effectLst/>
                          <a:latin typeface="+mn-lt"/>
                        </a:rPr>
                        <a:t>70% of students above 50% - 3 (HIGH)</a:t>
                      </a:r>
                    </a:p>
                  </a:txBody>
                  <a:tcPr marL="6350" marR="6350" marT="635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tc>
                  <a:txBody>
                    <a:bodyPr/>
                    <a:lstStyle/>
                    <a:p>
                      <a:pPr algn="ctr" fontAlgn="ctr"/>
                      <a:endParaRPr lang="en-US" sz="1400" b="0" i="0" u="none" strike="noStrike" dirty="0">
                        <a:solidFill>
                          <a:srgbClr val="000000"/>
                        </a:solidFill>
                        <a:effectLst/>
                        <a:latin typeface="+mn-lt"/>
                      </a:endParaRPr>
                    </a:p>
                  </a:txBody>
                  <a:tcPr marL="2724" marR="2724" marT="2724" marB="0" anchor="ctr"/>
                </a:tc>
                <a:extLst>
                  <a:ext uri="{0D108BD9-81ED-4DB2-BD59-A6C34878D82A}">
                    <a16:rowId xmlns:a16="http://schemas.microsoft.com/office/drawing/2014/main" val="3730485631"/>
                  </a:ext>
                </a:extLst>
              </a:tr>
            </a:tbl>
          </a:graphicData>
        </a:graphic>
      </p:graphicFrame>
      <p:sp>
        <p:nvSpPr>
          <p:cNvPr id="5" name="Title 1">
            <a:extLst>
              <a:ext uri="{FF2B5EF4-FFF2-40B4-BE49-F238E27FC236}">
                <a16:creationId xmlns:a16="http://schemas.microsoft.com/office/drawing/2014/main" id="{FE658699-F4D4-3812-A31E-6BA05373BF36}"/>
              </a:ext>
            </a:extLst>
          </p:cNvPr>
          <p:cNvSpPr>
            <a:spLocks noGrp="1"/>
          </p:cNvSpPr>
          <p:nvPr>
            <p:ph type="title"/>
          </p:nvPr>
        </p:nvSpPr>
        <p:spPr>
          <a:xfrm>
            <a:off x="176464" y="136525"/>
            <a:ext cx="11823036" cy="463550"/>
          </a:xfrm>
          <a:effectLst>
            <a:outerShdw blurRad="50800" dist="50800" dir="5400000" algn="ctr" rotWithShape="0">
              <a:schemeClr val="bg1"/>
            </a:outerShdw>
          </a:effectLst>
        </p:spPr>
        <p:txBody>
          <a:bodyPr>
            <a:normAutofit fontScale="90000"/>
          </a:bodyPr>
          <a:lstStyle/>
          <a:p>
            <a:pPr algn="ctr"/>
            <a:r>
              <a:rPr lang="en-US" sz="4000" dirty="0"/>
              <a:t>CO attainment calculation</a:t>
            </a:r>
            <a:endParaRPr lang="en-IN" dirty="0"/>
          </a:p>
        </p:txBody>
      </p:sp>
    </p:spTree>
    <p:extLst>
      <p:ext uri="{BB962C8B-B14F-4D97-AF65-F5344CB8AC3E}">
        <p14:creationId xmlns:p14="http://schemas.microsoft.com/office/powerpoint/2010/main" val="1811182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1F99E797-8773-FE6E-E02C-6C8CD7EED39F}"/>
              </a:ext>
            </a:extLst>
          </p:cNvPr>
          <p:cNvSpPr>
            <a:spLocks noGrp="1" noRot="1" noChangeArrowheads="1"/>
          </p:cNvSpPr>
          <p:nvPr>
            <p:ph type="title"/>
          </p:nvPr>
        </p:nvSpPr>
        <p:spPr>
          <a:xfrm>
            <a:off x="1089870" y="386534"/>
            <a:ext cx="10515600" cy="1325563"/>
          </a:xfrm>
        </p:spPr>
        <p:txBody>
          <a:bodyPr/>
          <a:lstStyle/>
          <a:p>
            <a:pPr algn="ctr" eaLnBrk="1" hangingPunct="1">
              <a:defRPr/>
            </a:pPr>
            <a:r>
              <a:rPr lang="en-US" sz="4000" dirty="0"/>
              <a:t>Programme Educational Objectives (PEO):</a:t>
            </a:r>
            <a:br>
              <a:rPr lang="en-US" sz="4000" dirty="0"/>
            </a:br>
            <a:r>
              <a:rPr lang="en-US" sz="4000" dirty="0"/>
              <a:t>(Telecommunications)</a:t>
            </a:r>
          </a:p>
        </p:txBody>
      </p:sp>
      <p:sp>
        <p:nvSpPr>
          <p:cNvPr id="8195" name="Rectangle 3">
            <a:extLst>
              <a:ext uri="{FF2B5EF4-FFF2-40B4-BE49-F238E27FC236}">
                <a16:creationId xmlns:a16="http://schemas.microsoft.com/office/drawing/2014/main" id="{72836D62-B5B0-A7C5-9DAB-1D4053A8B904}"/>
              </a:ext>
            </a:extLst>
          </p:cNvPr>
          <p:cNvSpPr>
            <a:spLocks noGrp="1" noChangeArrowheads="1"/>
          </p:cNvSpPr>
          <p:nvPr>
            <p:ph idx="1"/>
          </p:nvPr>
        </p:nvSpPr>
        <p:spPr>
          <a:xfrm>
            <a:off x="1992313" y="1773238"/>
            <a:ext cx="8229600" cy="4525962"/>
          </a:xfrm>
        </p:spPr>
        <p:txBody>
          <a:bodyPr/>
          <a:lstStyle/>
          <a:p>
            <a:pPr eaLnBrk="1" hangingPunct="1">
              <a:defRPr/>
            </a:pPr>
            <a:r>
              <a:rPr lang="en-US" dirty="0"/>
              <a:t>To produce all-rounded engineers in the telecommunications technologies in support of the emerging ICT industry.</a:t>
            </a:r>
          </a:p>
          <a:p>
            <a:pPr eaLnBrk="1" hangingPunct="1">
              <a:buFont typeface="Wingdings" panose="05000000000000000000" pitchFamily="2" charset="2"/>
              <a:buNone/>
              <a:defRPr/>
            </a:pPr>
            <a:r>
              <a:rPr lang="en-US" dirty="0"/>
              <a:t> </a:t>
            </a:r>
          </a:p>
          <a:p>
            <a:pPr eaLnBrk="1" hangingPunct="1">
              <a:defRPr/>
            </a:pPr>
            <a:r>
              <a:rPr lang="en-US" dirty="0"/>
              <a:t>To develop capable technical leaders who are able to spearhead the advancement of telecommunications in the country </a:t>
            </a:r>
          </a:p>
          <a:p>
            <a:pPr eaLnBrk="1" hangingPunct="1">
              <a:defRPr/>
            </a:pPr>
            <a:endParaRPr lang="en-US" dirty="0">
              <a:solidFill>
                <a:srgbClr val="66FFFF"/>
              </a:solidFill>
            </a:endParaRPr>
          </a:p>
        </p:txBody>
      </p:sp>
      <p:sp>
        <p:nvSpPr>
          <p:cNvPr id="13314" name="Slide Number Placeholder 4">
            <a:extLst>
              <a:ext uri="{FF2B5EF4-FFF2-40B4-BE49-F238E27FC236}">
                <a16:creationId xmlns:a16="http://schemas.microsoft.com/office/drawing/2014/main" id="{8966BAFD-DE61-8AA5-98EE-88183FE73B5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ADAE4628-6C23-4AAE-8A4D-CF686DEE4247}" type="slidenum">
              <a:rPr lang="en-US" altLang="en-US">
                <a:latin typeface="Arial" panose="020B0604020202020204" pitchFamily="34" charset="0"/>
              </a:rPr>
              <a:pPr/>
              <a:t>9</a:t>
            </a:fld>
            <a:endParaRPr lang="en-US" altLang="en-US" dirty="0">
              <a:latin typeface="Arial" panose="020B0604020202020204" pitchFamily="34" charset="0"/>
            </a:endParaRPr>
          </a:p>
        </p:txBody>
      </p:sp>
      <p:sp>
        <p:nvSpPr>
          <p:cNvPr id="3" name="Rectangle 2">
            <a:extLst>
              <a:ext uri="{FF2B5EF4-FFF2-40B4-BE49-F238E27FC236}">
                <a16:creationId xmlns:a16="http://schemas.microsoft.com/office/drawing/2014/main" id="{446DB684-A5DA-67C2-24B2-6D85E988799D}"/>
              </a:ext>
            </a:extLst>
          </p:cNvPr>
          <p:cNvSpPr/>
          <p:nvPr/>
        </p:nvSpPr>
        <p:spPr>
          <a:xfrm>
            <a:off x="687897" y="234892"/>
            <a:ext cx="11132191" cy="593101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51EF5-5BC3-4DBE-B767-536FEE48D8D7}"/>
              </a:ext>
            </a:extLst>
          </p:cNvPr>
          <p:cNvSpPr>
            <a:spLocks noGrp="1"/>
          </p:cNvSpPr>
          <p:nvPr>
            <p:ph type="title"/>
          </p:nvPr>
        </p:nvSpPr>
        <p:spPr>
          <a:xfrm>
            <a:off x="838200" y="365126"/>
            <a:ext cx="10515600" cy="315912"/>
          </a:xfrm>
        </p:spPr>
        <p:txBody>
          <a:bodyPr>
            <a:normAutofit fontScale="90000"/>
          </a:bodyPr>
          <a:lstStyle/>
          <a:p>
            <a:r>
              <a:rPr lang="en-US" dirty="0"/>
              <a:t>	Procedure for PO attainment calculation</a:t>
            </a:r>
            <a:endParaRPr lang="en-IN" dirty="0"/>
          </a:p>
        </p:txBody>
      </p:sp>
      <p:sp>
        <p:nvSpPr>
          <p:cNvPr id="3" name="Content Placeholder 2">
            <a:extLst>
              <a:ext uri="{FF2B5EF4-FFF2-40B4-BE49-F238E27FC236}">
                <a16:creationId xmlns:a16="http://schemas.microsoft.com/office/drawing/2014/main" id="{928E0994-5DC2-46B2-9495-8BA6D4E2EC13}"/>
              </a:ext>
            </a:extLst>
          </p:cNvPr>
          <p:cNvSpPr>
            <a:spLocks noGrp="1"/>
          </p:cNvSpPr>
          <p:nvPr>
            <p:ph idx="1"/>
          </p:nvPr>
        </p:nvSpPr>
        <p:spPr>
          <a:xfrm>
            <a:off x="984956" y="877357"/>
            <a:ext cx="10515600" cy="5715353"/>
          </a:xfrm>
        </p:spPr>
        <p:txBody>
          <a:bodyPr/>
          <a:lstStyle/>
          <a:p>
            <a:pPr marL="0" indent="0">
              <a:buNone/>
            </a:pPr>
            <a:endParaRPr lang="en-US" dirty="0"/>
          </a:p>
          <a:p>
            <a:pPr marL="0" indent="0">
              <a:buNone/>
            </a:pPr>
            <a:r>
              <a:rPr lang="en-IN" dirty="0"/>
              <a:t>									</a:t>
            </a:r>
            <a:r>
              <a:rPr lang="en-IN" sz="2000" b="1" dirty="0"/>
              <a:t>CO-PO </a:t>
            </a:r>
          </a:p>
          <a:p>
            <a:pPr marL="0" indent="0">
              <a:buNone/>
            </a:pPr>
            <a:r>
              <a:rPr lang="en-IN" sz="2000" b="1" dirty="0"/>
              <a:t>									articulation matrix</a:t>
            </a:r>
          </a:p>
          <a:p>
            <a:pPr marL="0" indent="0">
              <a:buNone/>
            </a:pPr>
            <a:r>
              <a:rPr lang="en-IN" dirty="0"/>
              <a:t>     									--, 1,2,3     </a:t>
            </a:r>
          </a:p>
          <a:p>
            <a:pPr marL="0" indent="0">
              <a:buNone/>
            </a:pPr>
            <a:r>
              <a:rPr lang="en-IN" dirty="0"/>
              <a:t>   </a:t>
            </a:r>
          </a:p>
          <a:p>
            <a:pPr marL="0" indent="0">
              <a:buNone/>
            </a:pPr>
            <a:r>
              <a:rPr lang="en-IN" dirty="0"/>
              <a:t>  </a:t>
            </a:r>
            <a:r>
              <a:rPr lang="en-IN" sz="2400" dirty="0"/>
              <a:t>CO assessments (1,2,3</a:t>
            </a:r>
            <a:r>
              <a:rPr lang="en-IN" dirty="0"/>
              <a:t>)       </a:t>
            </a:r>
            <a:r>
              <a:rPr lang="en-IN" sz="2400" dirty="0"/>
              <a:t>Fill in CO-PO matrix          	</a:t>
            </a:r>
            <a:r>
              <a:rPr lang="en-IN" sz="2000" b="1" dirty="0"/>
              <a:t>calculate column-wise</a:t>
            </a:r>
          </a:p>
          <a:p>
            <a:pPr marL="0" indent="0">
              <a:buNone/>
            </a:pPr>
            <a:r>
              <a:rPr lang="en-IN" sz="2000" b="1" dirty="0"/>
              <a:t>								       dot product and 								                       divide column-sum	</a:t>
            </a:r>
          </a:p>
          <a:p>
            <a:pPr marL="0" indent="0">
              <a:buNone/>
            </a:pPr>
            <a:endParaRPr lang="en-IN" sz="2000" b="1" dirty="0"/>
          </a:p>
          <a:p>
            <a:pPr marL="0" indent="0">
              <a:buNone/>
            </a:pPr>
            <a:endParaRPr lang="en-IN" sz="2000" b="1" dirty="0"/>
          </a:p>
          <a:p>
            <a:pPr marL="0" indent="0">
              <a:buNone/>
            </a:pPr>
            <a:r>
              <a:rPr lang="en-IN" sz="2000" b="1" dirty="0"/>
              <a:t>								        	POs assessed</a:t>
            </a:r>
            <a:endParaRPr lang="en-IN" b="1" dirty="0"/>
          </a:p>
        </p:txBody>
      </p:sp>
      <p:sp>
        <p:nvSpPr>
          <p:cNvPr id="4" name="Rectangle 3">
            <a:extLst>
              <a:ext uri="{FF2B5EF4-FFF2-40B4-BE49-F238E27FC236}">
                <a16:creationId xmlns:a16="http://schemas.microsoft.com/office/drawing/2014/main" id="{95533A5A-7DDE-4BB8-91B2-39DD908296A2}"/>
              </a:ext>
            </a:extLst>
          </p:cNvPr>
          <p:cNvSpPr/>
          <p:nvPr/>
        </p:nvSpPr>
        <p:spPr>
          <a:xfrm>
            <a:off x="984956" y="3180644"/>
            <a:ext cx="3364089"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Rectangle 4">
            <a:extLst>
              <a:ext uri="{FF2B5EF4-FFF2-40B4-BE49-F238E27FC236}">
                <a16:creationId xmlns:a16="http://schemas.microsoft.com/office/drawing/2014/main" id="{A7A7B99F-0243-4F24-B5AF-3C04727685A6}"/>
              </a:ext>
            </a:extLst>
          </p:cNvPr>
          <p:cNvSpPr/>
          <p:nvPr/>
        </p:nvSpPr>
        <p:spPr>
          <a:xfrm>
            <a:off x="4617156" y="3169354"/>
            <a:ext cx="2799644"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 name="Rectangle 5">
            <a:extLst>
              <a:ext uri="{FF2B5EF4-FFF2-40B4-BE49-F238E27FC236}">
                <a16:creationId xmlns:a16="http://schemas.microsoft.com/office/drawing/2014/main" id="{F62F64E1-C772-4CE6-ACE2-6CEE8F1CE74B}"/>
              </a:ext>
            </a:extLst>
          </p:cNvPr>
          <p:cNvSpPr/>
          <p:nvPr/>
        </p:nvSpPr>
        <p:spPr>
          <a:xfrm>
            <a:off x="9019822" y="1444978"/>
            <a:ext cx="2333978" cy="142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7" name="Rectangle 6">
            <a:extLst>
              <a:ext uri="{FF2B5EF4-FFF2-40B4-BE49-F238E27FC236}">
                <a16:creationId xmlns:a16="http://schemas.microsoft.com/office/drawing/2014/main" id="{DCE77AA6-BFDB-439E-BC71-C95888B299CA}"/>
              </a:ext>
            </a:extLst>
          </p:cNvPr>
          <p:cNvSpPr/>
          <p:nvPr/>
        </p:nvSpPr>
        <p:spPr>
          <a:xfrm>
            <a:off x="8353777" y="3429000"/>
            <a:ext cx="2585155" cy="110913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9" name="Oval 8">
            <a:extLst>
              <a:ext uri="{FF2B5EF4-FFF2-40B4-BE49-F238E27FC236}">
                <a16:creationId xmlns:a16="http://schemas.microsoft.com/office/drawing/2014/main" id="{05E68BCB-2DB1-4EE5-A13E-D2E4A58FC216}"/>
              </a:ext>
            </a:extLst>
          </p:cNvPr>
          <p:cNvSpPr/>
          <p:nvPr/>
        </p:nvSpPr>
        <p:spPr>
          <a:xfrm flipH="1">
            <a:off x="8975232" y="5226756"/>
            <a:ext cx="1850812" cy="50743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cxnSp>
        <p:nvCxnSpPr>
          <p:cNvPr id="11" name="Straight Arrow Connector 10">
            <a:extLst>
              <a:ext uri="{FF2B5EF4-FFF2-40B4-BE49-F238E27FC236}">
                <a16:creationId xmlns:a16="http://schemas.microsoft.com/office/drawing/2014/main" id="{0FC866FA-7200-4F3D-92BF-4387D9C711EF}"/>
              </a:ext>
            </a:extLst>
          </p:cNvPr>
          <p:cNvCxnSpPr>
            <a:stCxn id="4" idx="3"/>
            <a:endCxn id="5" idx="1"/>
          </p:cNvCxnSpPr>
          <p:nvPr/>
        </p:nvCxnSpPr>
        <p:spPr>
          <a:xfrm flipV="1">
            <a:off x="4349045" y="3626554"/>
            <a:ext cx="268111" cy="112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668D5467-19FE-45FF-878C-7F465939F8AD}"/>
              </a:ext>
            </a:extLst>
          </p:cNvPr>
          <p:cNvCxnSpPr/>
          <p:nvPr/>
        </p:nvCxnSpPr>
        <p:spPr>
          <a:xfrm>
            <a:off x="7371644" y="3637844"/>
            <a:ext cx="982133" cy="3457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76FB5791-FD4E-4C6A-88A3-2D018AD5E318}"/>
              </a:ext>
            </a:extLst>
          </p:cNvPr>
          <p:cNvCxnSpPr/>
          <p:nvPr/>
        </p:nvCxnSpPr>
        <p:spPr>
          <a:xfrm>
            <a:off x="9990667" y="2867378"/>
            <a:ext cx="0" cy="5616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4AAD332E-888F-45DC-B1AC-6A4D222B512A}"/>
              </a:ext>
            </a:extLst>
          </p:cNvPr>
          <p:cNvCxnSpPr>
            <a:endCxn id="9" idx="0"/>
          </p:cNvCxnSpPr>
          <p:nvPr/>
        </p:nvCxnSpPr>
        <p:spPr>
          <a:xfrm>
            <a:off x="9742311" y="4538133"/>
            <a:ext cx="158327" cy="6886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Slide Number Placeholder 7">
            <a:extLst>
              <a:ext uri="{FF2B5EF4-FFF2-40B4-BE49-F238E27FC236}">
                <a16:creationId xmlns:a16="http://schemas.microsoft.com/office/drawing/2014/main" id="{72B3EDEF-C922-453C-A9FD-7EA266F06CA9}"/>
              </a:ext>
            </a:extLst>
          </p:cNvPr>
          <p:cNvSpPr>
            <a:spLocks noGrp="1"/>
          </p:cNvSpPr>
          <p:nvPr>
            <p:ph type="sldNum" sz="quarter" idx="12"/>
          </p:nvPr>
        </p:nvSpPr>
        <p:spPr/>
        <p:txBody>
          <a:bodyPr/>
          <a:lstStyle/>
          <a:p>
            <a:fld id="{71EC9CE2-5AEF-428F-9B76-4FE97200EC74}" type="slidenum">
              <a:rPr lang="en-IN" smtClean="0"/>
              <a:t>90</a:t>
            </a:fld>
            <a:endParaRPr lang="en-IN" dirty="0"/>
          </a:p>
        </p:txBody>
      </p:sp>
    </p:spTree>
    <p:extLst>
      <p:ext uri="{BB962C8B-B14F-4D97-AF65-F5344CB8AC3E}">
        <p14:creationId xmlns:p14="http://schemas.microsoft.com/office/powerpoint/2010/main" val="162084653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545899" y="110949"/>
            <a:ext cx="6199839" cy="691063"/>
          </a:xfrm>
          <a:prstGeom prst="rect">
            <a:avLst/>
          </a:prstGeom>
        </p:spPr>
        <p:txBody>
          <a:bodyPr vert="horz" wrap="square" lIns="0" tIns="13820" rIns="0" bIns="0" rtlCol="0" anchor="ctr">
            <a:spAutoFit/>
          </a:bodyPr>
          <a:lstStyle/>
          <a:p>
            <a:pPr marL="11516">
              <a:lnSpc>
                <a:spcPct val="100000"/>
              </a:lnSpc>
              <a:spcBef>
                <a:spcPts val="109"/>
              </a:spcBef>
            </a:pPr>
            <a:r>
              <a:rPr spc="9" dirty="0"/>
              <a:t>CO-PO </a:t>
            </a:r>
            <a:r>
              <a:rPr spc="5" dirty="0"/>
              <a:t>mapping</a:t>
            </a:r>
            <a:r>
              <a:rPr spc="-54" dirty="0"/>
              <a:t> </a:t>
            </a:r>
            <a:r>
              <a:rPr spc="5" dirty="0"/>
              <a:t>(example)</a:t>
            </a:r>
          </a:p>
        </p:txBody>
      </p:sp>
      <p:graphicFrame>
        <p:nvGraphicFramePr>
          <p:cNvPr id="3" name="object 3"/>
          <p:cNvGraphicFramePr>
            <a:graphicFrameLocks noGrp="1"/>
          </p:cNvGraphicFramePr>
          <p:nvPr/>
        </p:nvGraphicFramePr>
        <p:xfrm>
          <a:off x="1556175" y="1200499"/>
          <a:ext cx="9079650" cy="5116027"/>
        </p:xfrm>
        <a:graphic>
          <a:graphicData uri="http://schemas.openxmlformats.org/drawingml/2006/table">
            <a:tbl>
              <a:tblPr firstRow="1" bandRow="1">
                <a:tableStyleId>{2D5ABB26-0587-4C30-8999-92F81FD0307C}</a:tableStyleId>
              </a:tblPr>
              <a:tblGrid>
                <a:gridCol w="484715">
                  <a:extLst>
                    <a:ext uri="{9D8B030D-6E8A-4147-A177-3AD203B41FA5}">
                      <a16:colId xmlns:a16="http://schemas.microsoft.com/office/drawing/2014/main" val="20000"/>
                    </a:ext>
                  </a:extLst>
                </a:gridCol>
                <a:gridCol w="562850">
                  <a:extLst>
                    <a:ext uri="{9D8B030D-6E8A-4147-A177-3AD203B41FA5}">
                      <a16:colId xmlns:a16="http://schemas.microsoft.com/office/drawing/2014/main" val="20001"/>
                    </a:ext>
                  </a:extLst>
                </a:gridCol>
                <a:gridCol w="808533">
                  <a:extLst>
                    <a:ext uri="{9D8B030D-6E8A-4147-A177-3AD203B41FA5}">
                      <a16:colId xmlns:a16="http://schemas.microsoft.com/office/drawing/2014/main" val="20002"/>
                    </a:ext>
                  </a:extLst>
                </a:gridCol>
                <a:gridCol w="791737">
                  <a:extLst>
                    <a:ext uri="{9D8B030D-6E8A-4147-A177-3AD203B41FA5}">
                      <a16:colId xmlns:a16="http://schemas.microsoft.com/office/drawing/2014/main" val="20003"/>
                    </a:ext>
                  </a:extLst>
                </a:gridCol>
                <a:gridCol w="882562">
                  <a:extLst>
                    <a:ext uri="{9D8B030D-6E8A-4147-A177-3AD203B41FA5}">
                      <a16:colId xmlns:a16="http://schemas.microsoft.com/office/drawing/2014/main" val="20004"/>
                    </a:ext>
                  </a:extLst>
                </a:gridCol>
                <a:gridCol w="1111025">
                  <a:extLst>
                    <a:ext uri="{9D8B030D-6E8A-4147-A177-3AD203B41FA5}">
                      <a16:colId xmlns:a16="http://schemas.microsoft.com/office/drawing/2014/main" val="20005"/>
                    </a:ext>
                  </a:extLst>
                </a:gridCol>
                <a:gridCol w="449684">
                  <a:extLst>
                    <a:ext uri="{9D8B030D-6E8A-4147-A177-3AD203B41FA5}">
                      <a16:colId xmlns:a16="http://schemas.microsoft.com/office/drawing/2014/main" val="20006"/>
                    </a:ext>
                  </a:extLst>
                </a:gridCol>
                <a:gridCol w="498727">
                  <a:extLst>
                    <a:ext uri="{9D8B030D-6E8A-4147-A177-3AD203B41FA5}">
                      <a16:colId xmlns:a16="http://schemas.microsoft.com/office/drawing/2014/main" val="20007"/>
                    </a:ext>
                  </a:extLst>
                </a:gridCol>
                <a:gridCol w="497454">
                  <a:extLst>
                    <a:ext uri="{9D8B030D-6E8A-4147-A177-3AD203B41FA5}">
                      <a16:colId xmlns:a16="http://schemas.microsoft.com/office/drawing/2014/main" val="20008"/>
                    </a:ext>
                  </a:extLst>
                </a:gridCol>
                <a:gridCol w="452867">
                  <a:extLst>
                    <a:ext uri="{9D8B030D-6E8A-4147-A177-3AD203B41FA5}">
                      <a16:colId xmlns:a16="http://schemas.microsoft.com/office/drawing/2014/main" val="20009"/>
                    </a:ext>
                  </a:extLst>
                </a:gridCol>
                <a:gridCol w="452867">
                  <a:extLst>
                    <a:ext uri="{9D8B030D-6E8A-4147-A177-3AD203B41FA5}">
                      <a16:colId xmlns:a16="http://schemas.microsoft.com/office/drawing/2014/main" val="20010"/>
                    </a:ext>
                  </a:extLst>
                </a:gridCol>
                <a:gridCol w="275797">
                  <a:extLst>
                    <a:ext uri="{9D8B030D-6E8A-4147-A177-3AD203B41FA5}">
                      <a16:colId xmlns:a16="http://schemas.microsoft.com/office/drawing/2014/main" val="20011"/>
                    </a:ext>
                  </a:extLst>
                </a:gridCol>
                <a:gridCol w="274523">
                  <a:extLst>
                    <a:ext uri="{9D8B030D-6E8A-4147-A177-3AD203B41FA5}">
                      <a16:colId xmlns:a16="http://schemas.microsoft.com/office/drawing/2014/main" val="20012"/>
                    </a:ext>
                  </a:extLst>
                </a:gridCol>
                <a:gridCol w="354140">
                  <a:extLst>
                    <a:ext uri="{9D8B030D-6E8A-4147-A177-3AD203B41FA5}">
                      <a16:colId xmlns:a16="http://schemas.microsoft.com/office/drawing/2014/main" val="20013"/>
                    </a:ext>
                  </a:extLst>
                </a:gridCol>
                <a:gridCol w="354140">
                  <a:extLst>
                    <a:ext uri="{9D8B030D-6E8A-4147-A177-3AD203B41FA5}">
                      <a16:colId xmlns:a16="http://schemas.microsoft.com/office/drawing/2014/main" val="20014"/>
                    </a:ext>
                  </a:extLst>
                </a:gridCol>
                <a:gridCol w="276434">
                  <a:extLst>
                    <a:ext uri="{9D8B030D-6E8A-4147-A177-3AD203B41FA5}">
                      <a16:colId xmlns:a16="http://schemas.microsoft.com/office/drawing/2014/main" val="20015"/>
                    </a:ext>
                  </a:extLst>
                </a:gridCol>
                <a:gridCol w="275161">
                  <a:extLst>
                    <a:ext uri="{9D8B030D-6E8A-4147-A177-3AD203B41FA5}">
                      <a16:colId xmlns:a16="http://schemas.microsoft.com/office/drawing/2014/main" val="20016"/>
                    </a:ext>
                  </a:extLst>
                </a:gridCol>
                <a:gridCol w="276434">
                  <a:extLst>
                    <a:ext uri="{9D8B030D-6E8A-4147-A177-3AD203B41FA5}">
                      <a16:colId xmlns:a16="http://schemas.microsoft.com/office/drawing/2014/main" val="20017"/>
                    </a:ext>
                  </a:extLst>
                </a:gridCol>
              </a:tblGrid>
              <a:tr h="420116">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969"/>
                        </a:spcBef>
                      </a:pPr>
                      <a:r>
                        <a:rPr sz="1200" b="1" spc="5" dirty="0">
                          <a:latin typeface="Cambria"/>
                          <a:cs typeface="Cambria"/>
                        </a:rPr>
                        <a:t>PO</a:t>
                      </a:r>
                      <a:r>
                        <a:rPr sz="1200" b="1" spc="-40" dirty="0">
                          <a:latin typeface="Cambria"/>
                          <a:cs typeface="Cambria"/>
                        </a:rPr>
                        <a:t> </a:t>
                      </a:r>
                      <a:r>
                        <a:rPr sz="1200" b="1" spc="10" dirty="0">
                          <a:latin typeface="Cambria"/>
                          <a:cs typeface="Cambria"/>
                        </a:rPr>
                        <a:t>1</a:t>
                      </a:r>
                      <a:endParaRPr sz="1200" dirty="0">
                        <a:latin typeface="Cambria"/>
                        <a:cs typeface="Cambria"/>
                      </a:endParaRPr>
                    </a:p>
                  </a:txBody>
                  <a:tcPr marL="0" marR="0" marT="111708"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969"/>
                        </a:spcBef>
                      </a:pPr>
                      <a:r>
                        <a:rPr sz="1200" b="1" spc="5" dirty="0">
                          <a:latin typeface="Cambria"/>
                          <a:cs typeface="Cambria"/>
                        </a:rPr>
                        <a:t>PO</a:t>
                      </a:r>
                      <a:r>
                        <a:rPr sz="1200" b="1" spc="-30" dirty="0">
                          <a:latin typeface="Cambria"/>
                          <a:cs typeface="Cambria"/>
                        </a:rPr>
                        <a:t> </a:t>
                      </a:r>
                      <a:r>
                        <a:rPr sz="1200" b="1" spc="10" dirty="0">
                          <a:latin typeface="Cambria"/>
                          <a:cs typeface="Cambria"/>
                        </a:rPr>
                        <a:t>2</a:t>
                      </a:r>
                      <a:endParaRPr sz="1200" dirty="0">
                        <a:latin typeface="Cambria"/>
                        <a:cs typeface="Cambria"/>
                      </a:endParaRPr>
                    </a:p>
                  </a:txBody>
                  <a:tcPr marL="0" marR="0" marT="111708"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969"/>
                        </a:spcBef>
                      </a:pPr>
                      <a:r>
                        <a:rPr sz="1200" b="1" spc="5" dirty="0">
                          <a:latin typeface="Cambria"/>
                          <a:cs typeface="Cambria"/>
                        </a:rPr>
                        <a:t>PO</a:t>
                      </a:r>
                      <a:r>
                        <a:rPr sz="1200" b="1" spc="-30" dirty="0">
                          <a:latin typeface="Cambria"/>
                          <a:cs typeface="Cambria"/>
                        </a:rPr>
                        <a:t> </a:t>
                      </a:r>
                      <a:r>
                        <a:rPr sz="1200" b="1" spc="10" dirty="0">
                          <a:latin typeface="Cambria"/>
                          <a:cs typeface="Cambria"/>
                        </a:rPr>
                        <a:t>3</a:t>
                      </a:r>
                      <a:endParaRPr sz="1200" dirty="0">
                        <a:latin typeface="Cambria"/>
                        <a:cs typeface="Cambria"/>
                      </a:endParaRPr>
                    </a:p>
                  </a:txBody>
                  <a:tcPr marL="0" marR="0" marT="111708"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969"/>
                        </a:spcBef>
                      </a:pPr>
                      <a:r>
                        <a:rPr sz="1200" b="1" spc="5" dirty="0">
                          <a:latin typeface="Cambria"/>
                          <a:cs typeface="Cambria"/>
                        </a:rPr>
                        <a:t>PO</a:t>
                      </a:r>
                      <a:r>
                        <a:rPr sz="1200" b="1" spc="-35" dirty="0">
                          <a:latin typeface="Cambria"/>
                          <a:cs typeface="Cambria"/>
                        </a:rPr>
                        <a:t> </a:t>
                      </a:r>
                      <a:r>
                        <a:rPr sz="1200" b="1" spc="10" dirty="0">
                          <a:latin typeface="Cambria"/>
                          <a:cs typeface="Cambria"/>
                        </a:rPr>
                        <a:t>4</a:t>
                      </a:r>
                      <a:endParaRPr sz="1200" dirty="0">
                        <a:latin typeface="Cambria"/>
                        <a:cs typeface="Cambria"/>
                      </a:endParaRPr>
                    </a:p>
                  </a:txBody>
                  <a:tcPr marL="0" marR="0" marT="111708"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969"/>
                        </a:spcBef>
                      </a:pPr>
                      <a:r>
                        <a:rPr sz="1200" b="1" spc="5" dirty="0">
                          <a:latin typeface="Cambria"/>
                          <a:cs typeface="Cambria"/>
                        </a:rPr>
                        <a:t>PO</a:t>
                      </a:r>
                      <a:r>
                        <a:rPr sz="1200" b="1" spc="-35" dirty="0">
                          <a:latin typeface="Cambria"/>
                          <a:cs typeface="Cambria"/>
                        </a:rPr>
                        <a:t> </a:t>
                      </a:r>
                      <a:r>
                        <a:rPr sz="1200" b="1" spc="10" dirty="0">
                          <a:latin typeface="Cambria"/>
                          <a:cs typeface="Cambria"/>
                        </a:rPr>
                        <a:t>5</a:t>
                      </a:r>
                      <a:endParaRPr sz="1200" dirty="0">
                        <a:latin typeface="Cambria"/>
                        <a:cs typeface="Cambria"/>
                      </a:endParaRPr>
                    </a:p>
                  </a:txBody>
                  <a:tcPr marL="0" marR="0" marT="111708"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27305">
                        <a:lnSpc>
                          <a:spcPct val="100000"/>
                        </a:lnSpc>
                        <a:spcBef>
                          <a:spcPts val="55"/>
                        </a:spcBef>
                      </a:pPr>
                      <a:r>
                        <a:rPr sz="1200" b="1" spc="5" dirty="0">
                          <a:latin typeface="Cambria"/>
                          <a:cs typeface="Cambria"/>
                        </a:rPr>
                        <a:t>PO</a:t>
                      </a:r>
                      <a:endParaRPr sz="1200" dirty="0">
                        <a:latin typeface="Cambria"/>
                        <a:cs typeface="Cambria"/>
                      </a:endParaRPr>
                    </a:p>
                    <a:p>
                      <a:pPr marL="86360">
                        <a:lnSpc>
                          <a:spcPct val="100000"/>
                        </a:lnSpc>
                        <a:spcBef>
                          <a:spcPts val="265"/>
                        </a:spcBef>
                      </a:pPr>
                      <a:r>
                        <a:rPr sz="1200" b="1" dirty="0">
                          <a:latin typeface="Cambria"/>
                          <a:cs typeface="Cambria"/>
                        </a:rPr>
                        <a:t>6</a:t>
                      </a:r>
                      <a:endParaRPr sz="1200" dirty="0">
                        <a:latin typeface="Cambria"/>
                        <a:cs typeface="Cambria"/>
                      </a:endParaRPr>
                    </a:p>
                  </a:txBody>
                  <a:tcPr marL="0" marR="0" marT="633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26670">
                        <a:lnSpc>
                          <a:spcPct val="100000"/>
                        </a:lnSpc>
                        <a:spcBef>
                          <a:spcPts val="55"/>
                        </a:spcBef>
                      </a:pPr>
                      <a:r>
                        <a:rPr sz="1200" b="1" spc="5" dirty="0">
                          <a:latin typeface="Cambria"/>
                          <a:cs typeface="Cambria"/>
                        </a:rPr>
                        <a:t>PO</a:t>
                      </a:r>
                      <a:endParaRPr sz="1200" dirty="0">
                        <a:latin typeface="Cambria"/>
                        <a:cs typeface="Cambria"/>
                      </a:endParaRPr>
                    </a:p>
                    <a:p>
                      <a:pPr marL="86360">
                        <a:lnSpc>
                          <a:spcPct val="100000"/>
                        </a:lnSpc>
                        <a:spcBef>
                          <a:spcPts val="265"/>
                        </a:spcBef>
                      </a:pPr>
                      <a:r>
                        <a:rPr sz="1200" b="1" dirty="0">
                          <a:latin typeface="Cambria"/>
                          <a:cs typeface="Cambria"/>
                        </a:rPr>
                        <a:t>7</a:t>
                      </a:r>
                      <a:endParaRPr sz="1200" dirty="0">
                        <a:latin typeface="Cambria"/>
                        <a:cs typeface="Cambria"/>
                      </a:endParaRPr>
                    </a:p>
                  </a:txBody>
                  <a:tcPr marL="0" marR="0" marT="633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55"/>
                        </a:spcBef>
                      </a:pPr>
                      <a:r>
                        <a:rPr sz="1200" b="1" spc="5" dirty="0">
                          <a:latin typeface="Cambria"/>
                          <a:cs typeface="Cambria"/>
                        </a:rPr>
                        <a:t>PO</a:t>
                      </a:r>
                      <a:endParaRPr sz="1200" dirty="0">
                        <a:latin typeface="Cambria"/>
                        <a:cs typeface="Cambria"/>
                      </a:endParaRPr>
                    </a:p>
                    <a:p>
                      <a:pPr algn="ctr">
                        <a:lnSpc>
                          <a:spcPct val="100000"/>
                        </a:lnSpc>
                        <a:spcBef>
                          <a:spcPts val="265"/>
                        </a:spcBef>
                      </a:pPr>
                      <a:r>
                        <a:rPr sz="1200" b="1" dirty="0">
                          <a:latin typeface="Cambria"/>
                          <a:cs typeface="Cambria"/>
                        </a:rPr>
                        <a:t>8</a:t>
                      </a:r>
                      <a:endParaRPr sz="1200" dirty="0">
                        <a:latin typeface="Cambria"/>
                        <a:cs typeface="Cambria"/>
                      </a:endParaRPr>
                    </a:p>
                  </a:txBody>
                  <a:tcPr marL="0" marR="0" marT="633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55"/>
                        </a:spcBef>
                      </a:pPr>
                      <a:r>
                        <a:rPr sz="1200" b="1" spc="5" dirty="0">
                          <a:latin typeface="Cambria"/>
                          <a:cs typeface="Cambria"/>
                        </a:rPr>
                        <a:t>PO</a:t>
                      </a:r>
                      <a:endParaRPr sz="1200" dirty="0">
                        <a:latin typeface="Cambria"/>
                        <a:cs typeface="Cambria"/>
                      </a:endParaRPr>
                    </a:p>
                    <a:p>
                      <a:pPr algn="ctr">
                        <a:lnSpc>
                          <a:spcPct val="100000"/>
                        </a:lnSpc>
                        <a:spcBef>
                          <a:spcPts val="265"/>
                        </a:spcBef>
                      </a:pPr>
                      <a:r>
                        <a:rPr sz="1200" b="1" dirty="0">
                          <a:latin typeface="Cambria"/>
                          <a:cs typeface="Cambria"/>
                        </a:rPr>
                        <a:t>9</a:t>
                      </a:r>
                      <a:endParaRPr sz="1200" dirty="0">
                        <a:latin typeface="Cambria"/>
                        <a:cs typeface="Cambria"/>
                      </a:endParaRPr>
                    </a:p>
                  </a:txBody>
                  <a:tcPr marL="0" marR="0" marT="633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27305">
                        <a:lnSpc>
                          <a:spcPct val="100000"/>
                        </a:lnSpc>
                        <a:spcBef>
                          <a:spcPts val="55"/>
                        </a:spcBef>
                      </a:pPr>
                      <a:r>
                        <a:rPr sz="1200" b="1" spc="5" dirty="0">
                          <a:latin typeface="Cambria"/>
                          <a:cs typeface="Cambria"/>
                        </a:rPr>
                        <a:t>PO</a:t>
                      </a:r>
                      <a:endParaRPr sz="1200" dirty="0">
                        <a:latin typeface="Cambria"/>
                        <a:cs typeface="Cambria"/>
                      </a:endParaRPr>
                    </a:p>
                    <a:p>
                      <a:pPr marL="36195">
                        <a:lnSpc>
                          <a:spcPct val="100000"/>
                        </a:lnSpc>
                        <a:spcBef>
                          <a:spcPts val="265"/>
                        </a:spcBef>
                      </a:pPr>
                      <a:r>
                        <a:rPr sz="1200" b="1" spc="5" dirty="0">
                          <a:latin typeface="Cambria"/>
                          <a:cs typeface="Cambria"/>
                        </a:rPr>
                        <a:t>10</a:t>
                      </a:r>
                      <a:endParaRPr sz="1200" dirty="0">
                        <a:latin typeface="Cambria"/>
                        <a:cs typeface="Cambria"/>
                      </a:endParaRPr>
                    </a:p>
                  </a:txBody>
                  <a:tcPr marL="0" marR="0" marT="633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26670">
                        <a:lnSpc>
                          <a:spcPct val="100000"/>
                        </a:lnSpc>
                        <a:spcBef>
                          <a:spcPts val="55"/>
                        </a:spcBef>
                      </a:pPr>
                      <a:r>
                        <a:rPr sz="1200" b="1" spc="5" dirty="0">
                          <a:latin typeface="Cambria"/>
                          <a:cs typeface="Cambria"/>
                        </a:rPr>
                        <a:t>PO</a:t>
                      </a:r>
                      <a:endParaRPr sz="1200" dirty="0">
                        <a:latin typeface="Cambria"/>
                        <a:cs typeface="Cambria"/>
                      </a:endParaRPr>
                    </a:p>
                    <a:p>
                      <a:pPr marL="35560">
                        <a:lnSpc>
                          <a:spcPct val="100000"/>
                        </a:lnSpc>
                        <a:spcBef>
                          <a:spcPts val="265"/>
                        </a:spcBef>
                      </a:pPr>
                      <a:r>
                        <a:rPr sz="1200" b="1" spc="5" dirty="0">
                          <a:latin typeface="Cambria"/>
                          <a:cs typeface="Cambria"/>
                        </a:rPr>
                        <a:t>11</a:t>
                      </a:r>
                      <a:endParaRPr sz="1200" dirty="0">
                        <a:latin typeface="Cambria"/>
                        <a:cs typeface="Cambria"/>
                      </a:endParaRPr>
                    </a:p>
                  </a:txBody>
                  <a:tcPr marL="0" marR="0" marT="633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27940">
                        <a:lnSpc>
                          <a:spcPct val="100000"/>
                        </a:lnSpc>
                        <a:spcBef>
                          <a:spcPts val="55"/>
                        </a:spcBef>
                      </a:pPr>
                      <a:r>
                        <a:rPr sz="1200" b="1" spc="5" dirty="0">
                          <a:latin typeface="Cambria"/>
                          <a:cs typeface="Cambria"/>
                        </a:rPr>
                        <a:t>PO</a:t>
                      </a:r>
                      <a:endParaRPr sz="1200" dirty="0">
                        <a:latin typeface="Cambria"/>
                        <a:cs typeface="Cambria"/>
                      </a:endParaRPr>
                    </a:p>
                    <a:p>
                      <a:pPr marL="36830">
                        <a:lnSpc>
                          <a:spcPct val="100000"/>
                        </a:lnSpc>
                        <a:spcBef>
                          <a:spcPts val="265"/>
                        </a:spcBef>
                      </a:pPr>
                      <a:r>
                        <a:rPr sz="1200" b="1" spc="5" dirty="0">
                          <a:latin typeface="Cambria"/>
                          <a:cs typeface="Cambria"/>
                        </a:rPr>
                        <a:t>12</a:t>
                      </a:r>
                      <a:endParaRPr sz="1200" dirty="0">
                        <a:latin typeface="Cambria"/>
                        <a:cs typeface="Cambria"/>
                      </a:endParaRPr>
                    </a:p>
                  </a:txBody>
                  <a:tcPr marL="0" marR="0" marT="633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0"/>
                  </a:ext>
                </a:extLst>
              </a:tr>
              <a:tr h="736586">
                <a:tc>
                  <a:txBody>
                    <a:bodyPr/>
                    <a:lstStyle/>
                    <a:p>
                      <a:pPr>
                        <a:lnSpc>
                          <a:spcPct val="100000"/>
                        </a:lnSpc>
                        <a:spcBef>
                          <a:spcPts val="45"/>
                        </a:spcBef>
                      </a:pPr>
                      <a:endParaRPr sz="1800" dirty="0">
                        <a:latin typeface="Times New Roman"/>
                        <a:cs typeface="Times New Roman"/>
                      </a:endParaRPr>
                    </a:p>
                    <a:p>
                      <a:pPr marL="78105">
                        <a:lnSpc>
                          <a:spcPct val="100000"/>
                        </a:lnSpc>
                      </a:pPr>
                      <a:r>
                        <a:rPr sz="1200" b="1" spc="5" dirty="0">
                          <a:latin typeface="Cambria"/>
                          <a:cs typeface="Cambria"/>
                        </a:rPr>
                        <a:t>SEM</a:t>
                      </a:r>
                      <a:endParaRPr sz="1200" dirty="0">
                        <a:latin typeface="Cambria"/>
                        <a:cs typeface="Cambria"/>
                      </a:endParaRPr>
                    </a:p>
                  </a:txBody>
                  <a:tcPr marL="0" marR="0" marT="518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67945" marR="61594" algn="ctr">
                        <a:lnSpc>
                          <a:spcPct val="117300"/>
                        </a:lnSpc>
                        <a:spcBef>
                          <a:spcPts val="250"/>
                        </a:spcBef>
                      </a:pPr>
                      <a:endParaRPr sz="1200" dirty="0">
                        <a:latin typeface="Cambria"/>
                        <a:cs typeface="Cambria"/>
                      </a:endParaRPr>
                    </a:p>
                  </a:txBody>
                  <a:tcPr marL="0" marR="0" marT="2879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71120" marR="64769" indent="57785">
                        <a:lnSpc>
                          <a:spcPct val="116900"/>
                        </a:lnSpc>
                        <a:spcBef>
                          <a:spcPts val="1165"/>
                        </a:spcBef>
                      </a:pPr>
                      <a:r>
                        <a:rPr sz="1200" b="1" spc="5" dirty="0">
                          <a:latin typeface="Cambria"/>
                          <a:cs typeface="Cambria"/>
                        </a:rPr>
                        <a:t>SUB  </a:t>
                      </a:r>
                      <a:r>
                        <a:rPr sz="1200" b="1" spc="-25" dirty="0">
                          <a:latin typeface="Cambria"/>
                          <a:cs typeface="Cambria"/>
                        </a:rPr>
                        <a:t>C</a:t>
                      </a:r>
                      <a:r>
                        <a:rPr sz="1200" b="1" spc="-10" dirty="0">
                          <a:latin typeface="Cambria"/>
                          <a:cs typeface="Cambria"/>
                        </a:rPr>
                        <a:t>O</a:t>
                      </a:r>
                      <a:r>
                        <a:rPr sz="1200" b="1" dirty="0">
                          <a:latin typeface="Cambria"/>
                          <a:cs typeface="Cambria"/>
                        </a:rPr>
                        <a:t>DE</a:t>
                      </a:r>
                      <a:endParaRPr sz="1200" dirty="0">
                        <a:latin typeface="Cambria"/>
                        <a:cs typeface="Cambria"/>
                      </a:endParaRPr>
                    </a:p>
                  </a:txBody>
                  <a:tcPr marL="0" marR="0" marT="134166"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200" dirty="0">
                        <a:latin typeface="Times New Roman"/>
                        <a:cs typeface="Times New Roman"/>
                      </a:endParaRPr>
                    </a:p>
                    <a:p>
                      <a:pPr marL="114935">
                        <a:lnSpc>
                          <a:spcPct val="100000"/>
                        </a:lnSpc>
                        <a:spcBef>
                          <a:spcPts val="850"/>
                        </a:spcBef>
                      </a:pPr>
                      <a:r>
                        <a:rPr sz="1200" dirty="0">
                          <a:latin typeface="Calibri"/>
                          <a:cs typeface="Calibri"/>
                        </a:rPr>
                        <a:t>Course</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41275">
                        <a:lnSpc>
                          <a:spcPct val="100000"/>
                        </a:lnSpc>
                        <a:spcBef>
                          <a:spcPts val="45"/>
                        </a:spcBef>
                      </a:pPr>
                      <a:r>
                        <a:rPr sz="1000" b="1" spc="-5" dirty="0">
                          <a:latin typeface="Cambria"/>
                          <a:cs typeface="Cambria"/>
                        </a:rPr>
                        <a:t>COURSE</a:t>
                      </a:r>
                      <a:endParaRPr sz="1000" dirty="0">
                        <a:latin typeface="Cambria"/>
                        <a:cs typeface="Cambria"/>
                      </a:endParaRPr>
                    </a:p>
                    <a:p>
                      <a:pPr marL="170815" marR="64135" indent="-99060">
                        <a:lnSpc>
                          <a:spcPct val="115700"/>
                        </a:lnSpc>
                      </a:pPr>
                      <a:r>
                        <a:rPr sz="1000" b="1" dirty="0">
                          <a:latin typeface="Cambria"/>
                          <a:cs typeface="Cambria"/>
                        </a:rPr>
                        <a:t>O</a:t>
                      </a:r>
                      <a:r>
                        <a:rPr sz="1000" b="1" spc="-5" dirty="0">
                          <a:latin typeface="Cambria"/>
                          <a:cs typeface="Cambria"/>
                        </a:rPr>
                        <a:t>UTCOMES</a:t>
                      </a:r>
                      <a:endParaRPr sz="1000" dirty="0">
                        <a:latin typeface="Cambria"/>
                        <a:cs typeface="Cambria"/>
                      </a:endParaRPr>
                    </a:p>
                  </a:txBody>
                  <a:tcPr marL="0" marR="0" marT="518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26670">
                        <a:lnSpc>
                          <a:spcPct val="100000"/>
                        </a:lnSpc>
                        <a:spcBef>
                          <a:spcPts val="55"/>
                        </a:spcBef>
                      </a:pPr>
                      <a:r>
                        <a:rPr sz="1100" b="1" spc="5" dirty="0">
                          <a:latin typeface="Cambria"/>
                          <a:cs typeface="Cambria"/>
                        </a:rPr>
                        <a:t>COURSE</a:t>
                      </a:r>
                      <a:r>
                        <a:rPr sz="1100" b="1" spc="-15" dirty="0">
                          <a:latin typeface="Cambria"/>
                          <a:cs typeface="Cambria"/>
                        </a:rPr>
                        <a:t> </a:t>
                      </a:r>
                      <a:r>
                        <a:rPr sz="1100" b="1" dirty="0">
                          <a:latin typeface="Cambria"/>
                          <a:cs typeface="Cambria"/>
                        </a:rPr>
                        <a:t>OUTCOMES</a:t>
                      </a:r>
                      <a:endParaRPr sz="1100" dirty="0">
                        <a:latin typeface="Cambria"/>
                        <a:cs typeface="Cambria"/>
                      </a:endParaRPr>
                    </a:p>
                    <a:p>
                      <a:pPr marL="26670">
                        <a:lnSpc>
                          <a:spcPct val="100000"/>
                        </a:lnSpc>
                        <a:spcBef>
                          <a:spcPts val="225"/>
                        </a:spcBef>
                      </a:pPr>
                      <a:r>
                        <a:rPr sz="1100" b="1" dirty="0">
                          <a:latin typeface="Cambria"/>
                          <a:cs typeface="Cambria"/>
                        </a:rPr>
                        <a:t>Statement</a:t>
                      </a:r>
                      <a:endParaRPr sz="1100" dirty="0">
                        <a:latin typeface="Cambria"/>
                        <a:cs typeface="Cambria"/>
                      </a:endParaRPr>
                    </a:p>
                  </a:txBody>
                  <a:tcPr marL="0" marR="0" marT="633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1"/>
                  </a:ext>
                </a:extLst>
              </a:tr>
              <a:tr h="766990">
                <a:tc rowSpan="6">
                  <a:txBody>
                    <a:bodyPr/>
                    <a:lstStyle/>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marL="191135" marR="64769" indent="-119380">
                        <a:lnSpc>
                          <a:spcPct val="116900"/>
                        </a:lnSpc>
                        <a:spcBef>
                          <a:spcPts val="1325"/>
                        </a:spcBef>
                      </a:pPr>
                      <a:endParaRPr lang="en-US" sz="1400" b="0" spc="0" dirty="0">
                        <a:latin typeface="Times New Roman"/>
                        <a:cs typeface="Times New Roman"/>
                      </a:endParaRPr>
                    </a:p>
                    <a:p>
                      <a:pPr marL="191135" marR="64769" indent="-119380">
                        <a:lnSpc>
                          <a:spcPct val="116900"/>
                        </a:lnSpc>
                        <a:spcBef>
                          <a:spcPts val="1325"/>
                        </a:spcBef>
                      </a:pPr>
                      <a:r>
                        <a:rPr lang="en-US" sz="1200" b="1" spc="-5" dirty="0">
                          <a:latin typeface="Cambria"/>
                          <a:cs typeface="Cambria"/>
                        </a:rPr>
                        <a:t>III</a:t>
                      </a:r>
                      <a:endParaRPr sz="1200" dirty="0">
                        <a:latin typeface="Cambria"/>
                        <a:cs typeface="Cambria"/>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rowSpan="6">
                  <a:txBody>
                    <a:bodyPr/>
                    <a:lstStyle/>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marL="37465">
                        <a:lnSpc>
                          <a:spcPct val="100000"/>
                        </a:lnSpc>
                      </a:pPr>
                      <a:endParaRPr lang="en-US" sz="1200" b="1" spc="5" dirty="0">
                        <a:latin typeface="Cambria"/>
                        <a:cs typeface="Cambria"/>
                      </a:endParaRPr>
                    </a:p>
                    <a:p>
                      <a:pPr marL="37465">
                        <a:lnSpc>
                          <a:spcPct val="100000"/>
                        </a:lnSpc>
                      </a:pPr>
                      <a:endParaRPr lang="en-US" sz="1200" b="1" spc="5" dirty="0">
                        <a:latin typeface="Cambria"/>
                        <a:cs typeface="Cambria"/>
                      </a:endParaRPr>
                    </a:p>
                    <a:p>
                      <a:pPr marL="37465">
                        <a:lnSpc>
                          <a:spcPct val="100000"/>
                        </a:lnSpc>
                      </a:pPr>
                      <a:r>
                        <a:rPr sz="1200" b="1" spc="5" dirty="0">
                          <a:latin typeface="Cambria"/>
                          <a:cs typeface="Cambria"/>
                        </a:rPr>
                        <a:t>C203</a:t>
                      </a:r>
                      <a:endParaRPr sz="1200" dirty="0">
                        <a:latin typeface="Cambria"/>
                        <a:cs typeface="Cambria"/>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rowSpan="6">
                  <a:txBody>
                    <a:bodyPr/>
                    <a:lstStyle/>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marL="184150" marR="19685" indent="-157480">
                        <a:lnSpc>
                          <a:spcPct val="116900"/>
                        </a:lnSpc>
                        <a:spcBef>
                          <a:spcPts val="905"/>
                        </a:spcBef>
                      </a:pPr>
                      <a:endParaRPr lang="en-US" sz="1200" b="1" dirty="0">
                        <a:latin typeface="Cambria"/>
                        <a:cs typeface="Cambria"/>
                      </a:endParaRPr>
                    </a:p>
                    <a:p>
                      <a:pPr marL="184150" marR="19685" indent="-157480">
                        <a:lnSpc>
                          <a:spcPct val="116900"/>
                        </a:lnSpc>
                        <a:spcBef>
                          <a:spcPts val="905"/>
                        </a:spcBef>
                      </a:pPr>
                      <a:endParaRPr lang="en-US" sz="1200" b="1" dirty="0">
                        <a:latin typeface="Cambria"/>
                        <a:cs typeface="Cambria"/>
                      </a:endParaRPr>
                    </a:p>
                    <a:p>
                      <a:pPr marL="184150" marR="19685" indent="-157480">
                        <a:lnSpc>
                          <a:spcPct val="116900"/>
                        </a:lnSpc>
                        <a:spcBef>
                          <a:spcPts val="905"/>
                        </a:spcBef>
                      </a:pPr>
                      <a:r>
                        <a:rPr sz="1200" b="1" dirty="0">
                          <a:latin typeface="Cambria"/>
                          <a:cs typeface="Cambria"/>
                        </a:rPr>
                        <a:t>BE</a:t>
                      </a:r>
                      <a:r>
                        <a:rPr sz="1200" b="1" spc="-5" dirty="0">
                          <a:latin typeface="Cambria"/>
                          <a:cs typeface="Cambria"/>
                        </a:rPr>
                        <a:t>XX2</a:t>
                      </a:r>
                      <a:r>
                        <a:rPr sz="1200" b="1" spc="5" dirty="0">
                          <a:latin typeface="Cambria"/>
                          <a:cs typeface="Cambria"/>
                        </a:rPr>
                        <a:t>01</a:t>
                      </a:r>
                      <a:endParaRPr sz="1200" dirty="0">
                        <a:latin typeface="Cambria"/>
                        <a:cs typeface="Cambria"/>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rowSpan="6">
                  <a:txBody>
                    <a:bodyPr/>
                    <a:lstStyle/>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marL="135890" marR="59690" indent="-33655">
                        <a:lnSpc>
                          <a:spcPct val="116900"/>
                        </a:lnSpc>
                        <a:spcBef>
                          <a:spcPts val="1325"/>
                        </a:spcBef>
                      </a:pPr>
                      <a:r>
                        <a:rPr sz="1200" b="1" spc="-15" dirty="0">
                          <a:latin typeface="Cambria"/>
                          <a:cs typeface="Cambria"/>
                        </a:rPr>
                        <a:t>C</a:t>
                      </a:r>
                      <a:r>
                        <a:rPr sz="1200" b="1" dirty="0">
                          <a:latin typeface="Cambria"/>
                          <a:cs typeface="Cambria"/>
                        </a:rPr>
                        <a:t>our</a:t>
                      </a:r>
                      <a:r>
                        <a:rPr sz="1200" b="1" spc="-10" dirty="0">
                          <a:latin typeface="Cambria"/>
                          <a:cs typeface="Cambria"/>
                        </a:rPr>
                        <a:t>s</a:t>
                      </a:r>
                      <a:r>
                        <a:rPr sz="1200" b="1" dirty="0">
                          <a:latin typeface="Cambria"/>
                          <a:cs typeface="Cambria"/>
                        </a:rPr>
                        <a:t>e  </a:t>
                      </a:r>
                      <a:r>
                        <a:rPr sz="1200" b="1" spc="5" dirty="0">
                          <a:latin typeface="Cambria"/>
                          <a:cs typeface="Cambria"/>
                        </a:rPr>
                        <a:t>name</a:t>
                      </a:r>
                      <a:endParaRPr sz="1200" dirty="0">
                        <a:latin typeface="Cambria"/>
                        <a:cs typeface="Cambria"/>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25"/>
                        </a:spcBef>
                      </a:pPr>
                      <a:endParaRPr sz="1900" dirty="0">
                        <a:latin typeface="Times New Roman"/>
                        <a:cs typeface="Times New Roman"/>
                      </a:endParaRPr>
                    </a:p>
                    <a:p>
                      <a:pPr marL="25400">
                        <a:lnSpc>
                          <a:spcPct val="100000"/>
                        </a:lnSpc>
                      </a:pPr>
                      <a:r>
                        <a:rPr sz="1200" b="1" spc="5" dirty="0">
                          <a:latin typeface="Cambria"/>
                          <a:cs typeface="Cambria"/>
                        </a:rPr>
                        <a:t>C203.1</a:t>
                      </a:r>
                      <a:endParaRPr sz="1200" dirty="0">
                        <a:latin typeface="Cambria"/>
                        <a:cs typeface="Cambria"/>
                      </a:endParaRPr>
                    </a:p>
                  </a:txBody>
                  <a:tcPr marL="0" marR="0" marT="287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000" dirty="0">
                        <a:latin typeface="Times New Roman"/>
                        <a:cs typeface="Times New Roman"/>
                      </a:endParaRPr>
                    </a:p>
                    <a:p>
                      <a:pPr>
                        <a:lnSpc>
                          <a:spcPct val="100000"/>
                        </a:lnSpc>
                      </a:pPr>
                      <a:endParaRPr sz="1000" dirty="0">
                        <a:latin typeface="Times New Roman"/>
                        <a:cs typeface="Times New Roman"/>
                      </a:endParaRPr>
                    </a:p>
                    <a:p>
                      <a:pPr>
                        <a:lnSpc>
                          <a:spcPct val="100000"/>
                        </a:lnSpc>
                      </a:pPr>
                      <a:endParaRPr sz="1000" dirty="0">
                        <a:latin typeface="Times New Roman"/>
                        <a:cs typeface="Times New Roman"/>
                      </a:endParaRPr>
                    </a:p>
                    <a:p>
                      <a:pPr>
                        <a:lnSpc>
                          <a:spcPct val="100000"/>
                        </a:lnSpc>
                        <a:spcBef>
                          <a:spcPts val="15"/>
                        </a:spcBef>
                      </a:pPr>
                      <a:endParaRPr sz="1100" dirty="0">
                        <a:latin typeface="Times New Roman"/>
                        <a:cs typeface="Times New Roman"/>
                      </a:endParaRPr>
                    </a:p>
                    <a:p>
                      <a:pPr marL="53975">
                        <a:lnSpc>
                          <a:spcPct val="100000"/>
                        </a:lnSpc>
                      </a:pPr>
                      <a:r>
                        <a:rPr sz="900" b="1" dirty="0">
                          <a:latin typeface="Cambria"/>
                          <a:cs typeface="Cambria"/>
                        </a:rPr>
                        <a:t>.</a:t>
                      </a:r>
                      <a:endParaRPr sz="900" dirty="0">
                        <a:latin typeface="Cambria"/>
                        <a:cs typeface="Cambria"/>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635" algn="ctr">
                        <a:lnSpc>
                          <a:spcPct val="100000"/>
                        </a:lnSpc>
                        <a:spcBef>
                          <a:spcPts val="2020"/>
                        </a:spcBef>
                      </a:pPr>
                      <a:r>
                        <a:rPr sz="1800" dirty="0">
                          <a:latin typeface="Cambria"/>
                          <a:cs typeface="Cambria"/>
                        </a:rPr>
                        <a:t>3</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3</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2</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2</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3</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106045">
                        <a:lnSpc>
                          <a:spcPct val="100000"/>
                        </a:lnSpc>
                        <a:spcBef>
                          <a:spcPts val="2020"/>
                        </a:spcBef>
                      </a:pPr>
                      <a:r>
                        <a:rPr sz="1800" dirty="0">
                          <a:latin typeface="Cambria"/>
                          <a:cs typeface="Cambria"/>
                        </a:rPr>
                        <a:t>3</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2</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R="60325" algn="r">
                        <a:lnSpc>
                          <a:spcPct val="100000"/>
                        </a:lnSpc>
                        <a:spcBef>
                          <a:spcPts val="2020"/>
                        </a:spcBef>
                      </a:pPr>
                      <a:r>
                        <a:rPr sz="1800" dirty="0">
                          <a:latin typeface="Cambria"/>
                          <a:cs typeface="Cambria"/>
                        </a:rPr>
                        <a:t>2</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1</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2020"/>
                        </a:spcBef>
                      </a:pPr>
                      <a:r>
                        <a:rPr sz="1800" dirty="0">
                          <a:latin typeface="Cambria"/>
                          <a:cs typeface="Cambria"/>
                        </a:rPr>
                        <a:t>-</a:t>
                      </a:r>
                    </a:p>
                  </a:txBody>
                  <a:tcPr marL="0" marR="0" marT="2326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2"/>
                  </a:ext>
                </a:extLst>
              </a:tr>
              <a:tr h="1064112">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400" dirty="0">
                        <a:latin typeface="Times New Roman"/>
                        <a:cs typeface="Times New Roman"/>
                      </a:endParaRPr>
                    </a:p>
                    <a:p>
                      <a:pPr>
                        <a:lnSpc>
                          <a:spcPct val="100000"/>
                        </a:lnSpc>
                        <a:spcBef>
                          <a:spcPts val="35"/>
                        </a:spcBef>
                      </a:pPr>
                      <a:endParaRPr sz="1600" dirty="0">
                        <a:latin typeface="Times New Roman"/>
                        <a:cs typeface="Times New Roman"/>
                      </a:endParaRPr>
                    </a:p>
                    <a:p>
                      <a:pPr marL="25400">
                        <a:lnSpc>
                          <a:spcPct val="100000"/>
                        </a:lnSpc>
                      </a:pPr>
                      <a:r>
                        <a:rPr sz="1200" b="1" spc="5" dirty="0">
                          <a:latin typeface="Cambria"/>
                          <a:cs typeface="Cambria"/>
                        </a:rPr>
                        <a:t>C203.2</a:t>
                      </a:r>
                      <a:endParaRPr sz="1200" dirty="0">
                        <a:latin typeface="Cambria"/>
                        <a:cs typeface="Cambria"/>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3</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marL="106045">
                        <a:lnSpc>
                          <a:spcPct val="100000"/>
                        </a:lnSpc>
                      </a:pPr>
                      <a:r>
                        <a:rPr sz="1800" dirty="0">
                          <a:latin typeface="Cambria"/>
                          <a:cs typeface="Cambria"/>
                        </a:rPr>
                        <a:t>3</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3</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marR="60325" algn="r">
                        <a:lnSpc>
                          <a:spcPct val="100000"/>
                        </a:lnSpc>
                      </a:pPr>
                      <a:r>
                        <a:rPr sz="1800" dirty="0">
                          <a:latin typeface="Cambria"/>
                          <a:cs typeface="Cambria"/>
                        </a:rPr>
                        <a:t>2</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1</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2600" dirty="0">
                        <a:latin typeface="Times New Roman"/>
                        <a:cs typeface="Times New Roman"/>
                      </a:endParaRPr>
                    </a:p>
                    <a:p>
                      <a:pPr algn="ctr">
                        <a:lnSpc>
                          <a:spcPct val="100000"/>
                        </a:lnSpc>
                      </a:pPr>
                      <a:r>
                        <a:rPr sz="1800" dirty="0">
                          <a:latin typeface="Cambria"/>
                          <a:cs typeface="Cambria"/>
                        </a:rPr>
                        <a:t>-</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3"/>
                  </a:ext>
                </a:extLst>
              </a:tr>
              <a:tr h="532056">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25"/>
                        </a:spcBef>
                      </a:pPr>
                      <a:endParaRPr sz="1100" dirty="0">
                        <a:latin typeface="Times New Roman"/>
                        <a:cs typeface="Times New Roman"/>
                      </a:endParaRPr>
                    </a:p>
                    <a:p>
                      <a:pPr marL="25400">
                        <a:lnSpc>
                          <a:spcPct val="100000"/>
                        </a:lnSpc>
                      </a:pPr>
                      <a:r>
                        <a:rPr sz="1200" b="1" spc="5" dirty="0">
                          <a:latin typeface="Cambria"/>
                          <a:cs typeface="Cambria"/>
                        </a:rPr>
                        <a:t>C203.3</a:t>
                      </a:r>
                      <a:endParaRPr sz="1200" dirty="0">
                        <a:latin typeface="Cambria"/>
                        <a:cs typeface="Cambria"/>
                      </a:endParaRPr>
                    </a:p>
                  </a:txBody>
                  <a:tcPr marL="0" marR="0" marT="287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3</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106045">
                        <a:lnSpc>
                          <a:spcPct val="100000"/>
                        </a:lnSpc>
                        <a:spcBef>
                          <a:spcPts val="1040"/>
                        </a:spcBef>
                      </a:pPr>
                      <a:r>
                        <a:rPr sz="1800" dirty="0">
                          <a:latin typeface="Cambria"/>
                          <a:cs typeface="Cambria"/>
                        </a:rPr>
                        <a:t>2</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2</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R="60325" algn="r">
                        <a:lnSpc>
                          <a:spcPct val="100000"/>
                        </a:lnSpc>
                        <a:spcBef>
                          <a:spcPts val="1040"/>
                        </a:spcBef>
                      </a:pPr>
                      <a:r>
                        <a:rPr sz="1800" dirty="0">
                          <a:latin typeface="Cambria"/>
                          <a:cs typeface="Cambria"/>
                        </a:rPr>
                        <a:t>2</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1</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040"/>
                        </a:spcBef>
                      </a:pPr>
                      <a:r>
                        <a:rPr sz="1800" dirty="0">
                          <a:latin typeface="Cambria"/>
                          <a:cs typeface="Cambria"/>
                        </a:rPr>
                        <a:t>-</a:t>
                      </a:r>
                    </a:p>
                  </a:txBody>
                  <a:tcPr marL="0" marR="0" marT="11977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4"/>
                  </a:ext>
                </a:extLst>
              </a:tr>
              <a:tr h="608064">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0"/>
                        </a:spcBef>
                      </a:pPr>
                      <a:endParaRPr sz="1400" dirty="0">
                        <a:latin typeface="Times New Roman"/>
                        <a:cs typeface="Times New Roman"/>
                      </a:endParaRPr>
                    </a:p>
                    <a:p>
                      <a:pPr marL="25400">
                        <a:lnSpc>
                          <a:spcPct val="100000"/>
                        </a:lnSpc>
                      </a:pPr>
                      <a:r>
                        <a:rPr sz="1200" b="1" spc="5" dirty="0">
                          <a:latin typeface="Cambria"/>
                          <a:cs typeface="Cambria"/>
                        </a:rPr>
                        <a:t>C203.4</a:t>
                      </a:r>
                      <a:endParaRPr sz="1200" dirty="0">
                        <a:latin typeface="Cambria"/>
                        <a:cs typeface="Cambria"/>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3</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106045">
                        <a:lnSpc>
                          <a:spcPct val="100000"/>
                        </a:lnSpc>
                        <a:spcBef>
                          <a:spcPts val="1370"/>
                        </a:spcBef>
                      </a:pPr>
                      <a:r>
                        <a:rPr sz="1800" dirty="0">
                          <a:latin typeface="Cambria"/>
                          <a:cs typeface="Cambria"/>
                        </a:rPr>
                        <a:t>2</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2</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R="60325" algn="r">
                        <a:lnSpc>
                          <a:spcPct val="100000"/>
                        </a:lnSpc>
                        <a:spcBef>
                          <a:spcPts val="1370"/>
                        </a:spcBef>
                      </a:pPr>
                      <a:r>
                        <a:rPr sz="1800" dirty="0">
                          <a:latin typeface="Cambria"/>
                          <a:cs typeface="Cambria"/>
                        </a:rPr>
                        <a:t>2</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1</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5"/>
                  </a:ext>
                </a:extLst>
              </a:tr>
              <a:tr h="380039">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25400">
                        <a:lnSpc>
                          <a:spcPct val="100000"/>
                        </a:lnSpc>
                        <a:spcBef>
                          <a:spcPts val="800"/>
                        </a:spcBef>
                      </a:pPr>
                      <a:r>
                        <a:rPr sz="1200" b="1" spc="5" dirty="0">
                          <a:latin typeface="Cambria"/>
                          <a:cs typeface="Cambria"/>
                        </a:rPr>
                        <a:t>C203.5</a:t>
                      </a:r>
                      <a:endParaRPr sz="1200" dirty="0">
                        <a:latin typeface="Cambria"/>
                        <a:cs typeface="Cambria"/>
                      </a:endParaRPr>
                    </a:p>
                  </a:txBody>
                  <a:tcPr marL="0" marR="0" marT="9213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2</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106045">
                        <a:lnSpc>
                          <a:spcPct val="100000"/>
                        </a:lnSpc>
                        <a:spcBef>
                          <a:spcPts val="380"/>
                        </a:spcBef>
                      </a:pPr>
                      <a:r>
                        <a:rPr sz="1800" dirty="0">
                          <a:latin typeface="Cambria"/>
                          <a:cs typeface="Cambria"/>
                        </a:rPr>
                        <a:t>2</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2</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R="60325" algn="r">
                        <a:lnSpc>
                          <a:spcPct val="100000"/>
                        </a:lnSpc>
                        <a:spcBef>
                          <a:spcPts val="380"/>
                        </a:spcBef>
                      </a:pPr>
                      <a:r>
                        <a:rPr sz="1800" dirty="0">
                          <a:latin typeface="Cambria"/>
                          <a:cs typeface="Cambria"/>
                        </a:rPr>
                        <a:t>2</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1</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380"/>
                        </a:spcBef>
                      </a:pPr>
                      <a:r>
                        <a:rPr sz="1800" dirty="0">
                          <a:latin typeface="Cambria"/>
                          <a:cs typeface="Cambria"/>
                        </a:rPr>
                        <a:t>-</a:t>
                      </a:r>
                    </a:p>
                  </a:txBody>
                  <a:tcPr marL="0" marR="0" marT="4376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6"/>
                  </a:ext>
                </a:extLst>
              </a:tr>
              <a:tr h="608064">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5"/>
                        </a:spcBef>
                      </a:pPr>
                      <a:endParaRPr sz="1400" dirty="0">
                        <a:latin typeface="Times New Roman"/>
                        <a:cs typeface="Times New Roman"/>
                      </a:endParaRPr>
                    </a:p>
                    <a:p>
                      <a:pPr marL="25400">
                        <a:lnSpc>
                          <a:spcPct val="100000"/>
                        </a:lnSpc>
                        <a:spcBef>
                          <a:spcPts val="5"/>
                        </a:spcBef>
                      </a:pPr>
                      <a:r>
                        <a:rPr sz="1200" b="1" spc="5" dirty="0">
                          <a:latin typeface="Cambria"/>
                          <a:cs typeface="Cambria"/>
                        </a:rPr>
                        <a:t>C203.6</a:t>
                      </a:r>
                      <a:endParaRPr sz="1200" dirty="0">
                        <a:latin typeface="Cambria"/>
                        <a:cs typeface="Cambria"/>
                      </a:endParaRPr>
                    </a:p>
                  </a:txBody>
                  <a:tcPr marL="0" marR="0" marT="576"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pPr>
                      <a:endParaRPr sz="15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2</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106045">
                        <a:lnSpc>
                          <a:spcPct val="100000"/>
                        </a:lnSpc>
                        <a:spcBef>
                          <a:spcPts val="1370"/>
                        </a:spcBef>
                      </a:pPr>
                      <a:r>
                        <a:rPr sz="1800" dirty="0">
                          <a:latin typeface="Cambria"/>
                          <a:cs typeface="Cambria"/>
                        </a:rPr>
                        <a:t>2</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2</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R="60325" algn="r">
                        <a:lnSpc>
                          <a:spcPct val="100000"/>
                        </a:lnSpc>
                        <a:spcBef>
                          <a:spcPts val="1370"/>
                        </a:spcBef>
                      </a:pPr>
                      <a:r>
                        <a:rPr sz="1800" dirty="0">
                          <a:latin typeface="Cambria"/>
                          <a:cs typeface="Cambria"/>
                        </a:rPr>
                        <a:t>2</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1</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algn="ctr">
                        <a:lnSpc>
                          <a:spcPct val="100000"/>
                        </a:lnSpc>
                        <a:spcBef>
                          <a:spcPts val="1370"/>
                        </a:spcBef>
                      </a:pPr>
                      <a:r>
                        <a:rPr sz="1800" dirty="0">
                          <a:latin typeface="Cambria"/>
                          <a:cs typeface="Cambria"/>
                        </a:rPr>
                        <a:t>-</a:t>
                      </a:r>
                    </a:p>
                  </a:txBody>
                  <a:tcPr marL="0" marR="0" marT="1577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7"/>
                  </a:ext>
                </a:extLst>
              </a:tr>
            </a:tbl>
          </a:graphicData>
        </a:graphic>
      </p:graphicFrame>
      <p:sp>
        <p:nvSpPr>
          <p:cNvPr id="5" name="object 5"/>
          <p:cNvSpPr txBox="1"/>
          <p:nvPr/>
        </p:nvSpPr>
        <p:spPr>
          <a:xfrm>
            <a:off x="2962010" y="863423"/>
            <a:ext cx="7802972" cy="257026"/>
          </a:xfrm>
          <a:prstGeom prst="rect">
            <a:avLst/>
          </a:prstGeom>
        </p:spPr>
        <p:txBody>
          <a:bodyPr vert="horz" wrap="square" lIns="0" tIns="12668" rIns="0" bIns="0" rtlCol="0">
            <a:spAutoFit/>
          </a:bodyPr>
          <a:lstStyle/>
          <a:p>
            <a:pPr marL="11516">
              <a:spcBef>
                <a:spcPts val="100"/>
              </a:spcBef>
              <a:tabLst>
                <a:tab pos="1391176" algn="l"/>
                <a:tab pos="3468728" algn="l"/>
                <a:tab pos="5465664" algn="l"/>
              </a:tabLst>
            </a:pPr>
            <a:r>
              <a:rPr sz="1587" i="1" spc="5" dirty="0">
                <a:latin typeface="Cambria"/>
                <a:cs typeface="Cambria"/>
              </a:rPr>
              <a:t>1:</a:t>
            </a:r>
            <a:r>
              <a:rPr sz="1587" i="1" dirty="0">
                <a:latin typeface="Cambria"/>
                <a:cs typeface="Cambria"/>
              </a:rPr>
              <a:t> Slight</a:t>
            </a:r>
            <a:r>
              <a:rPr sz="1587" i="1" spc="18" dirty="0">
                <a:latin typeface="Cambria"/>
                <a:cs typeface="Cambria"/>
              </a:rPr>
              <a:t> </a:t>
            </a:r>
            <a:r>
              <a:rPr sz="1587" i="1" dirty="0">
                <a:latin typeface="Cambria"/>
                <a:cs typeface="Cambria"/>
              </a:rPr>
              <a:t>(Low)	</a:t>
            </a:r>
            <a:r>
              <a:rPr sz="1587" i="1" spc="5" dirty="0">
                <a:latin typeface="Cambria"/>
                <a:cs typeface="Cambria"/>
              </a:rPr>
              <a:t>2:</a:t>
            </a:r>
            <a:r>
              <a:rPr sz="1587" i="1" dirty="0">
                <a:latin typeface="Cambria"/>
                <a:cs typeface="Cambria"/>
              </a:rPr>
              <a:t> Moderate</a:t>
            </a:r>
            <a:r>
              <a:rPr sz="1587" i="1" spc="14" dirty="0">
                <a:latin typeface="Cambria"/>
                <a:cs typeface="Cambria"/>
              </a:rPr>
              <a:t> </a:t>
            </a:r>
            <a:r>
              <a:rPr sz="1587" i="1" dirty="0">
                <a:latin typeface="Cambria"/>
                <a:cs typeface="Cambria"/>
              </a:rPr>
              <a:t>(Medium)	</a:t>
            </a:r>
            <a:r>
              <a:rPr sz="1587" i="1" spc="5" dirty="0">
                <a:latin typeface="Cambria"/>
                <a:cs typeface="Cambria"/>
              </a:rPr>
              <a:t>3: </a:t>
            </a:r>
            <a:r>
              <a:rPr sz="1587" i="1" dirty="0">
                <a:latin typeface="Cambria"/>
                <a:cs typeface="Cambria"/>
              </a:rPr>
              <a:t>Substantial</a:t>
            </a:r>
            <a:r>
              <a:rPr sz="1587" i="1" spc="9" dirty="0">
                <a:latin typeface="Cambria"/>
                <a:cs typeface="Cambria"/>
              </a:rPr>
              <a:t> </a:t>
            </a:r>
            <a:r>
              <a:rPr sz="1587" i="1" dirty="0">
                <a:latin typeface="Cambria"/>
                <a:cs typeface="Cambria"/>
              </a:rPr>
              <a:t>(High) : </a:t>
            </a:r>
            <a:r>
              <a:rPr lang="en-US" sz="1587" i="1" dirty="0">
                <a:latin typeface="Cambria"/>
                <a:cs typeface="Cambria"/>
              </a:rPr>
              <a:t>blank: </a:t>
            </a:r>
            <a:r>
              <a:rPr sz="1587" i="1" spc="5" dirty="0">
                <a:latin typeface="Cambria"/>
                <a:cs typeface="Cambria"/>
              </a:rPr>
              <a:t>no</a:t>
            </a:r>
            <a:r>
              <a:rPr sz="1587" i="1" spc="-59" dirty="0">
                <a:latin typeface="Cambria"/>
                <a:cs typeface="Cambria"/>
              </a:rPr>
              <a:t> </a:t>
            </a:r>
            <a:r>
              <a:rPr sz="1587" i="1" dirty="0">
                <a:latin typeface="Cambria"/>
                <a:cs typeface="Cambria"/>
              </a:rPr>
              <a:t>correlation</a:t>
            </a:r>
            <a:endParaRPr sz="1587" dirty="0">
              <a:latin typeface="Cambria"/>
              <a:cs typeface="Cambria"/>
            </a:endParaRPr>
          </a:p>
        </p:txBody>
      </p:sp>
      <p:sp>
        <p:nvSpPr>
          <p:cNvPr id="6" name="Slide Number Placeholder 5">
            <a:extLst>
              <a:ext uri="{FF2B5EF4-FFF2-40B4-BE49-F238E27FC236}">
                <a16:creationId xmlns:a16="http://schemas.microsoft.com/office/drawing/2014/main" id="{763821A2-5823-487A-88E8-B8AD90DBBA3B}"/>
              </a:ext>
            </a:extLst>
          </p:cNvPr>
          <p:cNvSpPr>
            <a:spLocks noGrp="1"/>
          </p:cNvSpPr>
          <p:nvPr>
            <p:ph type="sldNum" sz="quarter" idx="7"/>
          </p:nvPr>
        </p:nvSpPr>
        <p:spPr>
          <a:xfrm>
            <a:off x="7699248" y="7033450"/>
            <a:ext cx="2459482" cy="378142"/>
          </a:xfrm>
          <a:prstGeom prst="rect">
            <a:avLst/>
          </a:prstGeom>
        </p:spPr>
        <p:txBody>
          <a:bodyPr wrap="square" lIns="0" tIns="0" rIns="0" bIns="0">
            <a:spAutoFit/>
          </a:bodyPr>
          <a:lstStyle>
            <a:defPPr>
              <a:defRPr lang="en-US"/>
            </a:defPPr>
            <a:lvl1pPr marL="0" algn="r" defTabSz="914400" rtl="0" eaLnBrk="1" latinLnBrk="0" hangingPunct="1">
              <a:defRPr sz="18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IN" smtClean="0"/>
              <a:pPr/>
              <a:t>91</a:t>
            </a:fld>
            <a:endParaRPr lang="en-IN" dirty="0"/>
          </a:p>
        </p:txBody>
      </p:sp>
    </p:spTree>
    <p:extLst>
      <p:ext uri="{BB962C8B-B14F-4D97-AF65-F5344CB8AC3E}">
        <p14:creationId xmlns:p14="http://schemas.microsoft.com/office/powerpoint/2010/main" val="192320544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01845" y="546995"/>
            <a:ext cx="6894852" cy="688156"/>
          </a:xfrm>
          <a:prstGeom prst="rect">
            <a:avLst/>
          </a:prstGeom>
        </p:spPr>
        <p:txBody>
          <a:bodyPr vert="horz" wrap="square" lIns="0" tIns="10941" rIns="0" bIns="0" rtlCol="0" anchor="ctr">
            <a:spAutoFit/>
          </a:bodyPr>
          <a:lstStyle/>
          <a:p>
            <a:pPr marL="1684843" marR="4607" indent="-1673903">
              <a:lnSpc>
                <a:spcPct val="100499"/>
              </a:lnSpc>
              <a:spcBef>
                <a:spcPts val="86"/>
              </a:spcBef>
            </a:pPr>
            <a:r>
              <a:rPr spc="9" dirty="0"/>
              <a:t>P</a:t>
            </a:r>
            <a:r>
              <a:rPr lang="en-US" spc="9" dirty="0"/>
              <a:t>O Attainment - </a:t>
            </a:r>
            <a:r>
              <a:rPr spc="-86" dirty="0"/>
              <a:t> </a:t>
            </a:r>
            <a:r>
              <a:rPr spc="5" dirty="0"/>
              <a:t>Calculation</a:t>
            </a:r>
          </a:p>
        </p:txBody>
      </p:sp>
      <p:graphicFrame>
        <p:nvGraphicFramePr>
          <p:cNvPr id="3" name="object 3"/>
          <p:cNvGraphicFramePr>
            <a:graphicFrameLocks noGrp="1"/>
          </p:cNvGraphicFramePr>
          <p:nvPr>
            <p:extLst>
              <p:ext uri="{D42A27DB-BD31-4B8C-83A1-F6EECF244321}">
                <p14:modId xmlns:p14="http://schemas.microsoft.com/office/powerpoint/2010/main" val="1930281014"/>
              </p:ext>
            </p:extLst>
          </p:nvPr>
        </p:nvGraphicFramePr>
        <p:xfrm>
          <a:off x="1211877" y="1455147"/>
          <a:ext cx="9391382" cy="4407997"/>
        </p:xfrm>
        <a:graphic>
          <a:graphicData uri="http://schemas.openxmlformats.org/drawingml/2006/table">
            <a:tbl>
              <a:tblPr firstRow="1" bandRow="1">
                <a:tableStyleId>{2D5ABB26-0587-4C30-8999-92F81FD0307C}</a:tableStyleId>
              </a:tblPr>
              <a:tblGrid>
                <a:gridCol w="753536">
                  <a:extLst>
                    <a:ext uri="{9D8B030D-6E8A-4147-A177-3AD203B41FA5}">
                      <a16:colId xmlns:a16="http://schemas.microsoft.com/office/drawing/2014/main" val="20000"/>
                    </a:ext>
                  </a:extLst>
                </a:gridCol>
                <a:gridCol w="459092">
                  <a:extLst>
                    <a:ext uri="{9D8B030D-6E8A-4147-A177-3AD203B41FA5}">
                      <a16:colId xmlns:a16="http://schemas.microsoft.com/office/drawing/2014/main" val="20001"/>
                    </a:ext>
                  </a:extLst>
                </a:gridCol>
                <a:gridCol w="812800">
                  <a:extLst>
                    <a:ext uri="{9D8B030D-6E8A-4147-A177-3AD203B41FA5}">
                      <a16:colId xmlns:a16="http://schemas.microsoft.com/office/drawing/2014/main" val="20002"/>
                    </a:ext>
                  </a:extLst>
                </a:gridCol>
                <a:gridCol w="790223">
                  <a:extLst>
                    <a:ext uri="{9D8B030D-6E8A-4147-A177-3AD203B41FA5}">
                      <a16:colId xmlns:a16="http://schemas.microsoft.com/office/drawing/2014/main" val="20003"/>
                    </a:ext>
                  </a:extLst>
                </a:gridCol>
                <a:gridCol w="383822">
                  <a:extLst>
                    <a:ext uri="{9D8B030D-6E8A-4147-A177-3AD203B41FA5}">
                      <a16:colId xmlns:a16="http://schemas.microsoft.com/office/drawing/2014/main" val="20004"/>
                    </a:ext>
                  </a:extLst>
                </a:gridCol>
                <a:gridCol w="383822">
                  <a:extLst>
                    <a:ext uri="{9D8B030D-6E8A-4147-A177-3AD203B41FA5}">
                      <a16:colId xmlns:a16="http://schemas.microsoft.com/office/drawing/2014/main" val="20005"/>
                    </a:ext>
                  </a:extLst>
                </a:gridCol>
                <a:gridCol w="337816">
                  <a:extLst>
                    <a:ext uri="{9D8B030D-6E8A-4147-A177-3AD203B41FA5}">
                      <a16:colId xmlns:a16="http://schemas.microsoft.com/office/drawing/2014/main" val="20006"/>
                    </a:ext>
                  </a:extLst>
                </a:gridCol>
                <a:gridCol w="497506">
                  <a:extLst>
                    <a:ext uri="{9D8B030D-6E8A-4147-A177-3AD203B41FA5}">
                      <a16:colId xmlns:a16="http://schemas.microsoft.com/office/drawing/2014/main" val="20007"/>
                    </a:ext>
                  </a:extLst>
                </a:gridCol>
                <a:gridCol w="497506">
                  <a:extLst>
                    <a:ext uri="{9D8B030D-6E8A-4147-A177-3AD203B41FA5}">
                      <a16:colId xmlns:a16="http://schemas.microsoft.com/office/drawing/2014/main" val="20008"/>
                    </a:ext>
                  </a:extLst>
                </a:gridCol>
                <a:gridCol w="497506">
                  <a:extLst>
                    <a:ext uri="{9D8B030D-6E8A-4147-A177-3AD203B41FA5}">
                      <a16:colId xmlns:a16="http://schemas.microsoft.com/office/drawing/2014/main" val="20009"/>
                    </a:ext>
                  </a:extLst>
                </a:gridCol>
                <a:gridCol w="497506">
                  <a:extLst>
                    <a:ext uri="{9D8B030D-6E8A-4147-A177-3AD203B41FA5}">
                      <a16:colId xmlns:a16="http://schemas.microsoft.com/office/drawing/2014/main" val="20010"/>
                    </a:ext>
                  </a:extLst>
                </a:gridCol>
                <a:gridCol w="497507">
                  <a:extLst>
                    <a:ext uri="{9D8B030D-6E8A-4147-A177-3AD203B41FA5}">
                      <a16:colId xmlns:a16="http://schemas.microsoft.com/office/drawing/2014/main" val="20011"/>
                    </a:ext>
                  </a:extLst>
                </a:gridCol>
                <a:gridCol w="496356">
                  <a:extLst>
                    <a:ext uri="{9D8B030D-6E8A-4147-A177-3AD203B41FA5}">
                      <a16:colId xmlns:a16="http://schemas.microsoft.com/office/drawing/2014/main" val="20012"/>
                    </a:ext>
                  </a:extLst>
                </a:gridCol>
                <a:gridCol w="497507">
                  <a:extLst>
                    <a:ext uri="{9D8B030D-6E8A-4147-A177-3AD203B41FA5}">
                      <a16:colId xmlns:a16="http://schemas.microsoft.com/office/drawing/2014/main" val="20013"/>
                    </a:ext>
                  </a:extLst>
                </a:gridCol>
                <a:gridCol w="497507">
                  <a:extLst>
                    <a:ext uri="{9D8B030D-6E8A-4147-A177-3AD203B41FA5}">
                      <a16:colId xmlns:a16="http://schemas.microsoft.com/office/drawing/2014/main" val="20014"/>
                    </a:ext>
                  </a:extLst>
                </a:gridCol>
                <a:gridCol w="497507">
                  <a:extLst>
                    <a:ext uri="{9D8B030D-6E8A-4147-A177-3AD203B41FA5}">
                      <a16:colId xmlns:a16="http://schemas.microsoft.com/office/drawing/2014/main" val="20015"/>
                    </a:ext>
                  </a:extLst>
                </a:gridCol>
                <a:gridCol w="497507">
                  <a:extLst>
                    <a:ext uri="{9D8B030D-6E8A-4147-A177-3AD203B41FA5}">
                      <a16:colId xmlns:a16="http://schemas.microsoft.com/office/drawing/2014/main" val="20016"/>
                    </a:ext>
                  </a:extLst>
                </a:gridCol>
                <a:gridCol w="496356">
                  <a:extLst>
                    <a:ext uri="{9D8B030D-6E8A-4147-A177-3AD203B41FA5}">
                      <a16:colId xmlns:a16="http://schemas.microsoft.com/office/drawing/2014/main" val="20017"/>
                    </a:ext>
                  </a:extLst>
                </a:gridCol>
              </a:tblGrid>
              <a:tr h="534819">
                <a:tc>
                  <a:txBody>
                    <a:bodyPr/>
                    <a:lstStyle/>
                    <a:p>
                      <a:pPr>
                        <a:lnSpc>
                          <a:spcPct val="100000"/>
                        </a:lnSpc>
                        <a:spcBef>
                          <a:spcPts val="10"/>
                        </a:spcBef>
                      </a:pPr>
                      <a:endParaRPr sz="1400" b="1" dirty="0">
                        <a:latin typeface="Times New Roman"/>
                        <a:cs typeface="Times New Roman"/>
                      </a:endParaRPr>
                    </a:p>
                    <a:p>
                      <a:pPr marL="4445" marR="6350">
                        <a:lnSpc>
                          <a:spcPts val="1310"/>
                        </a:lnSpc>
                      </a:pPr>
                      <a:r>
                        <a:rPr sz="1000" b="1" dirty="0">
                          <a:latin typeface="Century Gothic"/>
                          <a:cs typeface="Century Gothic"/>
                        </a:rPr>
                        <a:t>Co</a:t>
                      </a:r>
                      <a:r>
                        <a:rPr sz="1000" b="1" spc="-5" dirty="0">
                          <a:latin typeface="Century Gothic"/>
                          <a:cs typeface="Century Gothic"/>
                        </a:rPr>
                        <a:t>u</a:t>
                      </a:r>
                      <a:r>
                        <a:rPr sz="1000" b="1" dirty="0">
                          <a:latin typeface="Century Gothic"/>
                          <a:cs typeface="Century Gothic"/>
                        </a:rPr>
                        <a:t>rse</a:t>
                      </a: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marL="4445" marR="46355" algn="just">
                        <a:lnSpc>
                          <a:spcPct val="99500"/>
                        </a:lnSpc>
                        <a:spcBef>
                          <a:spcPts val="425"/>
                        </a:spcBef>
                      </a:pPr>
                      <a:r>
                        <a:rPr lang="en-US" sz="1000" b="1" dirty="0">
                          <a:latin typeface="Century Gothic"/>
                          <a:cs typeface="Century Gothic"/>
                        </a:rPr>
                        <a:t>COs</a:t>
                      </a:r>
                      <a:endParaRPr sz="1000" b="1" dirty="0">
                        <a:latin typeface="Century Gothic"/>
                        <a:cs typeface="Century Gothic"/>
                      </a:endParaRPr>
                    </a:p>
                  </a:txBody>
                  <a:tcPr marL="0" marR="0" marT="48945"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marL="5080" marR="35560">
                        <a:lnSpc>
                          <a:spcPct val="98600"/>
                        </a:lnSpc>
                        <a:spcBef>
                          <a:spcPts val="370"/>
                        </a:spcBef>
                      </a:pPr>
                      <a:r>
                        <a:rPr sz="1000" b="1" spc="-30" dirty="0">
                          <a:latin typeface="Century Gothic"/>
                          <a:cs typeface="Century Gothic"/>
                        </a:rPr>
                        <a:t>A</a:t>
                      </a:r>
                      <a:r>
                        <a:rPr sz="1000" b="1" spc="-5" dirty="0">
                          <a:latin typeface="Century Gothic"/>
                          <a:cs typeface="Century Gothic"/>
                        </a:rPr>
                        <a:t>tt</a:t>
                      </a:r>
                      <a:r>
                        <a:rPr sz="1000" b="1" dirty="0">
                          <a:latin typeface="Century Gothic"/>
                          <a:cs typeface="Century Gothic"/>
                        </a:rPr>
                        <a:t>a</a:t>
                      </a:r>
                      <a:r>
                        <a:rPr sz="1000" b="1" spc="5" dirty="0">
                          <a:latin typeface="Century Gothic"/>
                          <a:cs typeface="Century Gothic"/>
                        </a:rPr>
                        <a:t>i</a:t>
                      </a:r>
                      <a:r>
                        <a:rPr sz="1000" b="1" spc="-5" dirty="0">
                          <a:latin typeface="Century Gothic"/>
                          <a:cs typeface="Century Gothic"/>
                        </a:rPr>
                        <a:t>nm</a:t>
                      </a:r>
                      <a:r>
                        <a:rPr sz="1000" b="1" dirty="0">
                          <a:latin typeface="Century Gothic"/>
                          <a:cs typeface="Century Gothic"/>
                        </a:rPr>
                        <a:t>ent Level  </a:t>
                      </a:r>
                      <a:r>
                        <a:rPr sz="1000" b="1" dirty="0">
                          <a:latin typeface="Calibri"/>
                          <a:cs typeface="Calibri"/>
                        </a:rPr>
                        <a:t>Column</a:t>
                      </a:r>
                      <a:r>
                        <a:rPr sz="1000" b="1" spc="-25" dirty="0">
                          <a:latin typeface="Calibri"/>
                          <a:cs typeface="Calibri"/>
                        </a:rPr>
                        <a:t> </a:t>
                      </a:r>
                      <a:r>
                        <a:rPr sz="1000" b="1" dirty="0">
                          <a:latin typeface="Calibri"/>
                          <a:cs typeface="Calibri"/>
                        </a:rPr>
                        <a:t>A</a:t>
                      </a:r>
                    </a:p>
                  </a:txBody>
                  <a:tcPr marL="0" marR="0" marT="4261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marL="126364">
                        <a:lnSpc>
                          <a:spcPct val="100000"/>
                        </a:lnSpc>
                        <a:spcBef>
                          <a:spcPts val="114"/>
                        </a:spcBef>
                      </a:pPr>
                      <a:r>
                        <a:rPr sz="1000" b="1" spc="-5" dirty="0">
                          <a:latin typeface="Century Gothic"/>
                          <a:cs typeface="Century Gothic"/>
                        </a:rPr>
                        <a:t>PO1</a:t>
                      </a:r>
                      <a:endParaRPr sz="1000" b="1" dirty="0">
                        <a:latin typeface="Century Gothic"/>
                        <a:cs typeface="Century Gothic"/>
                      </a:endParaRPr>
                    </a:p>
                    <a:p>
                      <a:pPr marL="165735" marR="43815" indent="-116205">
                        <a:lnSpc>
                          <a:spcPct val="100899"/>
                        </a:lnSpc>
                        <a:spcBef>
                          <a:spcPts val="15"/>
                        </a:spcBef>
                      </a:pPr>
                      <a:r>
                        <a:rPr lang="en-IN" sz="1000" b="1" spc="-5" dirty="0">
                          <a:latin typeface="Century Gothic"/>
                          <a:cs typeface="Century Gothic"/>
                        </a:rPr>
                        <a:t>C</a:t>
                      </a:r>
                      <a:r>
                        <a:rPr sz="1000" b="1" spc="-5" dirty="0">
                          <a:latin typeface="Century Gothic"/>
                          <a:cs typeface="Century Gothic"/>
                        </a:rPr>
                        <a:t>column</a:t>
                      </a:r>
                      <a:r>
                        <a:rPr lang="en-US" sz="1000" b="1" spc="-5" dirty="0">
                          <a:latin typeface="Century Gothic"/>
                          <a:cs typeface="Century Gothic"/>
                        </a:rPr>
                        <a:t> B</a:t>
                      </a:r>
                      <a:endParaRPr sz="1000" b="1" dirty="0">
                        <a:latin typeface="Century Gothic"/>
                        <a:cs typeface="Century Gothic"/>
                      </a:endParaRPr>
                    </a:p>
                  </a:txBody>
                  <a:tcPr marL="0" marR="0" marT="13243"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PO2</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PO3</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PO4</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PO5</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PO6</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PO7</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PO8</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PO9</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PO10</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PO11</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spc="-5" dirty="0">
                          <a:latin typeface="Century Gothic"/>
                          <a:cs typeface="Century Gothic"/>
                        </a:rPr>
                        <a:t>PO12</a:t>
                      </a:r>
                      <a:endParaRPr sz="1000" b="1" dirty="0">
                        <a:latin typeface="Century Gothic"/>
                        <a:cs typeface="Century Gothic"/>
                      </a:endParaRP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dirty="0">
                          <a:latin typeface="Century Gothic"/>
                          <a:cs typeface="Century Gothic"/>
                        </a:rPr>
                        <a:t>PSO1</a:t>
                      </a: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dirty="0">
                          <a:latin typeface="Century Gothic"/>
                          <a:cs typeface="Century Gothic"/>
                        </a:rPr>
                        <a:t>PSO2</a:t>
                      </a: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0"/>
                        </a:spcBef>
                      </a:pPr>
                      <a:endParaRPr sz="1200" b="1" dirty="0">
                        <a:latin typeface="Times New Roman"/>
                        <a:cs typeface="Times New Roman"/>
                      </a:endParaRPr>
                    </a:p>
                    <a:p>
                      <a:pPr algn="ctr">
                        <a:lnSpc>
                          <a:spcPct val="100000"/>
                        </a:lnSpc>
                      </a:pPr>
                      <a:r>
                        <a:rPr sz="1000" b="1" dirty="0">
                          <a:latin typeface="Century Gothic"/>
                          <a:cs typeface="Century Gothic"/>
                        </a:rPr>
                        <a:t>PSO3</a:t>
                      </a:r>
                    </a:p>
                  </a:txBody>
                  <a:tcPr marL="0" marR="0" marT="1152"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0"/>
                  </a:ext>
                </a:extLst>
              </a:tr>
              <a:tr h="251517">
                <a:tc rowSpan="6">
                  <a:txBody>
                    <a:bodyPr/>
                    <a:lstStyle/>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spcBef>
                          <a:spcPts val="25"/>
                        </a:spcBef>
                      </a:pPr>
                      <a:endParaRPr sz="1600" dirty="0">
                        <a:latin typeface="Times New Roman"/>
                        <a:cs typeface="Times New Roman"/>
                      </a:endParaRPr>
                    </a:p>
                    <a:p>
                      <a:pPr marL="4445" marR="80010">
                        <a:lnSpc>
                          <a:spcPts val="1370"/>
                        </a:lnSpc>
                      </a:pPr>
                      <a:r>
                        <a:rPr sz="1000" spc="-5" dirty="0">
                          <a:latin typeface="Century Gothic"/>
                          <a:cs typeface="Century Gothic"/>
                        </a:rPr>
                        <a:t>C3  01</a:t>
                      </a:r>
                      <a:endParaRPr sz="1000" dirty="0">
                        <a:latin typeface="Century Gothic"/>
                        <a:cs typeface="Century Gothic"/>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marL="4445">
                        <a:lnSpc>
                          <a:spcPct val="100000"/>
                        </a:lnSpc>
                        <a:spcBef>
                          <a:spcPts val="585"/>
                        </a:spcBef>
                      </a:pPr>
                      <a:r>
                        <a:rPr sz="1000" b="1" spc="-5" dirty="0">
                          <a:latin typeface="Century Gothic"/>
                          <a:cs typeface="Century Gothic"/>
                        </a:rPr>
                        <a:t>C301.1</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5"/>
                        </a:spcBef>
                      </a:pPr>
                      <a:r>
                        <a:rPr sz="1000" b="1" spc="-5" dirty="0">
                          <a:latin typeface="Century Gothic"/>
                          <a:cs typeface="Century Gothic"/>
                        </a:rPr>
                        <a:t>1.5</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1"/>
                  </a:ext>
                </a:extLst>
              </a:tr>
              <a:tr h="251518">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85"/>
                        </a:spcBef>
                      </a:pPr>
                      <a:r>
                        <a:rPr sz="1000" b="1" spc="-5" dirty="0">
                          <a:latin typeface="Century Gothic"/>
                          <a:cs typeface="Century Gothic"/>
                        </a:rPr>
                        <a:t>C301.2</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5"/>
                        </a:spcBef>
                      </a:pPr>
                      <a:r>
                        <a:rPr sz="1000" b="1" spc="-5" dirty="0">
                          <a:latin typeface="Century Gothic"/>
                          <a:cs typeface="Century Gothic"/>
                        </a:rPr>
                        <a:t>2.1</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2"/>
                  </a:ext>
                </a:extLst>
              </a:tr>
              <a:tr h="251517">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85"/>
                        </a:spcBef>
                      </a:pPr>
                      <a:r>
                        <a:rPr sz="1000" b="1" spc="-5" dirty="0">
                          <a:latin typeface="Century Gothic"/>
                          <a:cs typeface="Century Gothic"/>
                        </a:rPr>
                        <a:t>C301.3</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5"/>
                        </a:spcBef>
                      </a:pPr>
                      <a:r>
                        <a:rPr sz="1000" b="1" spc="-5" dirty="0">
                          <a:latin typeface="Century Gothic"/>
                          <a:cs typeface="Century Gothic"/>
                        </a:rPr>
                        <a:t>2.4</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3"/>
                  </a:ext>
                </a:extLst>
              </a:tr>
              <a:tr h="252899">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90"/>
                        </a:spcBef>
                      </a:pPr>
                      <a:r>
                        <a:rPr sz="1000" b="1" spc="-5" dirty="0">
                          <a:latin typeface="Century Gothic"/>
                          <a:cs typeface="Century Gothic"/>
                        </a:rPr>
                        <a:t>C301.4</a:t>
                      </a:r>
                      <a:endParaRPr sz="1000" b="1" dirty="0">
                        <a:latin typeface="Century Gothic"/>
                        <a:cs typeface="Century Gothic"/>
                      </a:endParaRPr>
                    </a:p>
                  </a:txBody>
                  <a:tcPr marL="0" marR="0" marT="6794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90"/>
                        </a:spcBef>
                      </a:pPr>
                      <a:r>
                        <a:rPr sz="1000" b="1" spc="-5" dirty="0">
                          <a:latin typeface="Century Gothic"/>
                          <a:cs typeface="Century Gothic"/>
                        </a:rPr>
                        <a:t>2.5</a:t>
                      </a:r>
                      <a:endParaRPr sz="1000" b="1" dirty="0">
                        <a:latin typeface="Century Gothic"/>
                        <a:cs typeface="Century Gothic"/>
                      </a:endParaRPr>
                    </a:p>
                  </a:txBody>
                  <a:tcPr marL="0" marR="0" marT="6794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1</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1</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3</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3</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3</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2</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1</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3</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3</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5"/>
                        </a:spcBef>
                      </a:pPr>
                      <a:r>
                        <a:rPr sz="1100" b="1" dirty="0">
                          <a:latin typeface="Century Gothic"/>
                          <a:cs typeface="Century Gothic"/>
                        </a:rPr>
                        <a:t>1</a:t>
                      </a:r>
                    </a:p>
                  </a:txBody>
                  <a:tcPr marL="0" marR="0" marT="5355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4"/>
                  </a:ext>
                </a:extLst>
              </a:tr>
              <a:tr h="251517">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80"/>
                        </a:spcBef>
                      </a:pPr>
                      <a:r>
                        <a:rPr sz="1000" b="1" spc="-5" dirty="0">
                          <a:latin typeface="Century Gothic"/>
                          <a:cs typeface="Century Gothic"/>
                        </a:rPr>
                        <a:t>C301.5</a:t>
                      </a:r>
                      <a:endParaRPr sz="1000" b="1" dirty="0">
                        <a:latin typeface="Century Gothic"/>
                        <a:cs typeface="Century Gothic"/>
                      </a:endParaRPr>
                    </a:p>
                  </a:txBody>
                  <a:tcPr marL="0" marR="0" marT="66795"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0"/>
                        </a:spcBef>
                      </a:pPr>
                      <a:r>
                        <a:rPr sz="1000" b="1" spc="-5" dirty="0">
                          <a:latin typeface="Century Gothic"/>
                          <a:cs typeface="Century Gothic"/>
                        </a:rPr>
                        <a:t>2.4</a:t>
                      </a:r>
                      <a:endParaRPr sz="1000" b="1" dirty="0">
                        <a:latin typeface="Century Gothic"/>
                        <a:cs typeface="Century Gothic"/>
                      </a:endParaRPr>
                    </a:p>
                  </a:txBody>
                  <a:tcPr marL="0" marR="0" marT="66795"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2</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5"/>
                  </a:ext>
                </a:extLst>
              </a:tr>
              <a:tr h="268681">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80"/>
                        </a:spcBef>
                      </a:pPr>
                      <a:r>
                        <a:rPr sz="1000" b="1" spc="-5" dirty="0">
                          <a:latin typeface="Century Gothic"/>
                          <a:cs typeface="Century Gothic"/>
                        </a:rPr>
                        <a:t>C301.6</a:t>
                      </a:r>
                      <a:endParaRPr sz="1000" b="1" dirty="0">
                        <a:latin typeface="Century Gothic"/>
                        <a:cs typeface="Century Gothic"/>
                      </a:endParaRPr>
                    </a:p>
                  </a:txBody>
                  <a:tcPr marL="0" marR="0" marT="66795"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0"/>
                        </a:spcBef>
                      </a:pPr>
                      <a:r>
                        <a:rPr sz="1000" b="1" spc="-5" dirty="0">
                          <a:latin typeface="Century Gothic"/>
                          <a:cs typeface="Century Gothic"/>
                        </a:rPr>
                        <a:t>2.7</a:t>
                      </a:r>
                      <a:endParaRPr sz="1000" b="1" dirty="0">
                        <a:latin typeface="Century Gothic"/>
                        <a:cs typeface="Century Gothic"/>
                      </a:endParaRPr>
                    </a:p>
                  </a:txBody>
                  <a:tcPr marL="0" marR="0" marT="66795"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2</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2</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2</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6"/>
                  </a:ext>
                </a:extLst>
              </a:tr>
              <a:tr h="251517">
                <a:tc rowSpan="6">
                  <a:txBody>
                    <a:bodyPr/>
                    <a:lstStyle/>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pPr>
                      <a:endParaRPr sz="1300" dirty="0">
                        <a:latin typeface="Times New Roman"/>
                        <a:cs typeface="Times New Roman"/>
                      </a:endParaRPr>
                    </a:p>
                    <a:p>
                      <a:pPr>
                        <a:lnSpc>
                          <a:spcPct val="100000"/>
                        </a:lnSpc>
                        <a:spcBef>
                          <a:spcPts val="20"/>
                        </a:spcBef>
                      </a:pPr>
                      <a:endParaRPr sz="1600" dirty="0">
                        <a:latin typeface="Times New Roman"/>
                        <a:cs typeface="Times New Roman"/>
                      </a:endParaRPr>
                    </a:p>
                    <a:p>
                      <a:pPr marL="4445" marR="80010">
                        <a:lnSpc>
                          <a:spcPts val="1370"/>
                        </a:lnSpc>
                        <a:spcBef>
                          <a:spcPts val="5"/>
                        </a:spcBef>
                      </a:pPr>
                      <a:r>
                        <a:rPr sz="1000" spc="-5" dirty="0">
                          <a:latin typeface="Century Gothic"/>
                          <a:cs typeface="Century Gothic"/>
                        </a:rPr>
                        <a:t>C3  02</a:t>
                      </a:r>
                      <a:endParaRPr sz="1000" dirty="0">
                        <a:latin typeface="Century Gothic"/>
                        <a:cs typeface="Century Gothic"/>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marL="4445">
                        <a:lnSpc>
                          <a:spcPct val="100000"/>
                        </a:lnSpc>
                        <a:spcBef>
                          <a:spcPts val="580"/>
                        </a:spcBef>
                      </a:pPr>
                      <a:r>
                        <a:rPr sz="1000" b="1" spc="-5" dirty="0">
                          <a:latin typeface="Century Gothic"/>
                          <a:cs typeface="Century Gothic"/>
                        </a:rPr>
                        <a:t>C302.1</a:t>
                      </a:r>
                      <a:endParaRPr sz="1000" b="1" dirty="0">
                        <a:latin typeface="Century Gothic"/>
                        <a:cs typeface="Century Gothic"/>
                      </a:endParaRPr>
                    </a:p>
                  </a:txBody>
                  <a:tcPr marL="0" marR="0" marT="66795"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0"/>
                        </a:spcBef>
                      </a:pPr>
                      <a:r>
                        <a:rPr sz="1000" b="1" spc="-5" dirty="0">
                          <a:latin typeface="Century Gothic"/>
                          <a:cs typeface="Century Gothic"/>
                        </a:rPr>
                        <a:t>1.8</a:t>
                      </a:r>
                      <a:endParaRPr sz="1000" b="1" dirty="0">
                        <a:latin typeface="Century Gothic"/>
                        <a:cs typeface="Century Gothic"/>
                      </a:endParaRPr>
                    </a:p>
                  </a:txBody>
                  <a:tcPr marL="0" marR="0" marT="66795"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2</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7"/>
                  </a:ext>
                </a:extLst>
              </a:tr>
              <a:tr h="251517">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85"/>
                        </a:spcBef>
                      </a:pPr>
                      <a:r>
                        <a:rPr sz="1000" b="1" spc="-5" dirty="0">
                          <a:latin typeface="Century Gothic"/>
                          <a:cs typeface="Century Gothic"/>
                        </a:rPr>
                        <a:t>C302.2</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5"/>
                        </a:spcBef>
                      </a:pPr>
                      <a:r>
                        <a:rPr sz="1000" b="1" spc="-5" dirty="0">
                          <a:latin typeface="Century Gothic"/>
                          <a:cs typeface="Century Gothic"/>
                        </a:rPr>
                        <a:t>1.9</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8"/>
                  </a:ext>
                </a:extLst>
              </a:tr>
              <a:tr h="251517">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85"/>
                        </a:spcBef>
                      </a:pPr>
                      <a:r>
                        <a:rPr sz="1000" b="1" spc="-5" dirty="0">
                          <a:latin typeface="Century Gothic"/>
                          <a:cs typeface="Century Gothic"/>
                        </a:rPr>
                        <a:t>C302.3</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5"/>
                        </a:spcBef>
                      </a:pPr>
                      <a:r>
                        <a:rPr sz="1000" b="1" spc="-5" dirty="0">
                          <a:latin typeface="Century Gothic"/>
                          <a:cs typeface="Century Gothic"/>
                        </a:rPr>
                        <a:t>1.7</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09"/>
                  </a:ext>
                </a:extLst>
              </a:tr>
              <a:tr h="251518">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85"/>
                        </a:spcBef>
                      </a:pPr>
                      <a:r>
                        <a:rPr sz="1000" b="1" spc="-5" dirty="0">
                          <a:latin typeface="Century Gothic"/>
                          <a:cs typeface="Century Gothic"/>
                        </a:rPr>
                        <a:t>C302.4</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85"/>
                        </a:spcBef>
                      </a:pPr>
                      <a:r>
                        <a:rPr sz="1000" b="1" spc="-5" dirty="0">
                          <a:latin typeface="Century Gothic"/>
                          <a:cs typeface="Century Gothic"/>
                        </a:rPr>
                        <a:t>2.7</a:t>
                      </a:r>
                      <a:endParaRPr sz="1000" b="1" dirty="0">
                        <a:latin typeface="Century Gothic"/>
                        <a:cs typeface="Century Gothic"/>
                      </a:endParaRPr>
                    </a:p>
                  </a:txBody>
                  <a:tcPr marL="0" marR="0" marT="67371"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1</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2</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3</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9"/>
                        </a:spcBef>
                      </a:pPr>
                      <a:r>
                        <a:rPr sz="1100" b="1" dirty="0">
                          <a:latin typeface="Century Gothic"/>
                          <a:cs typeface="Century Gothic"/>
                        </a:rPr>
                        <a:t>-</a:t>
                      </a:r>
                    </a:p>
                  </a:txBody>
                  <a:tcPr marL="0" marR="0" marT="52974"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10"/>
                  </a:ext>
                </a:extLst>
              </a:tr>
              <a:tr h="252900">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90"/>
                        </a:spcBef>
                      </a:pPr>
                      <a:r>
                        <a:rPr sz="1000" b="1" spc="-5" dirty="0">
                          <a:latin typeface="Century Gothic"/>
                          <a:cs typeface="Century Gothic"/>
                        </a:rPr>
                        <a:t>C302.5</a:t>
                      </a:r>
                      <a:endParaRPr sz="1000" b="1" dirty="0">
                        <a:latin typeface="Century Gothic"/>
                        <a:cs typeface="Century Gothic"/>
                      </a:endParaRPr>
                    </a:p>
                  </a:txBody>
                  <a:tcPr marL="0" marR="0" marT="6794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90"/>
                        </a:spcBef>
                      </a:pPr>
                      <a:r>
                        <a:rPr sz="1000" b="1" spc="-5" dirty="0">
                          <a:latin typeface="Century Gothic"/>
                          <a:cs typeface="Century Gothic"/>
                        </a:rPr>
                        <a:t>2.1</a:t>
                      </a:r>
                      <a:endParaRPr sz="1000" b="1" dirty="0">
                        <a:latin typeface="Century Gothic"/>
                        <a:cs typeface="Century Gothic"/>
                      </a:endParaRPr>
                    </a:p>
                  </a:txBody>
                  <a:tcPr marL="0" marR="0" marT="6794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1</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2</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3</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64"/>
                        </a:spcBef>
                      </a:pPr>
                      <a:r>
                        <a:rPr sz="1100" b="1" dirty="0">
                          <a:latin typeface="Century Gothic"/>
                          <a:cs typeface="Century Gothic"/>
                        </a:rPr>
                        <a:t>-</a:t>
                      </a:r>
                    </a:p>
                  </a:txBody>
                  <a:tcPr marL="0" marR="0" marT="5355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11"/>
                  </a:ext>
                </a:extLst>
              </a:tr>
              <a:tr h="268680">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solidFill>
                      <a:srgbClr val="EFE8E6"/>
                    </a:solidFill>
                  </a:tcPr>
                </a:tc>
                <a:tc>
                  <a:txBody>
                    <a:bodyPr/>
                    <a:lstStyle/>
                    <a:p>
                      <a:pPr marL="4445">
                        <a:lnSpc>
                          <a:spcPct val="100000"/>
                        </a:lnSpc>
                        <a:spcBef>
                          <a:spcPts val="575"/>
                        </a:spcBef>
                      </a:pPr>
                      <a:r>
                        <a:rPr sz="1000" b="1" spc="-5" dirty="0">
                          <a:latin typeface="Century Gothic"/>
                          <a:cs typeface="Century Gothic"/>
                        </a:rPr>
                        <a:t>C302.6</a:t>
                      </a:r>
                      <a:endParaRPr sz="1000" b="1" dirty="0">
                        <a:latin typeface="Century Gothic"/>
                        <a:cs typeface="Century Gothic"/>
                      </a:endParaRPr>
                    </a:p>
                  </a:txBody>
                  <a:tcPr marL="0" marR="0" marT="6621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575"/>
                        </a:spcBef>
                      </a:pPr>
                      <a:r>
                        <a:rPr sz="1000" b="1" spc="-5" dirty="0">
                          <a:latin typeface="Century Gothic"/>
                          <a:cs typeface="Century Gothic"/>
                        </a:rPr>
                        <a:t>1.4</a:t>
                      </a:r>
                      <a:endParaRPr sz="1000" b="1" dirty="0">
                        <a:latin typeface="Century Gothic"/>
                        <a:cs typeface="Century Gothic"/>
                      </a:endParaRPr>
                    </a:p>
                  </a:txBody>
                  <a:tcPr marL="0" marR="0" marT="6621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1</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2</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3</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gn="ctr">
                        <a:lnSpc>
                          <a:spcPct val="100000"/>
                        </a:lnSpc>
                        <a:spcBef>
                          <a:spcPts val="455"/>
                        </a:spcBef>
                      </a:pPr>
                      <a:r>
                        <a:rPr sz="1100" b="1" dirty="0">
                          <a:latin typeface="Century Gothic"/>
                          <a:cs typeface="Century Gothic"/>
                        </a:rPr>
                        <a:t>-</a:t>
                      </a:r>
                    </a:p>
                  </a:txBody>
                  <a:tcPr marL="0" marR="0" marT="52399"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12"/>
                  </a:ext>
                </a:extLst>
              </a:tr>
              <a:tr h="793247">
                <a:tc>
                  <a:txBody>
                    <a:bodyPr/>
                    <a:lstStyle/>
                    <a:p>
                      <a:pPr>
                        <a:lnSpc>
                          <a:spcPct val="100000"/>
                        </a:lnSpc>
                      </a:pPr>
                      <a:endParaRPr sz="1300"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300" b="1" dirty="0">
                        <a:latin typeface="Times New Roman"/>
                        <a:cs typeface="Times New Roman"/>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spcBef>
                          <a:spcPts val="15"/>
                        </a:spcBef>
                      </a:pPr>
                      <a:endParaRPr sz="1000" b="1" dirty="0">
                        <a:latin typeface="Times New Roman"/>
                        <a:cs typeface="Times New Roman"/>
                      </a:endParaRPr>
                    </a:p>
                    <a:p>
                      <a:pPr marL="5080" marR="35560">
                        <a:lnSpc>
                          <a:spcPct val="99700"/>
                        </a:lnSpc>
                      </a:pPr>
                      <a:r>
                        <a:rPr sz="1000" b="1" dirty="0">
                          <a:latin typeface="Century Gothic"/>
                          <a:cs typeface="Century Gothic"/>
                        </a:rPr>
                        <a:t>Program  </a:t>
                      </a:r>
                      <a:r>
                        <a:rPr sz="1000" b="1" spc="-5" dirty="0">
                          <a:latin typeface="Century Gothic"/>
                          <a:cs typeface="Century Gothic"/>
                        </a:rPr>
                        <a:t>Outcome  </a:t>
                      </a:r>
                      <a:r>
                        <a:rPr sz="1000" b="1" spc="-30" dirty="0">
                          <a:latin typeface="Century Gothic"/>
                          <a:cs typeface="Century Gothic"/>
                        </a:rPr>
                        <a:t>A</a:t>
                      </a:r>
                      <a:r>
                        <a:rPr sz="1000" b="1" spc="-5" dirty="0">
                          <a:latin typeface="Century Gothic"/>
                          <a:cs typeface="Century Gothic"/>
                        </a:rPr>
                        <a:t>tt</a:t>
                      </a:r>
                      <a:r>
                        <a:rPr sz="1000" b="1" dirty="0">
                          <a:latin typeface="Century Gothic"/>
                          <a:cs typeface="Century Gothic"/>
                        </a:rPr>
                        <a:t>a</a:t>
                      </a:r>
                      <a:r>
                        <a:rPr sz="1000" b="1" spc="5" dirty="0">
                          <a:latin typeface="Century Gothic"/>
                          <a:cs typeface="Century Gothic"/>
                        </a:rPr>
                        <a:t>i</a:t>
                      </a:r>
                      <a:r>
                        <a:rPr sz="1000" b="1" spc="-5" dirty="0">
                          <a:latin typeface="Century Gothic"/>
                          <a:cs typeface="Century Gothic"/>
                        </a:rPr>
                        <a:t>nm</a:t>
                      </a:r>
                      <a:r>
                        <a:rPr sz="1000" b="1" dirty="0">
                          <a:latin typeface="Century Gothic"/>
                          <a:cs typeface="Century Gothic"/>
                        </a:rPr>
                        <a:t>en  t</a:t>
                      </a:r>
                    </a:p>
                  </a:txBody>
                  <a:tcPr marL="0" marR="0" marT="1727"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2.27</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2.34</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2.27</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2.33</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2.31</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2.33</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1.93</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1.95</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2.04</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2.40</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1.93</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2.55</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2.33</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2.33</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tc>
                  <a:txBody>
                    <a:bodyPr/>
                    <a:lstStyle/>
                    <a:p>
                      <a:pPr>
                        <a:lnSpc>
                          <a:spcPct val="100000"/>
                        </a:lnSpc>
                      </a:pPr>
                      <a:endParaRPr sz="1500" b="1" dirty="0">
                        <a:latin typeface="Times New Roman"/>
                        <a:cs typeface="Times New Roman"/>
                      </a:endParaRPr>
                    </a:p>
                    <a:p>
                      <a:pPr>
                        <a:lnSpc>
                          <a:spcPct val="100000"/>
                        </a:lnSpc>
                      </a:pPr>
                      <a:endParaRPr sz="1500" b="1" dirty="0">
                        <a:latin typeface="Times New Roman"/>
                        <a:cs typeface="Times New Roman"/>
                      </a:endParaRPr>
                    </a:p>
                    <a:p>
                      <a:pPr algn="ctr">
                        <a:lnSpc>
                          <a:spcPct val="100000"/>
                        </a:lnSpc>
                        <a:spcBef>
                          <a:spcPts val="1350"/>
                        </a:spcBef>
                      </a:pPr>
                      <a:r>
                        <a:rPr sz="1200" b="1" dirty="0">
                          <a:latin typeface="Century Gothic"/>
                          <a:cs typeface="Century Gothic"/>
                        </a:rPr>
                        <a:t>2.27</a:t>
                      </a: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noFill/>
                  </a:tcPr>
                </a:tc>
                <a:extLst>
                  <a:ext uri="{0D108BD9-81ED-4DB2-BD59-A6C34878D82A}">
                    <a16:rowId xmlns:a16="http://schemas.microsoft.com/office/drawing/2014/main" val="10013"/>
                  </a:ext>
                </a:extLst>
              </a:tr>
            </a:tbl>
          </a:graphicData>
        </a:graphic>
      </p:graphicFrame>
      <p:sp>
        <p:nvSpPr>
          <p:cNvPr id="4" name="object 4"/>
          <p:cNvSpPr txBox="1"/>
          <p:nvPr/>
        </p:nvSpPr>
        <p:spPr>
          <a:xfrm>
            <a:off x="1849017" y="6124769"/>
            <a:ext cx="7941691" cy="647056"/>
          </a:xfrm>
          <a:prstGeom prst="rect">
            <a:avLst/>
          </a:prstGeom>
        </p:spPr>
        <p:txBody>
          <a:bodyPr vert="horz" wrap="square" lIns="0" tIns="10941" rIns="0" bIns="0" rtlCol="0">
            <a:spAutoFit/>
          </a:bodyPr>
          <a:lstStyle/>
          <a:p>
            <a:pPr marL="11516" marR="4607" indent="548179">
              <a:spcBef>
                <a:spcPts val="86"/>
              </a:spcBef>
            </a:pPr>
            <a:r>
              <a:rPr lang="en-US" sz="1406" b="1" spc="-5" dirty="0">
                <a:latin typeface="Century Gothic"/>
                <a:cs typeface="Century Gothic"/>
              </a:rPr>
              <a:t>	</a:t>
            </a:r>
            <a:r>
              <a:rPr sz="1406" b="1" spc="-5" dirty="0">
                <a:latin typeface="Century Gothic"/>
                <a:cs typeface="Century Gothic"/>
              </a:rPr>
              <a:t>Here only 2 course are taken</a:t>
            </a:r>
            <a:r>
              <a:rPr lang="en-US" sz="1406" b="1" spc="-5" dirty="0">
                <a:latin typeface="Century Gothic"/>
                <a:cs typeface="Century Gothic"/>
              </a:rPr>
              <a:t>; </a:t>
            </a:r>
            <a:r>
              <a:rPr sz="1406" b="1" spc="-5" dirty="0">
                <a:latin typeface="Century Gothic"/>
                <a:cs typeface="Century Gothic"/>
              </a:rPr>
              <a:t>for actual calculations all courses to be taken  </a:t>
            </a:r>
            <a:r>
              <a:rPr lang="en-US" sz="1406" b="1" spc="-5" dirty="0">
                <a:latin typeface="Century Gothic"/>
                <a:cs typeface="Century Gothic"/>
              </a:rPr>
              <a:t>	</a:t>
            </a:r>
            <a:r>
              <a:rPr sz="1406" b="1" spc="-5" dirty="0">
                <a:latin typeface="Century Gothic"/>
                <a:cs typeface="Century Gothic"/>
              </a:rPr>
              <a:t>Calculation: PO1= (column </a:t>
            </a:r>
            <a:r>
              <a:rPr sz="1406" b="1" spc="-9" dirty="0">
                <a:latin typeface="Century Gothic"/>
                <a:cs typeface="Century Gothic"/>
              </a:rPr>
              <a:t>A* </a:t>
            </a:r>
            <a:r>
              <a:rPr sz="1406" b="1" spc="-5" dirty="0">
                <a:latin typeface="Century Gothic"/>
                <a:cs typeface="Century Gothic"/>
              </a:rPr>
              <a:t>Column B)/Sum(column</a:t>
            </a:r>
            <a:r>
              <a:rPr sz="1406" b="1" spc="-82" dirty="0">
                <a:latin typeface="Century Gothic"/>
                <a:cs typeface="Century Gothic"/>
              </a:rPr>
              <a:t> </a:t>
            </a:r>
            <a:r>
              <a:rPr sz="1406" b="1" spc="-5" dirty="0">
                <a:latin typeface="Century Gothic"/>
                <a:cs typeface="Century Gothic"/>
              </a:rPr>
              <a:t>B)</a:t>
            </a:r>
            <a:endParaRPr sz="1406" dirty="0">
              <a:latin typeface="Century Gothic"/>
              <a:cs typeface="Century Gothic"/>
            </a:endParaRPr>
          </a:p>
          <a:p>
            <a:pPr marL="11516">
              <a:lnSpc>
                <a:spcPts val="1678"/>
              </a:lnSpc>
            </a:pPr>
            <a:r>
              <a:rPr lang="en-US" sz="1406" b="1" spc="-5" dirty="0">
                <a:latin typeface="Century Gothic"/>
                <a:cs typeface="Century Gothic"/>
              </a:rPr>
              <a:t>	</a:t>
            </a:r>
            <a:r>
              <a:rPr sz="1406" b="1" spc="-5" dirty="0">
                <a:latin typeface="Century Gothic"/>
                <a:cs typeface="Century Gothic"/>
              </a:rPr>
              <a:t>This can be done in</a:t>
            </a:r>
            <a:r>
              <a:rPr sz="1406" b="1" spc="-59" dirty="0">
                <a:latin typeface="Century Gothic"/>
                <a:cs typeface="Century Gothic"/>
              </a:rPr>
              <a:t> </a:t>
            </a:r>
            <a:r>
              <a:rPr sz="1406" b="1" spc="-5" dirty="0">
                <a:latin typeface="Century Gothic"/>
                <a:cs typeface="Century Gothic"/>
              </a:rPr>
              <a:t>excel</a:t>
            </a:r>
            <a:r>
              <a:rPr lang="en-US" sz="1406" b="1" spc="-5" dirty="0">
                <a:latin typeface="Century Gothic"/>
                <a:cs typeface="Century Gothic"/>
              </a:rPr>
              <a:t> or spread-sheet tool</a:t>
            </a:r>
            <a:endParaRPr sz="1406" dirty="0">
              <a:latin typeface="Century Gothic"/>
              <a:cs typeface="Century Gothic"/>
            </a:endParaRPr>
          </a:p>
        </p:txBody>
      </p:sp>
      <p:sp>
        <p:nvSpPr>
          <p:cNvPr id="5" name="Slide Number Placeholder 4">
            <a:extLst>
              <a:ext uri="{FF2B5EF4-FFF2-40B4-BE49-F238E27FC236}">
                <a16:creationId xmlns:a16="http://schemas.microsoft.com/office/drawing/2014/main" id="{3960CCCA-B2F4-415D-89FC-51FBD0EFAEDB}"/>
              </a:ext>
            </a:extLst>
          </p:cNvPr>
          <p:cNvSpPr>
            <a:spLocks noGrp="1"/>
          </p:cNvSpPr>
          <p:nvPr>
            <p:ph type="sldNum" sz="quarter" idx="7"/>
          </p:nvPr>
        </p:nvSpPr>
        <p:spPr>
          <a:xfrm>
            <a:off x="7699248" y="7033450"/>
            <a:ext cx="2459482" cy="378142"/>
          </a:xfrm>
          <a:prstGeom prst="rect">
            <a:avLst/>
          </a:prstGeom>
        </p:spPr>
        <p:txBody>
          <a:bodyPr wrap="square" lIns="0" tIns="0" rIns="0" bIns="0">
            <a:spAutoFit/>
          </a:bodyPr>
          <a:lstStyle>
            <a:defPPr>
              <a:defRPr lang="en-US"/>
            </a:defPPr>
            <a:lvl1pPr marL="0" algn="r" defTabSz="914400" rtl="0" eaLnBrk="1" latinLnBrk="0" hangingPunct="1">
              <a:defRPr sz="18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IN" smtClean="0"/>
              <a:pPr/>
              <a:t>92</a:t>
            </a:fld>
            <a:endParaRPr lang="en-IN" dirty="0"/>
          </a:p>
        </p:txBody>
      </p:sp>
    </p:spTree>
    <p:extLst>
      <p:ext uri="{BB962C8B-B14F-4D97-AF65-F5344CB8AC3E}">
        <p14:creationId xmlns:p14="http://schemas.microsoft.com/office/powerpoint/2010/main" val="271913206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0028A-EEF7-4D23-A46C-25E46E54B38D}"/>
              </a:ext>
            </a:extLst>
          </p:cNvPr>
          <p:cNvSpPr>
            <a:spLocks noGrp="1"/>
          </p:cNvSpPr>
          <p:nvPr>
            <p:ph type="title"/>
          </p:nvPr>
        </p:nvSpPr>
        <p:spPr>
          <a:xfrm>
            <a:off x="838200" y="110836"/>
            <a:ext cx="10515600" cy="748146"/>
          </a:xfrm>
        </p:spPr>
        <p:txBody>
          <a:bodyPr>
            <a:noAutofit/>
          </a:bodyPr>
          <a:lstStyle/>
          <a:p>
            <a:r>
              <a:rPr lang="en-US" sz="2800" b="1" dirty="0"/>
              <a:t>Using outcome assessment for improvement criterion 7 – an example</a:t>
            </a:r>
            <a:endParaRPr lang="en-IN" sz="2800" b="1" dirty="0"/>
          </a:p>
        </p:txBody>
      </p:sp>
      <p:sp>
        <p:nvSpPr>
          <p:cNvPr id="3" name="Content Placeholder 2">
            <a:extLst>
              <a:ext uri="{FF2B5EF4-FFF2-40B4-BE49-F238E27FC236}">
                <a16:creationId xmlns:a16="http://schemas.microsoft.com/office/drawing/2014/main" id="{A5D71A01-45DC-441C-B06F-6CCD906E208B}"/>
              </a:ext>
            </a:extLst>
          </p:cNvPr>
          <p:cNvSpPr>
            <a:spLocks noGrp="1"/>
          </p:cNvSpPr>
          <p:nvPr>
            <p:ph idx="1"/>
          </p:nvPr>
        </p:nvSpPr>
        <p:spPr>
          <a:xfrm>
            <a:off x="658091" y="858982"/>
            <a:ext cx="10515600" cy="5735782"/>
          </a:xfrm>
        </p:spPr>
        <p:txBody>
          <a:bodyPr/>
          <a:lstStyle/>
          <a:p>
            <a:pPr marL="0" indent="0">
              <a:buNone/>
            </a:pPr>
            <a:r>
              <a:rPr lang="en-US" dirty="0"/>
              <a:t>From an SAR of civil Engineering program (accreditation completed)</a:t>
            </a:r>
          </a:p>
          <a:p>
            <a:pPr marL="0" indent="0">
              <a:buNone/>
            </a:pPr>
            <a:r>
              <a:rPr lang="en-IN" dirty="0"/>
              <a:t>PO1: Engineering knowledge: Apply knowledge of mathematics, science, engineering fundamentals, and an engineering specialization for the solution of complex engineering problems. </a:t>
            </a:r>
          </a:p>
          <a:p>
            <a:pPr marL="0" indent="0">
              <a:buNone/>
            </a:pPr>
            <a:r>
              <a:rPr lang="en-IN" dirty="0"/>
              <a:t>Target: 2.5  </a:t>
            </a:r>
            <a:r>
              <a:rPr lang="en-IN" dirty="0">
                <a:solidFill>
                  <a:srgbClr val="C00000"/>
                </a:solidFill>
              </a:rPr>
              <a:t>Set by Department;</a:t>
            </a:r>
            <a:r>
              <a:rPr lang="en-IN" dirty="0"/>
              <a:t>	 Calculated attainment:	2.3</a:t>
            </a:r>
          </a:p>
          <a:p>
            <a:pPr marL="0" indent="0">
              <a:buNone/>
            </a:pPr>
            <a:r>
              <a:rPr lang="en-IN" dirty="0"/>
              <a:t>The overall attainment of PO1 is near but below the target value; </a:t>
            </a:r>
          </a:p>
          <a:p>
            <a:pPr marL="0" indent="0">
              <a:buNone/>
            </a:pPr>
            <a:r>
              <a:rPr lang="en-IN" dirty="0"/>
              <a:t>The foundation course </a:t>
            </a:r>
            <a:r>
              <a:rPr lang="en-IN" dirty="0">
                <a:solidFill>
                  <a:srgbClr val="FF0000"/>
                </a:solidFill>
              </a:rPr>
              <a:t>Mechanics of Materials </a:t>
            </a:r>
            <a:r>
              <a:rPr lang="en-IN" dirty="0"/>
              <a:t>(CVC202) has CO attainment below the target. Mathematical courses - Statistics and Integral Transforms (MAC209) and </a:t>
            </a:r>
            <a:r>
              <a:rPr lang="en-IN" dirty="0">
                <a:solidFill>
                  <a:srgbClr val="FF0000"/>
                </a:solidFill>
              </a:rPr>
              <a:t>Numerical Methods </a:t>
            </a:r>
            <a:r>
              <a:rPr lang="en-IN" dirty="0"/>
              <a:t>and Partial Differential Equations (MAC213) have attainment below the target value.  These are impacting the PO attainment. </a:t>
            </a:r>
          </a:p>
          <a:p>
            <a:pPr marL="0" indent="0">
              <a:buNone/>
            </a:pPr>
            <a:r>
              <a:rPr lang="en-IN" dirty="0"/>
              <a:t>Actions identified are – </a:t>
            </a:r>
            <a:r>
              <a:rPr lang="en-IN" dirty="0">
                <a:solidFill>
                  <a:srgbClr val="C00000"/>
                </a:solidFill>
              </a:rPr>
              <a:t>continued on the next slide</a:t>
            </a:r>
          </a:p>
          <a:p>
            <a:pPr marL="0" indent="0">
              <a:buNone/>
            </a:pPr>
            <a:endParaRPr lang="en-US" dirty="0"/>
          </a:p>
          <a:p>
            <a:pPr marL="0" indent="0">
              <a:buNone/>
            </a:pPr>
            <a:endParaRPr lang="en-US" dirty="0"/>
          </a:p>
          <a:p>
            <a:pPr marL="0" indent="0">
              <a:buNone/>
            </a:pPr>
            <a:endParaRPr lang="en-IN" dirty="0"/>
          </a:p>
        </p:txBody>
      </p:sp>
      <p:sp>
        <p:nvSpPr>
          <p:cNvPr id="4" name="Slide Number Placeholder 3">
            <a:extLst>
              <a:ext uri="{FF2B5EF4-FFF2-40B4-BE49-F238E27FC236}">
                <a16:creationId xmlns:a16="http://schemas.microsoft.com/office/drawing/2014/main" id="{F101885E-4D37-41B5-8A49-F305D3068AB1}"/>
              </a:ext>
            </a:extLst>
          </p:cNvPr>
          <p:cNvSpPr>
            <a:spLocks noGrp="1"/>
          </p:cNvSpPr>
          <p:nvPr>
            <p:ph type="sldNum" sz="quarter" idx="12"/>
          </p:nvPr>
        </p:nvSpPr>
        <p:spPr/>
        <p:txBody>
          <a:bodyPr/>
          <a:lstStyle/>
          <a:p>
            <a:fld id="{71EC9CE2-5AEF-428F-9B76-4FE97200EC74}" type="slidenum">
              <a:rPr lang="en-IN" smtClean="0"/>
              <a:t>93</a:t>
            </a:fld>
            <a:endParaRPr lang="en-IN" dirty="0"/>
          </a:p>
        </p:txBody>
      </p:sp>
      <p:sp>
        <p:nvSpPr>
          <p:cNvPr id="5" name="Rectangle 4">
            <a:extLst>
              <a:ext uri="{FF2B5EF4-FFF2-40B4-BE49-F238E27FC236}">
                <a16:creationId xmlns:a16="http://schemas.microsoft.com/office/drawing/2014/main" id="{14E3BE79-D383-B25E-DE9B-0C578093FAD0}"/>
              </a:ext>
            </a:extLst>
          </p:cNvPr>
          <p:cNvSpPr/>
          <p:nvPr/>
        </p:nvSpPr>
        <p:spPr>
          <a:xfrm>
            <a:off x="658091" y="110836"/>
            <a:ext cx="10875818" cy="688827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129640490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E26D9-FA4F-408F-B717-F4FEE98CF90C}"/>
              </a:ext>
            </a:extLst>
          </p:cNvPr>
          <p:cNvSpPr>
            <a:spLocks noGrp="1"/>
          </p:cNvSpPr>
          <p:nvPr>
            <p:ph type="title"/>
          </p:nvPr>
        </p:nvSpPr>
        <p:spPr>
          <a:xfrm>
            <a:off x="838200" y="365126"/>
            <a:ext cx="10515600" cy="315912"/>
          </a:xfrm>
        </p:spPr>
        <p:txBody>
          <a:bodyPr>
            <a:noAutofit/>
          </a:bodyPr>
          <a:lstStyle/>
          <a:p>
            <a:r>
              <a:rPr lang="en-US" sz="3200" b="1" dirty="0"/>
              <a:t>outcome assessment </a:t>
            </a:r>
            <a:r>
              <a:rPr lang="en-US" sz="3200" b="1" dirty="0">
                <a:sym typeface="Wingdings" panose="05000000000000000000" pitchFamily="2" charset="2"/>
              </a:rPr>
              <a:t></a:t>
            </a:r>
            <a:r>
              <a:rPr lang="en-US" sz="3200" b="1" dirty="0"/>
              <a:t> improvement – example  contd..</a:t>
            </a:r>
            <a:endParaRPr lang="en-IN" sz="3200" dirty="0"/>
          </a:p>
        </p:txBody>
      </p:sp>
      <p:sp>
        <p:nvSpPr>
          <p:cNvPr id="3" name="Content Placeholder 2">
            <a:extLst>
              <a:ext uri="{FF2B5EF4-FFF2-40B4-BE49-F238E27FC236}">
                <a16:creationId xmlns:a16="http://schemas.microsoft.com/office/drawing/2014/main" id="{7F320D66-3878-4682-9D57-B2323288387E}"/>
              </a:ext>
            </a:extLst>
          </p:cNvPr>
          <p:cNvSpPr>
            <a:spLocks noGrp="1"/>
          </p:cNvSpPr>
          <p:nvPr>
            <p:ph idx="1"/>
          </p:nvPr>
        </p:nvSpPr>
        <p:spPr>
          <a:xfrm>
            <a:off x="838200" y="831273"/>
            <a:ext cx="10515600" cy="5846618"/>
          </a:xfrm>
        </p:spPr>
        <p:txBody>
          <a:bodyPr>
            <a:normAutofit/>
          </a:bodyPr>
          <a:lstStyle/>
          <a:p>
            <a:pPr marL="0" indent="0">
              <a:buNone/>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This </a:t>
            </a:r>
            <a:r>
              <a:rPr lang="en-IN" sz="2400" b="1" dirty="0">
                <a:latin typeface="Calibri Light" panose="020F0302020204030204" pitchFamily="34" charset="0"/>
                <a:ea typeface="Calibri" panose="020F0502020204030204" pitchFamily="34" charset="0"/>
                <a:cs typeface="Calibri Light" panose="020F0302020204030204" pitchFamily="34" charset="0"/>
              </a:rPr>
              <a:t>diagnosis indicates insufficient </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connectivity between the theoretical concepts and their mathematical applications. </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Action 1: </a:t>
            </a:r>
            <a:r>
              <a:rPr lang="en-IN" sz="2400" b="1" dirty="0">
                <a:solidFill>
                  <a:srgbClr val="FF0000"/>
                </a:solidFill>
                <a:effectLst/>
                <a:latin typeface="Calibri Light" panose="020F0302020204030204" pitchFamily="34" charset="0"/>
                <a:ea typeface="Calibri" panose="020F0502020204030204" pitchFamily="34" charset="0"/>
                <a:cs typeface="Calibri Light" panose="020F0302020204030204" pitchFamily="34" charset="0"/>
              </a:rPr>
              <a:t>Contextual learning pedagogy is used in Mechanics of Materials </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(15ECVF202) to associate classroom teaching to real-world experiences and improve the grasp of fundamental concepts.</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Action 2: Mathematical courses in the third semester, i.e., Statistics and Integral Transforms (15EMAB202), and in the fourth semester, i.e., Numerical Methods and Partial Differential Equations (15EMAB207) </a:t>
            </a:r>
            <a:r>
              <a:rPr lang="en-IN" sz="2400" b="1" dirty="0">
                <a:solidFill>
                  <a:srgbClr val="C00000"/>
                </a:solidFill>
                <a:effectLst/>
                <a:latin typeface="Calibri Light" panose="020F0302020204030204" pitchFamily="34" charset="0"/>
                <a:ea typeface="Calibri" panose="020F0502020204030204" pitchFamily="34" charset="0"/>
                <a:cs typeface="Calibri Light" panose="020F0302020204030204" pitchFamily="34" charset="0"/>
              </a:rPr>
              <a:t>introduced contextual problems of civil engineering.</a:t>
            </a:r>
          </a:p>
          <a:p>
            <a:pPr marL="0" indent="0">
              <a:buNone/>
            </a:pPr>
            <a:r>
              <a:rPr lang="en-US" sz="2400" b="1" dirty="0">
                <a:solidFill>
                  <a:srgbClr val="C00000"/>
                </a:solidFill>
                <a:latin typeface="Calibri Light" panose="020F0302020204030204" pitchFamily="34" charset="0"/>
                <a:cs typeface="Calibri Light" panose="020F0302020204030204" pitchFamily="34" charset="0"/>
              </a:rPr>
              <a:t>When targets are achieved then outcomes are attained; subsequently,  </a:t>
            </a:r>
          </a:p>
          <a:p>
            <a:pPr marL="0" indent="0">
              <a:buNone/>
            </a:pPr>
            <a:r>
              <a:rPr lang="en-US" sz="2400" b="1" dirty="0">
                <a:solidFill>
                  <a:srgbClr val="C00000"/>
                </a:solidFill>
                <a:latin typeface="Calibri Light" panose="020F0302020204030204" pitchFamily="34" charset="0"/>
                <a:cs typeface="Calibri Light" panose="020F0302020204030204" pitchFamily="34" charset="0"/>
              </a:rPr>
              <a:t>We revise and set higher targets as a part of continuous improvement</a:t>
            </a:r>
          </a:p>
          <a:p>
            <a:pPr marL="0" indent="0">
              <a:buNone/>
            </a:pPr>
            <a:r>
              <a:rPr lang="en-US" sz="2400" b="1" dirty="0">
                <a:solidFill>
                  <a:srgbClr val="C00000"/>
                </a:solidFill>
                <a:latin typeface="Calibri Light" panose="020F0302020204030204" pitchFamily="34" charset="0"/>
                <a:cs typeface="Calibri Light" panose="020F0302020204030204" pitchFamily="34" charset="0"/>
              </a:rPr>
              <a:t>Target setting and CI are go together in OBE</a:t>
            </a:r>
            <a:endParaRPr lang="en-IN" sz="2400" b="1" dirty="0">
              <a:solidFill>
                <a:srgbClr val="C00000"/>
              </a:solidFill>
              <a:latin typeface="Calibri Light" panose="020F0302020204030204" pitchFamily="34" charset="0"/>
              <a:cs typeface="Calibri Light" panose="020F0302020204030204" pitchFamily="34" charset="0"/>
            </a:endParaRPr>
          </a:p>
        </p:txBody>
      </p:sp>
      <p:sp>
        <p:nvSpPr>
          <p:cNvPr id="4" name="Slide Number Placeholder 3">
            <a:extLst>
              <a:ext uri="{FF2B5EF4-FFF2-40B4-BE49-F238E27FC236}">
                <a16:creationId xmlns:a16="http://schemas.microsoft.com/office/drawing/2014/main" id="{8A74904A-774B-4334-B607-1F3C796D7A15}"/>
              </a:ext>
            </a:extLst>
          </p:cNvPr>
          <p:cNvSpPr>
            <a:spLocks noGrp="1"/>
          </p:cNvSpPr>
          <p:nvPr>
            <p:ph type="sldNum" sz="quarter" idx="12"/>
          </p:nvPr>
        </p:nvSpPr>
        <p:spPr/>
        <p:txBody>
          <a:bodyPr/>
          <a:lstStyle/>
          <a:p>
            <a:fld id="{71EC9CE2-5AEF-428F-9B76-4FE97200EC74}" type="slidenum">
              <a:rPr lang="en-IN" smtClean="0"/>
              <a:t>94</a:t>
            </a:fld>
            <a:endParaRPr lang="en-IN" dirty="0"/>
          </a:p>
        </p:txBody>
      </p:sp>
      <p:sp>
        <p:nvSpPr>
          <p:cNvPr id="5" name="Rectangle 4">
            <a:extLst>
              <a:ext uri="{FF2B5EF4-FFF2-40B4-BE49-F238E27FC236}">
                <a16:creationId xmlns:a16="http://schemas.microsoft.com/office/drawing/2014/main" id="{44DE5BBF-B5C8-DD37-5829-60289F7FA4FA}"/>
              </a:ext>
            </a:extLst>
          </p:cNvPr>
          <p:cNvSpPr/>
          <p:nvPr/>
        </p:nvSpPr>
        <p:spPr>
          <a:xfrm>
            <a:off x="838200" y="214489"/>
            <a:ext cx="11060289" cy="636693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387039696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512E3-0276-4D4F-A91D-7E4FB15675E4}"/>
              </a:ext>
            </a:extLst>
          </p:cNvPr>
          <p:cNvSpPr>
            <a:spLocks noGrp="1"/>
          </p:cNvSpPr>
          <p:nvPr>
            <p:ph type="title"/>
          </p:nvPr>
        </p:nvSpPr>
        <p:spPr/>
        <p:txBody>
          <a:bodyPr/>
          <a:lstStyle/>
          <a:p>
            <a:pPr algn="ctr"/>
            <a:r>
              <a:rPr lang="en-US" dirty="0"/>
              <a:t>Recap</a:t>
            </a:r>
            <a:endParaRPr lang="en-IN" dirty="0"/>
          </a:p>
        </p:txBody>
      </p:sp>
      <p:sp>
        <p:nvSpPr>
          <p:cNvPr id="3" name="Content Placeholder 2">
            <a:extLst>
              <a:ext uri="{FF2B5EF4-FFF2-40B4-BE49-F238E27FC236}">
                <a16:creationId xmlns:a16="http://schemas.microsoft.com/office/drawing/2014/main" id="{2DBDCBDE-911D-4D59-8170-4F7321B89A8C}"/>
              </a:ext>
            </a:extLst>
          </p:cNvPr>
          <p:cNvSpPr>
            <a:spLocks noGrp="1"/>
          </p:cNvSpPr>
          <p:nvPr>
            <p:ph idx="1"/>
          </p:nvPr>
        </p:nvSpPr>
        <p:spPr>
          <a:xfrm>
            <a:off x="838200" y="1302327"/>
            <a:ext cx="10515600" cy="4874636"/>
          </a:xfrm>
        </p:spPr>
        <p:txBody>
          <a:bodyPr>
            <a:normAutofit fontScale="85000" lnSpcReduction="20000"/>
          </a:bodyPr>
          <a:lstStyle/>
          <a:p>
            <a:pPr marL="0" indent="0">
              <a:buNone/>
            </a:pPr>
            <a:r>
              <a:rPr lang="en-US" dirty="0"/>
              <a:t>  </a:t>
            </a:r>
          </a:p>
          <a:p>
            <a:pPr marL="0" indent="0">
              <a:buNone/>
            </a:pPr>
            <a:endParaRPr lang="en-US" dirty="0"/>
          </a:p>
          <a:p>
            <a:pPr marL="514350" indent="-514350">
              <a:buFont typeface="+mj-lt"/>
              <a:buAutoNum type="arabicPeriod"/>
            </a:pPr>
            <a:r>
              <a:rPr lang="en-US" sz="3200" dirty="0"/>
              <a:t>Vision, Mission and PEOs</a:t>
            </a:r>
          </a:p>
          <a:p>
            <a:pPr marL="514350" indent="-514350">
              <a:buFont typeface="+mj-lt"/>
              <a:buAutoNum type="arabicPeriod"/>
            </a:pPr>
            <a:r>
              <a:rPr lang="en-US" sz="3200" dirty="0"/>
              <a:t>What is CO and PO/PSO?</a:t>
            </a:r>
          </a:p>
          <a:p>
            <a:pPr marL="514350" indent="-514350">
              <a:buFont typeface="+mj-lt"/>
              <a:buAutoNum type="arabicPeriod"/>
            </a:pPr>
            <a:r>
              <a:rPr lang="en-US" sz="3200" dirty="0"/>
              <a:t>CO-&gt;PO mapping and justification for entries in the map</a:t>
            </a:r>
          </a:p>
          <a:p>
            <a:pPr marL="514350" indent="-514350">
              <a:buFont typeface="+mj-lt"/>
              <a:buAutoNum type="arabicPeriod"/>
            </a:pPr>
            <a:r>
              <a:rPr lang="en-US" sz="3200" dirty="0">
                <a:solidFill>
                  <a:srgbClr val="FF0000"/>
                </a:solidFill>
              </a:rPr>
              <a:t>PO </a:t>
            </a:r>
            <a:r>
              <a:rPr lang="en-US" sz="3200" dirty="0">
                <a:solidFill>
                  <a:srgbClr val="FF0000"/>
                </a:solidFill>
                <a:sym typeface="Wingdings" panose="05000000000000000000" pitchFamily="2" charset="2"/>
              </a:rPr>
              <a:t> Competency  Performance Indicators (PIs)</a:t>
            </a:r>
          </a:p>
          <a:p>
            <a:pPr marL="514350" indent="-514350">
              <a:buFont typeface="+mj-lt"/>
              <a:buAutoNum type="arabicPeriod"/>
            </a:pPr>
            <a:r>
              <a:rPr lang="en-US" sz="3200" dirty="0"/>
              <a:t>BLOOM LEVELS, Question tagging with [CO PI BL] </a:t>
            </a:r>
          </a:p>
          <a:p>
            <a:pPr marL="514350" indent="-514350">
              <a:buFont typeface="+mj-lt"/>
              <a:buAutoNum type="arabicPeriod"/>
            </a:pPr>
            <a:r>
              <a:rPr lang="en-US" sz="3200" dirty="0"/>
              <a:t>Rubrics, especially for higher levels of BLOOMs Taxonomy</a:t>
            </a:r>
          </a:p>
          <a:p>
            <a:pPr marL="514350" indent="-514350">
              <a:buFont typeface="+mj-lt"/>
              <a:buAutoNum type="arabicPeriod"/>
            </a:pPr>
            <a:r>
              <a:rPr lang="en-US" sz="3200" dirty="0">
                <a:solidFill>
                  <a:srgbClr val="FF0000"/>
                </a:solidFill>
              </a:rPr>
              <a:t>How to calculate CO attainment?  Choice of thresholds</a:t>
            </a:r>
          </a:p>
          <a:p>
            <a:pPr marL="514350" indent="-514350">
              <a:buFont typeface="+mj-lt"/>
              <a:buAutoNum type="arabicPeriod"/>
            </a:pPr>
            <a:r>
              <a:rPr lang="en-US" sz="3200" dirty="0">
                <a:solidFill>
                  <a:srgbClr val="FF0000"/>
                </a:solidFill>
              </a:rPr>
              <a:t>How to calculate PO attainment?</a:t>
            </a:r>
          </a:p>
          <a:p>
            <a:pPr marL="514350" indent="-514350">
              <a:buFont typeface="+mj-lt"/>
              <a:buAutoNum type="arabicPeriod"/>
            </a:pPr>
            <a:r>
              <a:rPr lang="en-US" sz="3200" dirty="0"/>
              <a:t>Close the loop using (7) and (8) above – continuous improvement.</a:t>
            </a:r>
          </a:p>
          <a:p>
            <a:pPr marL="0" indent="0">
              <a:buNone/>
            </a:pPr>
            <a:endParaRPr lang="en-US" sz="3200" dirty="0"/>
          </a:p>
          <a:p>
            <a:pPr marL="0" indent="0">
              <a:buNone/>
            </a:pPr>
            <a:endParaRPr lang="en-IN" dirty="0"/>
          </a:p>
        </p:txBody>
      </p:sp>
      <p:sp>
        <p:nvSpPr>
          <p:cNvPr id="4" name="Slide Number Placeholder 3">
            <a:extLst>
              <a:ext uri="{FF2B5EF4-FFF2-40B4-BE49-F238E27FC236}">
                <a16:creationId xmlns:a16="http://schemas.microsoft.com/office/drawing/2014/main" id="{C6C50114-26C3-470A-B800-CE268FAD86AB}"/>
              </a:ext>
            </a:extLst>
          </p:cNvPr>
          <p:cNvSpPr>
            <a:spLocks noGrp="1"/>
          </p:cNvSpPr>
          <p:nvPr>
            <p:ph type="sldNum" sz="quarter" idx="12"/>
          </p:nvPr>
        </p:nvSpPr>
        <p:spPr/>
        <p:txBody>
          <a:bodyPr/>
          <a:lstStyle/>
          <a:p>
            <a:fld id="{71EC9CE2-5AEF-428F-9B76-4FE97200EC74}" type="slidenum">
              <a:rPr lang="en-IN" smtClean="0"/>
              <a:t>95</a:t>
            </a:fld>
            <a:endParaRPr lang="en-IN" dirty="0"/>
          </a:p>
        </p:txBody>
      </p:sp>
    </p:spTree>
    <p:extLst>
      <p:ext uri="{BB962C8B-B14F-4D97-AF65-F5344CB8AC3E}">
        <p14:creationId xmlns:p14="http://schemas.microsoft.com/office/powerpoint/2010/main" val="261726472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A44D2-350A-4627-8E01-866C9E51EF4C}"/>
              </a:ext>
            </a:extLst>
          </p:cNvPr>
          <p:cNvSpPr>
            <a:spLocks noGrp="1"/>
          </p:cNvSpPr>
          <p:nvPr>
            <p:ph type="title"/>
          </p:nvPr>
        </p:nvSpPr>
        <p:spPr>
          <a:xfrm>
            <a:off x="838200" y="365126"/>
            <a:ext cx="10515600" cy="481542"/>
          </a:xfrm>
        </p:spPr>
        <p:txBody>
          <a:bodyPr>
            <a:normAutofit fontScale="90000"/>
          </a:bodyPr>
          <a:lstStyle/>
          <a:p>
            <a:r>
              <a:rPr lang="en-US" dirty="0"/>
              <a:t>			PRACTICE OF OBE</a:t>
            </a:r>
            <a:endParaRPr lang="en-IN" dirty="0"/>
          </a:p>
        </p:txBody>
      </p:sp>
      <p:sp>
        <p:nvSpPr>
          <p:cNvPr id="3" name="Content Placeholder 2">
            <a:extLst>
              <a:ext uri="{FF2B5EF4-FFF2-40B4-BE49-F238E27FC236}">
                <a16:creationId xmlns:a16="http://schemas.microsoft.com/office/drawing/2014/main" id="{678C4DB0-7EF9-42D9-9FD0-CCBF799F0CD2}"/>
              </a:ext>
            </a:extLst>
          </p:cNvPr>
          <p:cNvSpPr>
            <a:spLocks noGrp="1"/>
          </p:cNvSpPr>
          <p:nvPr>
            <p:ph idx="1"/>
          </p:nvPr>
        </p:nvSpPr>
        <p:spPr>
          <a:xfrm>
            <a:off x="838200" y="846668"/>
            <a:ext cx="10515600" cy="5646206"/>
          </a:xfrm>
        </p:spPr>
        <p:txBody>
          <a:bodyPr/>
          <a:lstStyle/>
          <a:p>
            <a:pPr marL="0" indent="0">
              <a:buNone/>
            </a:pPr>
            <a:r>
              <a:rPr lang="en-US" dirty="0"/>
              <a:t>				OVERVIEW</a:t>
            </a:r>
          </a:p>
          <a:p>
            <a:pPr marL="514350" indent="-514350">
              <a:buFont typeface="+mj-lt"/>
              <a:buAutoNum type="arabicPeriod"/>
            </a:pPr>
            <a:r>
              <a:rPr lang="en-US" dirty="0"/>
              <a:t>AS-IS:  some observations on how we are doing it at present</a:t>
            </a:r>
          </a:p>
          <a:p>
            <a:pPr marL="514350" indent="-514350">
              <a:buFont typeface="+mj-lt"/>
              <a:buAutoNum type="arabicPeriod"/>
            </a:pPr>
            <a:endParaRPr lang="en-US" dirty="0"/>
          </a:p>
          <a:p>
            <a:pPr marL="514350" indent="-514350">
              <a:buFont typeface="+mj-lt"/>
              <a:buAutoNum type="arabicPeriod"/>
            </a:pPr>
            <a:r>
              <a:rPr lang="en-US" dirty="0"/>
              <a:t>SAR STRUCTURE:  criteria and Marks</a:t>
            </a:r>
          </a:p>
          <a:p>
            <a:pPr marL="514350" indent="-514350">
              <a:buFont typeface="+mj-lt"/>
              <a:buAutoNum type="arabicPeriod"/>
            </a:pPr>
            <a:endParaRPr lang="en-US" dirty="0"/>
          </a:p>
          <a:p>
            <a:pPr marL="514350" indent="-514350">
              <a:buFont typeface="+mj-lt"/>
              <a:buAutoNum type="arabicPeriod"/>
            </a:pPr>
            <a:r>
              <a:rPr lang="en-US" dirty="0"/>
              <a:t>SAR CONTENTS:  Data and its use, process description and application, Continuous Improvement (CI)</a:t>
            </a:r>
          </a:p>
          <a:p>
            <a:pPr marL="514350" indent="-514350">
              <a:buFont typeface="+mj-lt"/>
              <a:buAutoNum type="arabicPeriod"/>
            </a:pPr>
            <a:endParaRPr lang="en-US" dirty="0"/>
          </a:p>
          <a:p>
            <a:pPr marL="514350" indent="-514350">
              <a:buFont typeface="+mj-lt"/>
              <a:buAutoNum type="arabicPeriod"/>
            </a:pPr>
            <a:r>
              <a:rPr lang="en-US" dirty="0"/>
              <a:t>TO-BE  some guidelines for making SAR and for the visit </a:t>
            </a:r>
            <a:endParaRPr lang="en-IN" dirty="0"/>
          </a:p>
        </p:txBody>
      </p:sp>
      <p:sp>
        <p:nvSpPr>
          <p:cNvPr id="4" name="Slide Number Placeholder 3">
            <a:extLst>
              <a:ext uri="{FF2B5EF4-FFF2-40B4-BE49-F238E27FC236}">
                <a16:creationId xmlns:a16="http://schemas.microsoft.com/office/drawing/2014/main" id="{BBA81DED-EE5C-4BCA-9CD7-4CA84B098E91}"/>
              </a:ext>
            </a:extLst>
          </p:cNvPr>
          <p:cNvSpPr>
            <a:spLocks noGrp="1"/>
          </p:cNvSpPr>
          <p:nvPr>
            <p:ph type="sldNum" sz="quarter" idx="12"/>
          </p:nvPr>
        </p:nvSpPr>
        <p:spPr/>
        <p:txBody>
          <a:bodyPr/>
          <a:lstStyle/>
          <a:p>
            <a:fld id="{71EC9CE2-5AEF-428F-9B76-4FE97200EC74}" type="slidenum">
              <a:rPr lang="en-IN" smtClean="0"/>
              <a:t>96</a:t>
            </a:fld>
            <a:endParaRPr lang="en-IN" dirty="0"/>
          </a:p>
        </p:txBody>
      </p:sp>
    </p:spTree>
    <p:extLst>
      <p:ext uri="{BB962C8B-B14F-4D97-AF65-F5344CB8AC3E}">
        <p14:creationId xmlns:p14="http://schemas.microsoft.com/office/powerpoint/2010/main" val="183125911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A7C7F-A7C8-4E96-9CB0-A85D6C71E16E}"/>
              </a:ext>
            </a:extLst>
          </p:cNvPr>
          <p:cNvSpPr>
            <a:spLocks noGrp="1"/>
          </p:cNvSpPr>
          <p:nvPr>
            <p:ph type="title"/>
          </p:nvPr>
        </p:nvSpPr>
        <p:spPr>
          <a:xfrm>
            <a:off x="838200" y="365125"/>
            <a:ext cx="10515600" cy="402519"/>
          </a:xfrm>
        </p:spPr>
        <p:txBody>
          <a:bodyPr>
            <a:normAutofit fontScale="90000"/>
          </a:bodyPr>
          <a:lstStyle/>
          <a:p>
            <a:r>
              <a:rPr lang="en-US" dirty="0"/>
              <a:t>		OBE PRACTICE: AS-IS</a:t>
            </a:r>
            <a:endParaRPr lang="en-IN" dirty="0"/>
          </a:p>
        </p:txBody>
      </p:sp>
      <p:sp>
        <p:nvSpPr>
          <p:cNvPr id="3" name="Content Placeholder 2">
            <a:extLst>
              <a:ext uri="{FF2B5EF4-FFF2-40B4-BE49-F238E27FC236}">
                <a16:creationId xmlns:a16="http://schemas.microsoft.com/office/drawing/2014/main" id="{4E6D6671-CA01-4D8C-A891-6A3CE5D019EF}"/>
              </a:ext>
            </a:extLst>
          </p:cNvPr>
          <p:cNvSpPr>
            <a:spLocks noGrp="1"/>
          </p:cNvSpPr>
          <p:nvPr>
            <p:ph idx="1"/>
          </p:nvPr>
        </p:nvSpPr>
        <p:spPr>
          <a:xfrm>
            <a:off x="1018822" y="922513"/>
            <a:ext cx="10515600" cy="5570361"/>
          </a:xfrm>
        </p:spPr>
        <p:txBody>
          <a:bodyPr>
            <a:normAutofit/>
          </a:bodyPr>
          <a:lstStyle/>
          <a:p>
            <a:pPr marL="0" indent="0">
              <a:lnSpc>
                <a:spcPct val="107000"/>
              </a:lnSpc>
              <a:spcAft>
                <a:spcPts val="800"/>
              </a:spcAft>
              <a:buNone/>
            </a:pPr>
            <a:r>
              <a:rPr lang="en-IN" sz="1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spcAft>
                <a:spcPts val="800"/>
              </a:spcAft>
              <a:buNone/>
            </a:pPr>
            <a:endParaRPr lang="en-IN" sz="18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800" b="1" dirty="0">
                <a:effectLst/>
                <a:latin typeface="Calibri" panose="020F0502020204030204" pitchFamily="34" charset="0"/>
                <a:ea typeface="Calibri" panose="020F0502020204030204" pitchFamily="34" charset="0"/>
                <a:cs typeface="Times New Roman" panose="02020603050405020304" pitchFamily="18" charset="0"/>
              </a:rPr>
              <a:t>	</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Working in spurts</a:t>
            </a:r>
          </a:p>
          <a:p>
            <a:pPr>
              <a:lnSpc>
                <a:spcPct val="107000"/>
              </a:lnSpc>
              <a:spcAft>
                <a:spcPts val="800"/>
              </a:spcAft>
            </a:pPr>
            <a:r>
              <a:rPr lang="en-IN" sz="2400" b="1" dirty="0">
                <a:latin typeface="Calibri Light" panose="020F0302020204030204" pitchFamily="34" charset="0"/>
                <a:ea typeface="Calibri" panose="020F0502020204030204" pitchFamily="34" charset="0"/>
                <a:cs typeface="Calibri Light" panose="020F0302020204030204" pitchFamily="34" charset="0"/>
              </a:rPr>
              <a:t>	l</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ack of </a:t>
            </a:r>
            <a:r>
              <a:rPr lang="en-IN" sz="2400" b="1" dirty="0">
                <a:latin typeface="Calibri Light" panose="020F0302020204030204" pitchFamily="34" charset="0"/>
                <a:ea typeface="Calibri" panose="020F0502020204030204" pitchFamily="34" charset="0"/>
                <a:cs typeface="Calibri Light" panose="020F0302020204030204" pitchFamily="34" charset="0"/>
              </a:rPr>
              <a:t>being systematic in </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data discipline</a:t>
            </a:r>
          </a:p>
          <a:p>
            <a:pPr>
              <a:lnSpc>
                <a:spcPct val="107000"/>
              </a:lnSpc>
              <a:spcAft>
                <a:spcPts val="800"/>
              </a:spcAft>
            </a:pPr>
            <a:r>
              <a:rPr lang="en-IN" sz="2400" b="1" dirty="0">
                <a:latin typeface="Calibri Light" panose="020F0302020204030204" pitchFamily="34" charset="0"/>
                <a:ea typeface="Calibri" panose="020F0502020204030204" pitchFamily="34" charset="0"/>
                <a:cs typeface="Calibri Light" panose="020F0302020204030204" pitchFamily="34" charset="0"/>
              </a:rPr>
              <a:t>	l</a:t>
            </a:r>
            <a:r>
              <a:rPr lang="en-IN" sz="2400" b="1" dirty="0">
                <a:effectLst/>
                <a:latin typeface="Calibri Light" panose="020F0302020204030204" pitchFamily="34" charset="0"/>
                <a:ea typeface="Calibri" panose="020F0502020204030204" pitchFamily="34" charset="0"/>
                <a:cs typeface="Calibri Light" panose="020F0302020204030204" pitchFamily="34" charset="0"/>
              </a:rPr>
              <a:t>ack of cohesion in team work</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Few do and that too in parts, only prior to submission</a:t>
            </a:r>
          </a:p>
          <a:p>
            <a:pPr>
              <a:lnSpc>
                <a:spcPct val="107000"/>
              </a:lnSpc>
              <a:spcAft>
                <a:spcPts val="800"/>
              </a:spcAft>
            </a:pPr>
            <a:r>
              <a:rPr lang="en-IN" sz="2400" b="1" dirty="0">
                <a:effectLst/>
                <a:latin typeface="Calibri Light" panose="020F0302020204030204" pitchFamily="34" charset="0"/>
                <a:ea typeface="Calibri" panose="020F0502020204030204" pitchFamily="34" charset="0"/>
                <a:cs typeface="Calibri Light" panose="020F0302020204030204" pitchFamily="34" charset="0"/>
              </a:rPr>
              <a:t>	Everyone does not go through SAR</a:t>
            </a:r>
          </a:p>
          <a:p>
            <a:r>
              <a:rPr lang="en-IN" sz="2400" b="1" dirty="0">
                <a:effectLst/>
                <a:latin typeface="Calibri Light" panose="020F0302020204030204" pitchFamily="34" charset="0"/>
                <a:ea typeface="Calibri" panose="020F0502020204030204" pitchFamily="34" charset="0"/>
                <a:cs typeface="Calibri Light" panose="020F0302020204030204" pitchFamily="34" charset="0"/>
              </a:rPr>
              <a:t>	Too much printing prior to the NBA team visit</a:t>
            </a:r>
          </a:p>
          <a:p>
            <a:r>
              <a:rPr lang="en-IN" sz="2400" b="1" dirty="0">
                <a:latin typeface="Calibri Light" panose="020F0302020204030204" pitchFamily="34" charset="0"/>
                <a:cs typeface="Calibri Light" panose="020F0302020204030204" pitchFamily="34" charset="0"/>
              </a:rPr>
              <a:t>	In brief, OBE is not fully integrated into the Academic System</a:t>
            </a:r>
            <a:endParaRPr lang="en-IN" sz="3600" b="1" dirty="0">
              <a:latin typeface="Calibri Light" panose="020F0302020204030204" pitchFamily="34" charset="0"/>
              <a:cs typeface="Calibri Light" panose="020F0302020204030204" pitchFamily="34" charset="0"/>
            </a:endParaRPr>
          </a:p>
        </p:txBody>
      </p:sp>
      <p:sp>
        <p:nvSpPr>
          <p:cNvPr id="4" name="Slide Number Placeholder 3">
            <a:extLst>
              <a:ext uri="{FF2B5EF4-FFF2-40B4-BE49-F238E27FC236}">
                <a16:creationId xmlns:a16="http://schemas.microsoft.com/office/drawing/2014/main" id="{51D7B848-B939-45AE-B0E4-BC7372968D4F}"/>
              </a:ext>
            </a:extLst>
          </p:cNvPr>
          <p:cNvSpPr>
            <a:spLocks noGrp="1"/>
          </p:cNvSpPr>
          <p:nvPr>
            <p:ph type="sldNum" sz="quarter" idx="12"/>
          </p:nvPr>
        </p:nvSpPr>
        <p:spPr/>
        <p:txBody>
          <a:bodyPr/>
          <a:lstStyle/>
          <a:p>
            <a:fld id="{71EC9CE2-5AEF-428F-9B76-4FE97200EC74}" type="slidenum">
              <a:rPr lang="en-IN" smtClean="0"/>
              <a:t>97</a:t>
            </a:fld>
            <a:endParaRPr lang="en-IN" dirty="0"/>
          </a:p>
        </p:txBody>
      </p:sp>
    </p:spTree>
    <p:extLst>
      <p:ext uri="{BB962C8B-B14F-4D97-AF65-F5344CB8AC3E}">
        <p14:creationId xmlns:p14="http://schemas.microsoft.com/office/powerpoint/2010/main" val="262982043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EBD3C-6331-43C8-821E-94FCD0F677E7}"/>
              </a:ext>
            </a:extLst>
          </p:cNvPr>
          <p:cNvSpPr>
            <a:spLocks noGrp="1"/>
          </p:cNvSpPr>
          <p:nvPr>
            <p:ph type="title"/>
          </p:nvPr>
        </p:nvSpPr>
        <p:spPr>
          <a:xfrm>
            <a:off x="838200" y="365125"/>
            <a:ext cx="10515600" cy="402519"/>
          </a:xfrm>
        </p:spPr>
        <p:txBody>
          <a:bodyPr>
            <a:normAutofit fontScale="90000"/>
          </a:bodyPr>
          <a:lstStyle/>
          <a:p>
            <a:r>
              <a:rPr lang="en-US" dirty="0"/>
              <a:t>				SAR Structure</a:t>
            </a:r>
            <a:endParaRPr lang="en-IN" dirty="0"/>
          </a:p>
        </p:txBody>
      </p:sp>
      <p:sp>
        <p:nvSpPr>
          <p:cNvPr id="3" name="Content Placeholder 2">
            <a:extLst>
              <a:ext uri="{FF2B5EF4-FFF2-40B4-BE49-F238E27FC236}">
                <a16:creationId xmlns:a16="http://schemas.microsoft.com/office/drawing/2014/main" id="{156E4540-A3B9-4A13-9925-B64EB8F7F86D}"/>
              </a:ext>
            </a:extLst>
          </p:cNvPr>
          <p:cNvSpPr>
            <a:spLocks noGrp="1"/>
          </p:cNvSpPr>
          <p:nvPr>
            <p:ph idx="1"/>
          </p:nvPr>
        </p:nvSpPr>
        <p:spPr>
          <a:xfrm>
            <a:off x="838200" y="767644"/>
            <a:ext cx="10515600" cy="5409319"/>
          </a:xfrm>
        </p:spPr>
        <p:txBody>
          <a:bodyPr>
            <a:normAutofit/>
          </a:bodyPr>
          <a:lstStyle/>
          <a:p>
            <a:pPr marL="0" indent="0">
              <a:lnSpc>
                <a:spcPct val="107000"/>
              </a:lnSpc>
              <a:spcAft>
                <a:spcPts val="800"/>
              </a:spcAft>
              <a:buNone/>
            </a:pPr>
            <a:r>
              <a:rPr lang="en-IN" sz="2900" b="1" dirty="0">
                <a:effectLst/>
                <a:latin typeface="Corbel Light" panose="020B0303020204020204" pitchFamily="34" charset="0"/>
                <a:ea typeface="Calibri" panose="020F0502020204030204" pitchFamily="34" charset="0"/>
                <a:cs typeface="Times New Roman" panose="02020603050405020304" pitchFamily="18" charset="0"/>
              </a:rPr>
              <a:t>	</a:t>
            </a:r>
            <a:r>
              <a:rPr lang="en-IN" sz="2900" dirty="0">
                <a:effectLst/>
                <a:ea typeface="Calibri" panose="020F0502020204030204" pitchFamily="34" charset="0"/>
                <a:cs typeface="Times New Roman" panose="02020603050405020304" pitchFamily="18" charset="0"/>
              </a:rPr>
              <a:t>SAR structure:</a:t>
            </a:r>
          </a:p>
          <a:p>
            <a:pPr marL="0" indent="0">
              <a:lnSpc>
                <a:spcPct val="107000"/>
              </a:lnSpc>
              <a:spcAft>
                <a:spcPts val="800"/>
              </a:spcAft>
              <a:buNone/>
            </a:pPr>
            <a:r>
              <a:rPr lang="en-IN" sz="2900" dirty="0">
                <a:ea typeface="Calibri" panose="020F0502020204030204" pitchFamily="34" charset="0"/>
                <a:cs typeface="Times New Roman" panose="02020603050405020304" pitchFamily="18" charset="0"/>
              </a:rPr>
              <a:t>	</a:t>
            </a:r>
            <a:r>
              <a:rPr lang="en-IN" sz="2900" dirty="0">
                <a:effectLst/>
                <a:ea typeface="Calibri" panose="020F0502020204030204" pitchFamily="34" charset="0"/>
                <a:cs typeface="Times New Roman" panose="02020603050405020304" pitchFamily="18" charset="0"/>
              </a:rPr>
              <a:t>PART-A (Institutional Information) and</a:t>
            </a:r>
          </a:p>
          <a:p>
            <a:pPr marL="0" indent="0">
              <a:lnSpc>
                <a:spcPct val="107000"/>
              </a:lnSpc>
              <a:spcAft>
                <a:spcPts val="800"/>
              </a:spcAft>
              <a:buNone/>
            </a:pPr>
            <a:r>
              <a:rPr lang="en-IN" sz="2900" dirty="0">
                <a:ea typeface="Calibri" panose="020F0502020204030204" pitchFamily="34" charset="0"/>
                <a:cs typeface="Times New Roman" panose="02020603050405020304" pitchFamily="18" charset="0"/>
              </a:rPr>
              <a:t>	PART-B (Program Specific Information)</a:t>
            </a:r>
            <a:endParaRPr lang="en-IN" sz="29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2900" dirty="0">
                <a:effectLst/>
                <a:ea typeface="Calibri" panose="020F0502020204030204" pitchFamily="34" charset="0"/>
                <a:cs typeface="Times New Roman" panose="02020603050405020304" pitchFamily="18" charset="0"/>
              </a:rPr>
              <a:t>	10 criteria with marks.</a:t>
            </a:r>
          </a:p>
          <a:p>
            <a:pPr marL="0" indent="0">
              <a:lnSpc>
                <a:spcPct val="107000"/>
              </a:lnSpc>
              <a:spcAft>
                <a:spcPts val="800"/>
              </a:spcAft>
              <a:buNone/>
            </a:pPr>
            <a:r>
              <a:rPr lang="en-IN" sz="2900" dirty="0">
                <a:effectLst/>
                <a:ea typeface="Calibri" panose="020F0502020204030204" pitchFamily="34" charset="0"/>
                <a:cs typeface="Times New Roman" panose="02020603050405020304" pitchFamily="18" charset="0"/>
              </a:rPr>
              <a:t>	Criteria have sub and sub-sub criteria</a:t>
            </a:r>
          </a:p>
          <a:p>
            <a:endParaRPr lang="en-IN" dirty="0"/>
          </a:p>
        </p:txBody>
      </p:sp>
      <p:sp>
        <p:nvSpPr>
          <p:cNvPr id="4" name="Slide Number Placeholder 3">
            <a:extLst>
              <a:ext uri="{FF2B5EF4-FFF2-40B4-BE49-F238E27FC236}">
                <a16:creationId xmlns:a16="http://schemas.microsoft.com/office/drawing/2014/main" id="{12B1E162-BEAB-485D-9FCD-EA47889E0352}"/>
              </a:ext>
            </a:extLst>
          </p:cNvPr>
          <p:cNvSpPr>
            <a:spLocks noGrp="1"/>
          </p:cNvSpPr>
          <p:nvPr>
            <p:ph type="sldNum" sz="quarter" idx="12"/>
          </p:nvPr>
        </p:nvSpPr>
        <p:spPr/>
        <p:txBody>
          <a:bodyPr/>
          <a:lstStyle/>
          <a:p>
            <a:fld id="{71EC9CE2-5AEF-428F-9B76-4FE97200EC74}" type="slidenum">
              <a:rPr lang="en-IN" smtClean="0"/>
              <a:t>98</a:t>
            </a:fld>
            <a:endParaRPr lang="en-IN" dirty="0"/>
          </a:p>
        </p:txBody>
      </p:sp>
      <p:sp>
        <p:nvSpPr>
          <p:cNvPr id="6" name="Rectangle 5">
            <a:extLst>
              <a:ext uri="{FF2B5EF4-FFF2-40B4-BE49-F238E27FC236}">
                <a16:creationId xmlns:a16="http://schemas.microsoft.com/office/drawing/2014/main" id="{4DC2A007-7BE5-4F46-9D2E-A88D5BB1561C}"/>
              </a:ext>
            </a:extLst>
          </p:cNvPr>
          <p:cNvSpPr/>
          <p:nvPr/>
        </p:nvSpPr>
        <p:spPr>
          <a:xfrm>
            <a:off x="838200" y="767644"/>
            <a:ext cx="7772400" cy="532271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noFill/>
            </a:endParaRPr>
          </a:p>
        </p:txBody>
      </p:sp>
    </p:spTree>
    <p:extLst>
      <p:ext uri="{BB962C8B-B14F-4D97-AF65-F5344CB8AC3E}">
        <p14:creationId xmlns:p14="http://schemas.microsoft.com/office/powerpoint/2010/main" val="320448815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04AF5-89D0-4336-80A8-77A55DCDF87E}"/>
              </a:ext>
            </a:extLst>
          </p:cNvPr>
          <p:cNvSpPr>
            <a:spLocks noGrp="1"/>
          </p:cNvSpPr>
          <p:nvPr>
            <p:ph type="title"/>
          </p:nvPr>
        </p:nvSpPr>
        <p:spPr>
          <a:xfrm>
            <a:off x="838200" y="365125"/>
            <a:ext cx="10515600" cy="450421"/>
          </a:xfrm>
        </p:spPr>
        <p:txBody>
          <a:bodyPr>
            <a:normAutofit fontScale="90000"/>
          </a:bodyPr>
          <a:lstStyle/>
          <a:p>
            <a:pPr algn="ctr"/>
            <a:r>
              <a:rPr lang="en-US" dirty="0"/>
              <a:t>Preparation for the visit</a:t>
            </a:r>
            <a:endParaRPr lang="en-IN" dirty="0"/>
          </a:p>
        </p:txBody>
      </p:sp>
      <p:sp>
        <p:nvSpPr>
          <p:cNvPr id="3" name="Content Placeholder 2">
            <a:extLst>
              <a:ext uri="{FF2B5EF4-FFF2-40B4-BE49-F238E27FC236}">
                <a16:creationId xmlns:a16="http://schemas.microsoft.com/office/drawing/2014/main" id="{64EBBDE7-9DFE-4E48-ACFE-00CB803632EA}"/>
              </a:ext>
            </a:extLst>
          </p:cNvPr>
          <p:cNvSpPr>
            <a:spLocks noGrp="1"/>
          </p:cNvSpPr>
          <p:nvPr>
            <p:ph idx="1"/>
          </p:nvPr>
        </p:nvSpPr>
        <p:spPr>
          <a:xfrm>
            <a:off x="838200" y="873210"/>
            <a:ext cx="10515600" cy="5483139"/>
          </a:xfrm>
        </p:spPr>
        <p:txBody>
          <a:bodyPr/>
          <a:lstStyle/>
          <a:p>
            <a:endParaRPr lang="en-US" dirty="0"/>
          </a:p>
          <a:p>
            <a:r>
              <a:rPr lang="en-US" dirty="0"/>
              <a:t>Study SAR critically. Look through the website and the evaluation guidelines. Note CAY, CAYm1and CAYm2 as applicable.</a:t>
            </a:r>
          </a:p>
          <a:p>
            <a:r>
              <a:rPr lang="en-US" dirty="0"/>
              <a:t>Prepare the pre-visit report, highlighting critical issues in the criteria to go into detail during the visit.</a:t>
            </a:r>
          </a:p>
          <a:p>
            <a:r>
              <a:rPr lang="en-US" dirty="0"/>
              <a:t>Have questions on which to seek clarifications and/or obtain details ready, preferably written down.</a:t>
            </a:r>
          </a:p>
          <a:p>
            <a:r>
              <a:rPr lang="en-US" dirty="0"/>
              <a:t>Look through data in PQ and correspond in SAR with the applicable years</a:t>
            </a:r>
          </a:p>
          <a:p>
            <a:endParaRPr lang="en-US" dirty="0"/>
          </a:p>
          <a:p>
            <a:pPr marL="0" indent="0">
              <a:buNone/>
            </a:pPr>
            <a:r>
              <a:rPr lang="en-US" dirty="0"/>
              <a:t> </a:t>
            </a:r>
            <a:endParaRPr lang="en-IN" dirty="0"/>
          </a:p>
        </p:txBody>
      </p:sp>
      <p:sp>
        <p:nvSpPr>
          <p:cNvPr id="4" name="Slide Number Placeholder 3">
            <a:extLst>
              <a:ext uri="{FF2B5EF4-FFF2-40B4-BE49-F238E27FC236}">
                <a16:creationId xmlns:a16="http://schemas.microsoft.com/office/drawing/2014/main" id="{E15E840E-EDBF-46FF-A4A6-7DE137AB5A56}"/>
              </a:ext>
            </a:extLst>
          </p:cNvPr>
          <p:cNvSpPr>
            <a:spLocks noGrp="1"/>
          </p:cNvSpPr>
          <p:nvPr>
            <p:ph type="sldNum" sz="quarter" idx="12"/>
          </p:nvPr>
        </p:nvSpPr>
        <p:spPr/>
        <p:txBody>
          <a:bodyPr/>
          <a:lstStyle/>
          <a:p>
            <a:fld id="{71EC9CE2-5AEF-428F-9B76-4FE97200EC74}" type="slidenum">
              <a:rPr lang="en-IN" smtClean="0"/>
              <a:t>99</a:t>
            </a:fld>
            <a:endParaRPr lang="en-IN" dirty="0"/>
          </a:p>
        </p:txBody>
      </p:sp>
      <p:sp>
        <p:nvSpPr>
          <p:cNvPr id="5" name="Rectangle 4">
            <a:extLst>
              <a:ext uri="{FF2B5EF4-FFF2-40B4-BE49-F238E27FC236}">
                <a16:creationId xmlns:a16="http://schemas.microsoft.com/office/drawing/2014/main" id="{807A0B85-2377-4ABA-93D9-9DFB6F416785}"/>
              </a:ext>
            </a:extLst>
          </p:cNvPr>
          <p:cNvSpPr/>
          <p:nvPr/>
        </p:nvSpPr>
        <p:spPr>
          <a:xfrm>
            <a:off x="838200" y="1120346"/>
            <a:ext cx="10389973" cy="468733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11461090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1632</TotalTime>
  <Words>21364</Words>
  <Application>Microsoft Office PowerPoint</Application>
  <PresentationFormat>Widescreen</PresentationFormat>
  <Paragraphs>3389</Paragraphs>
  <Slides>130</Slides>
  <Notes>57</Notes>
  <HiddenSlides>49</HiddenSlides>
  <MMClips>0</MMClips>
  <ScaleCrop>false</ScaleCrop>
  <HeadingPairs>
    <vt:vector size="6" baseType="variant">
      <vt:variant>
        <vt:lpstr>Fonts Used</vt:lpstr>
      </vt:variant>
      <vt:variant>
        <vt:i4>15</vt:i4>
      </vt:variant>
      <vt:variant>
        <vt:lpstr>Theme</vt:lpstr>
      </vt:variant>
      <vt:variant>
        <vt:i4>1</vt:i4>
      </vt:variant>
      <vt:variant>
        <vt:lpstr>Slide Titles</vt:lpstr>
      </vt:variant>
      <vt:variant>
        <vt:i4>130</vt:i4>
      </vt:variant>
    </vt:vector>
  </HeadingPairs>
  <TitlesOfParts>
    <vt:vector size="146" baseType="lpstr">
      <vt:lpstr>Arial</vt:lpstr>
      <vt:lpstr>Arial</vt:lpstr>
      <vt:lpstr>Arial Narrow</vt:lpstr>
      <vt:lpstr>Calibri</vt:lpstr>
      <vt:lpstr>Calibri Light</vt:lpstr>
      <vt:lpstr>Cambria</vt:lpstr>
      <vt:lpstr>Century Gothic</vt:lpstr>
      <vt:lpstr>Corbel Light</vt:lpstr>
      <vt:lpstr>gotham_light</vt:lpstr>
      <vt:lpstr>Mangal</vt:lpstr>
      <vt:lpstr>PalatinoLinotype-Bold</vt:lpstr>
      <vt:lpstr>Poppins</vt:lpstr>
      <vt:lpstr>Symbol</vt:lpstr>
      <vt:lpstr>Times New Roman</vt:lpstr>
      <vt:lpstr>Wingdings</vt:lpstr>
      <vt:lpstr>Office Theme</vt:lpstr>
      <vt:lpstr>WELCOME</vt:lpstr>
      <vt:lpstr>NBA documents</vt:lpstr>
      <vt:lpstr>What is OBE</vt:lpstr>
      <vt:lpstr>What is Quality</vt:lpstr>
      <vt:lpstr>   OBE  overview/model</vt:lpstr>
      <vt:lpstr>  What is an OUTCOME?</vt:lpstr>
      <vt:lpstr> PEO Example – Aeronautical Engineering</vt:lpstr>
      <vt:lpstr>Programme Educational Objectives (PEO): (Mechanical)</vt:lpstr>
      <vt:lpstr>Programme Educational Objectives (PEO): (Telecommunications)</vt:lpstr>
      <vt:lpstr>Programme Educational Objectives (PEO): (Bio-Instrumentation)</vt:lpstr>
      <vt:lpstr>PowerPoint Presentation</vt:lpstr>
      <vt:lpstr>PowerPoint Presentation</vt:lpstr>
      <vt:lpstr>PowerPoint Presentation</vt:lpstr>
      <vt:lpstr>GAPC 4.0</vt:lpstr>
      <vt:lpstr>PowerPoint Presentation</vt:lpstr>
      <vt:lpstr>Proposed POs</vt:lpstr>
      <vt:lpstr>  PSOs –  Example (Civil Engineering)</vt:lpstr>
      <vt:lpstr>About complexity (Complex Problems)</vt:lpstr>
      <vt:lpstr>Some characteristics of complex engineering problems</vt:lpstr>
      <vt:lpstr>Assessment of attainment of Outcomes – COs, POs</vt:lpstr>
      <vt:lpstr>  Example of Course Outcomes COs</vt:lpstr>
      <vt:lpstr>CO-PO mapping (connecting COs with POs)</vt:lpstr>
      <vt:lpstr> An Example CO-PO mapping (contd ..)</vt:lpstr>
      <vt:lpstr>PowerPoint Presentation</vt:lpstr>
      <vt:lpstr>PowerPoint Presentation</vt:lpstr>
      <vt:lpstr>PowerPoint Presentation</vt:lpstr>
      <vt:lpstr>      Engineering Mathematics I </vt:lpstr>
      <vt:lpstr>     Engineering Mathematics II  </vt:lpstr>
      <vt:lpstr>      Engineering Physics  </vt:lpstr>
      <vt:lpstr>     Engineering Chemistry </vt:lpstr>
      <vt:lpstr>     Basic Electrical Engineering </vt:lpstr>
      <vt:lpstr>     Basic Electronics Engineering </vt:lpstr>
      <vt:lpstr>     Engineering Graphics </vt:lpstr>
      <vt:lpstr>    Programming And Problem Solving </vt:lpstr>
      <vt:lpstr> Engineering Mechanics</vt:lpstr>
      <vt:lpstr>      Workshop Practice </vt:lpstr>
      <vt:lpstr>     Project Based Learning </vt:lpstr>
      <vt:lpstr>    Systems In Mechanical Engineering  </vt:lpstr>
      <vt:lpstr>    Writing COs</vt:lpstr>
      <vt:lpstr>Two useful study resources</vt:lpstr>
      <vt:lpstr>PowerPoint Presentation</vt:lpstr>
      <vt:lpstr>PowerPoint Presentation</vt:lpstr>
      <vt:lpstr>PowerPoint Presentation</vt:lpstr>
      <vt:lpstr>PowerPoint Presentation</vt:lpstr>
      <vt:lpstr>PowerPoint Presentation</vt:lpstr>
      <vt:lpstr>PowerPoint Presentation</vt:lpstr>
      <vt:lpstr>APPENDIX-A</vt:lpstr>
      <vt:lpstr>PowerPoint Presentation</vt:lpstr>
      <vt:lpstr>APPENDIX-B Sample questions for Bloom’s Taxonomy levels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APPENDIX-C Model Question Papers</vt:lpstr>
      <vt:lpstr>PowerPoint Presentation</vt:lpstr>
      <vt:lpstr>PowerPoint Presentation</vt:lpstr>
      <vt:lpstr>PowerPoint Presentation</vt:lpstr>
      <vt:lpstr>Examination Reform  Policy</vt:lpstr>
      <vt:lpstr>TABLE OF CONTENTS</vt:lpstr>
      <vt:lpstr>TABLE OF CONTENTS</vt:lpstr>
      <vt:lpstr>ASSESSMENT STRATEGY FOR OUTCOME-BASED EDUCATION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APPENDIX-D Sample Scoring Rubrics</vt:lpstr>
      <vt:lpstr>PowerPoint Presentation</vt:lpstr>
      <vt:lpstr>PowerPoint Presentation</vt:lpstr>
      <vt:lpstr>PowerPoint Presentation</vt:lpstr>
      <vt:lpstr>PowerPoint Presentation</vt:lpstr>
      <vt:lpstr> Procedure for CO attainment calculation</vt:lpstr>
      <vt:lpstr>   CO attainment calculation</vt:lpstr>
      <vt:lpstr>CO attainment calculation</vt:lpstr>
      <vt:lpstr> Procedure for PO attainment calculation</vt:lpstr>
      <vt:lpstr>CO-PO mapping (example)</vt:lpstr>
      <vt:lpstr>PO Attainment -  Calculation</vt:lpstr>
      <vt:lpstr>Using outcome assessment for improvement criterion 7 – an example</vt:lpstr>
      <vt:lpstr>outcome assessment  improvement – example  contd..</vt:lpstr>
      <vt:lpstr>Recap</vt:lpstr>
      <vt:lpstr>   PRACTICE OF OBE</vt:lpstr>
      <vt:lpstr>  OBE PRACTICE: AS-IS</vt:lpstr>
      <vt:lpstr>    SAR Structure</vt:lpstr>
      <vt:lpstr>Preparation for the visit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Capsule view of SAR contents</vt:lpstr>
      <vt:lpstr> what to look for in SAR/website and during the visit</vt:lpstr>
      <vt:lpstr>what to look for in SAR/website and during the visit (contd..)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Q &amp;A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Chinnamanur Rajamani Muthukrishnan</dc:creator>
  <cp:lastModifiedBy>New</cp:lastModifiedBy>
  <cp:revision>152</cp:revision>
  <dcterms:created xsi:type="dcterms:W3CDTF">2020-10-23T09:28:27Z</dcterms:created>
  <dcterms:modified xsi:type="dcterms:W3CDTF">2023-09-22T10:21:40Z</dcterms:modified>
</cp:coreProperties>
</file>